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9"/>
  </p:notesMasterIdLst>
  <p:handoutMasterIdLst>
    <p:handoutMasterId r:id="rId10"/>
  </p:handoutMasterIdLst>
  <p:sldIdLst>
    <p:sldId id="282" r:id="rId6"/>
    <p:sldId id="285" r:id="rId7"/>
    <p:sldId id="286" r:id="rId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28A71-1AD3-4C76-9C2A-E04FC23C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9"/>
            <a:ext cx="8024283" cy="384720"/>
          </a:xfrm>
        </p:spPr>
        <p:txBody>
          <a:bodyPr/>
          <a:lstStyle/>
          <a:p>
            <a:r>
              <a:rPr lang="en-IN" dirty="0"/>
              <a:t>Actual build demoed during our Cadence meeting: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7A9B-2E58-42AA-9D9B-D2484A426E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291" y="4144617"/>
            <a:ext cx="8283874" cy="57647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ONE PAGE custom solution developed by LTI based on the initial requirement. Chubb Connector custom form with 3 buttons i.e. Make payment, Pay later and Cancel along with generated Contract Agreement with an ability to take Client signatures on the same page via tablet.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7358F5-EE52-4FB3-81EE-607C5962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65" y="625148"/>
            <a:ext cx="7657708" cy="3439956"/>
          </a:xfrm>
        </p:spPr>
      </p:pic>
    </p:spTree>
    <p:extLst>
      <p:ext uri="{BB962C8B-B14F-4D97-AF65-F5344CB8AC3E}">
        <p14:creationId xmlns:p14="http://schemas.microsoft.com/office/powerpoint/2010/main" val="3217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E4E25-1431-4188-991A-899269C2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17" y="725557"/>
            <a:ext cx="7435166" cy="32500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BD39AE-D61E-4C0D-9E3F-F52D22D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want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78801-8FD8-43F6-8E64-2F51E35D9DF8}"/>
              </a:ext>
            </a:extLst>
          </p:cNvPr>
          <p:cNvSpPr txBox="1"/>
          <p:nvPr/>
        </p:nvSpPr>
        <p:spPr>
          <a:xfrm>
            <a:off x="765313" y="4184374"/>
            <a:ext cx="733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+mn-lt"/>
              </a:rPr>
              <a:t>LTI is reviewing the possible ways to achieve this, however it seems client requires a functionality similar to DocuSign/ Adobe sign which is difficult to achieve.</a:t>
            </a:r>
          </a:p>
          <a:p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91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BB442A-FDB6-4001-BACC-9BB1A4E19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894" y="1559719"/>
          <a:ext cx="8547100" cy="2486025"/>
        </p:xfrm>
        <a:graphic>
          <a:graphicData uri="http://schemas.openxmlformats.org/drawingml/2006/table">
            <a:tbl>
              <a:tblPr/>
              <a:tblGrid>
                <a:gridCol w="942275">
                  <a:extLst>
                    <a:ext uri="{9D8B030D-6E8A-4147-A177-3AD203B41FA5}">
                      <a16:colId xmlns:a16="http://schemas.microsoft.com/office/drawing/2014/main" val="3828861814"/>
                    </a:ext>
                  </a:extLst>
                </a:gridCol>
                <a:gridCol w="2008283">
                  <a:extLst>
                    <a:ext uri="{9D8B030D-6E8A-4147-A177-3AD203B41FA5}">
                      <a16:colId xmlns:a16="http://schemas.microsoft.com/office/drawing/2014/main" val="3879215393"/>
                    </a:ext>
                  </a:extLst>
                </a:gridCol>
                <a:gridCol w="2195469">
                  <a:extLst>
                    <a:ext uri="{9D8B030D-6E8A-4147-A177-3AD203B41FA5}">
                      <a16:colId xmlns:a16="http://schemas.microsoft.com/office/drawing/2014/main" val="4030698056"/>
                    </a:ext>
                  </a:extLst>
                </a:gridCol>
                <a:gridCol w="2665020">
                  <a:extLst>
                    <a:ext uri="{9D8B030D-6E8A-4147-A177-3AD203B41FA5}">
                      <a16:colId xmlns:a16="http://schemas.microsoft.com/office/drawing/2014/main" val="3709308777"/>
                    </a:ext>
                  </a:extLst>
                </a:gridCol>
                <a:gridCol w="736053">
                  <a:extLst>
                    <a:ext uri="{9D8B030D-6E8A-4147-A177-3AD203B41FA5}">
                      <a16:colId xmlns:a16="http://schemas.microsoft.com/office/drawing/2014/main" val="18282459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E-Signatures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Plans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2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Business plan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Plan/Professional plan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/ Business Plan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Trial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5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PandaDoc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$19.99/month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$39.99/month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633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686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AdobeSign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$24.99/month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$39.99/month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50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$13/month (allows upto 5 senders)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$40/month (allows upto 5 senders)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35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 on individual basis based on 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24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SignNow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8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SignEasy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$15/month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$10/month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$20/month (upto 3 user)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5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RightSignature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$60/month (upto 3 users)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82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KeepSolidSign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$39.99/month (per 5 person)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$71.99/month (per 10 person)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952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£19/month (upto 50 documents)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£1 per document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£149/month (upto 750 documents)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8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$35-40/month per 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9867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74A20F4-6794-4C1B-8B5C-B6F6FE5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DocuSign Alternatives…</a:t>
            </a:r>
          </a:p>
        </p:txBody>
      </p:sp>
    </p:spTree>
    <p:extLst>
      <p:ext uri="{BB962C8B-B14F-4D97-AF65-F5344CB8AC3E}">
        <p14:creationId xmlns:p14="http://schemas.microsoft.com/office/powerpoint/2010/main" val="275798743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71bf3f0a-df54-467d-89c2-87f8d534ba77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419</TotalTime>
  <Words>288</Words>
  <Application>Microsoft Office PowerPoint</Application>
  <PresentationFormat>On-screen Show (16:9)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Actual build demoed during our Cadence meeting:</vt:lpstr>
      <vt:lpstr>Customer want :</vt:lpstr>
      <vt:lpstr>DocuSign Alternatives…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Terex Product Sales Scenario</dc:title>
  <dc:creator>Param Mehta</dc:creator>
  <cp:lastModifiedBy>Rajen Shah</cp:lastModifiedBy>
  <cp:revision>27</cp:revision>
  <cp:lastPrinted>2015-11-28T12:28:20Z</cp:lastPrinted>
  <dcterms:created xsi:type="dcterms:W3CDTF">2018-12-04T12:26:25Z</dcterms:created>
  <dcterms:modified xsi:type="dcterms:W3CDTF">2019-03-04T15:51:32Z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