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23"/>
  </p:notesMasterIdLst>
  <p:handoutMasterIdLst>
    <p:handoutMasterId r:id="rId24"/>
  </p:handoutMasterIdLst>
  <p:sldIdLst>
    <p:sldId id="275" r:id="rId6"/>
    <p:sldId id="290" r:id="rId7"/>
    <p:sldId id="276" r:id="rId8"/>
    <p:sldId id="291"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2F2F2"/>
    <a:srgbClr val="FFCC00"/>
    <a:srgbClr val="00CCFF"/>
    <a:srgbClr val="00008C"/>
    <a:srgbClr val="001EFF"/>
    <a:srgbClr val="F46E00"/>
    <a:srgbClr val="9AF7FF"/>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10C77-21BD-40D1-BF75-FF302594CC3C}" v="12" dt="2019-02-11T09:51:14.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838" autoAdjust="0"/>
  </p:normalViewPr>
  <p:slideViewPr>
    <p:cSldViewPr snapToGrid="0">
      <p:cViewPr varScale="1">
        <p:scale>
          <a:sx n="95" d="100"/>
          <a:sy n="95" d="100"/>
        </p:scale>
        <p:origin x="690" y="42"/>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gathi BV" userId="948b8cec-02a9-4983-8f35-fc3bb8901cde" providerId="ADAL" clId="{05F10C77-21BD-40D1-BF75-FF302594CC3C}"/>
    <pc:docChg chg="undo custSel addSld modSld">
      <pc:chgData name="Pragathi BV" userId="948b8cec-02a9-4983-8f35-fc3bb8901cde" providerId="ADAL" clId="{05F10C77-21BD-40D1-BF75-FF302594CC3C}" dt="2019-02-11T09:52:19.483" v="483" actId="478"/>
      <pc:docMkLst>
        <pc:docMk/>
      </pc:docMkLst>
      <pc:sldChg chg="modSp">
        <pc:chgData name="Pragathi BV" userId="948b8cec-02a9-4983-8f35-fc3bb8901cde" providerId="ADAL" clId="{05F10C77-21BD-40D1-BF75-FF302594CC3C}" dt="2019-02-11T08:42:47.274" v="3" actId="20577"/>
        <pc:sldMkLst>
          <pc:docMk/>
          <pc:sldMk cId="219553269" sldId="275"/>
        </pc:sldMkLst>
        <pc:spChg chg="mod">
          <ac:chgData name="Pragathi BV" userId="948b8cec-02a9-4983-8f35-fc3bb8901cde" providerId="ADAL" clId="{05F10C77-21BD-40D1-BF75-FF302594CC3C}" dt="2019-02-11T08:42:47.274" v="3" actId="20577"/>
          <ac:spMkLst>
            <pc:docMk/>
            <pc:sldMk cId="219553269" sldId="275"/>
            <ac:spMk id="3" creationId="{00000000-0000-0000-0000-000000000000}"/>
          </ac:spMkLst>
        </pc:spChg>
      </pc:sldChg>
      <pc:sldChg chg="addSp delSp modSp">
        <pc:chgData name="Pragathi BV" userId="948b8cec-02a9-4983-8f35-fc3bb8901cde" providerId="ADAL" clId="{05F10C77-21BD-40D1-BF75-FF302594CC3C}" dt="2019-02-11T09:24:11.324" v="370" actId="113"/>
        <pc:sldMkLst>
          <pc:docMk/>
          <pc:sldMk cId="300817204" sldId="276"/>
        </pc:sldMkLst>
        <pc:spChg chg="mod">
          <ac:chgData name="Pragathi BV" userId="948b8cec-02a9-4983-8f35-fc3bb8901cde" providerId="ADAL" clId="{05F10C77-21BD-40D1-BF75-FF302594CC3C}" dt="2019-02-11T09:07:48.678" v="48" actId="20577"/>
          <ac:spMkLst>
            <pc:docMk/>
            <pc:sldMk cId="300817204" sldId="276"/>
            <ac:spMk id="3" creationId="{00000000-0000-0000-0000-000000000000}"/>
          </ac:spMkLst>
        </pc:spChg>
        <pc:spChg chg="add del mod">
          <ac:chgData name="Pragathi BV" userId="948b8cec-02a9-4983-8f35-fc3bb8901cde" providerId="ADAL" clId="{05F10C77-21BD-40D1-BF75-FF302594CC3C}" dt="2019-02-11T09:24:11.324" v="370" actId="113"/>
          <ac:spMkLst>
            <pc:docMk/>
            <pc:sldMk cId="300817204" sldId="276"/>
            <ac:spMk id="7" creationId="{00000000-0000-0000-0000-000000000000}"/>
          </ac:spMkLst>
        </pc:spChg>
        <pc:picChg chg="del">
          <ac:chgData name="Pragathi BV" userId="948b8cec-02a9-4983-8f35-fc3bb8901cde" providerId="ADAL" clId="{05F10C77-21BD-40D1-BF75-FF302594CC3C}" dt="2019-02-11T08:43:18.538" v="9" actId="478"/>
          <ac:picMkLst>
            <pc:docMk/>
            <pc:sldMk cId="300817204" sldId="276"/>
            <ac:picMk id="5" creationId="{00000000-0000-0000-0000-000000000000}"/>
          </ac:picMkLst>
        </pc:picChg>
        <pc:picChg chg="del">
          <ac:chgData name="Pragathi BV" userId="948b8cec-02a9-4983-8f35-fc3bb8901cde" providerId="ADAL" clId="{05F10C77-21BD-40D1-BF75-FF302594CC3C}" dt="2019-02-11T08:43:20.657" v="10" actId="478"/>
          <ac:picMkLst>
            <pc:docMk/>
            <pc:sldMk cId="300817204" sldId="276"/>
            <ac:picMk id="6" creationId="{00000000-0000-0000-0000-000000000000}"/>
          </ac:picMkLst>
        </pc:picChg>
        <pc:picChg chg="add del mod">
          <ac:chgData name="Pragathi BV" userId="948b8cec-02a9-4983-8f35-fc3bb8901cde" providerId="ADAL" clId="{05F10C77-21BD-40D1-BF75-FF302594CC3C}" dt="2019-02-11T09:07:30.624" v="40" actId="478"/>
          <ac:picMkLst>
            <pc:docMk/>
            <pc:sldMk cId="300817204" sldId="276"/>
            <ac:picMk id="8" creationId="{8BE4D056-8E75-4882-B371-93210C11E3CB}"/>
          </ac:picMkLst>
        </pc:picChg>
        <pc:picChg chg="add mod">
          <ac:chgData name="Pragathi BV" userId="948b8cec-02a9-4983-8f35-fc3bb8901cde" providerId="ADAL" clId="{05F10C77-21BD-40D1-BF75-FF302594CC3C}" dt="2019-02-11T09:13:58.227" v="61" actId="14100"/>
          <ac:picMkLst>
            <pc:docMk/>
            <pc:sldMk cId="300817204" sldId="276"/>
            <ac:picMk id="10" creationId="{E7A6B996-F561-4ED4-940D-FE267496C64B}"/>
          </ac:picMkLst>
        </pc:picChg>
      </pc:sldChg>
      <pc:sldChg chg="addSp delSp modSp">
        <pc:chgData name="Pragathi BV" userId="948b8cec-02a9-4983-8f35-fc3bb8901cde" providerId="ADAL" clId="{05F10C77-21BD-40D1-BF75-FF302594CC3C}" dt="2019-02-11T09:51:22.615" v="479" actId="1076"/>
        <pc:sldMkLst>
          <pc:docMk/>
          <pc:sldMk cId="1637926487" sldId="277"/>
        </pc:sldMkLst>
        <pc:spChg chg="mod">
          <ac:chgData name="Pragathi BV" userId="948b8cec-02a9-4983-8f35-fc3bb8901cde" providerId="ADAL" clId="{05F10C77-21BD-40D1-BF75-FF302594CC3C}" dt="2019-02-11T09:51:10.724" v="475" actId="20577"/>
          <ac:spMkLst>
            <pc:docMk/>
            <pc:sldMk cId="1637926487" sldId="277"/>
            <ac:spMk id="2" creationId="{00000000-0000-0000-0000-000000000000}"/>
          </ac:spMkLst>
        </pc:spChg>
        <pc:spChg chg="mod">
          <ac:chgData name="Pragathi BV" userId="948b8cec-02a9-4983-8f35-fc3bb8901cde" providerId="ADAL" clId="{05F10C77-21BD-40D1-BF75-FF302594CC3C}" dt="2019-02-11T09:31:55.973" v="439" actId="6549"/>
          <ac:spMkLst>
            <pc:docMk/>
            <pc:sldMk cId="1637926487" sldId="277"/>
            <ac:spMk id="3" creationId="{00000000-0000-0000-0000-000000000000}"/>
          </ac:spMkLst>
        </pc:spChg>
        <pc:picChg chg="del">
          <ac:chgData name="Pragathi BV" userId="948b8cec-02a9-4983-8f35-fc3bb8901cde" providerId="ADAL" clId="{05F10C77-21BD-40D1-BF75-FF302594CC3C}" dt="2019-02-11T09:31:52.926" v="437" actId="478"/>
          <ac:picMkLst>
            <pc:docMk/>
            <pc:sldMk cId="1637926487" sldId="277"/>
            <ac:picMk id="5" creationId="{00000000-0000-0000-0000-000000000000}"/>
          </ac:picMkLst>
        </pc:picChg>
        <pc:picChg chg="add mod">
          <ac:chgData name="Pragathi BV" userId="948b8cec-02a9-4983-8f35-fc3bb8901cde" providerId="ADAL" clId="{05F10C77-21BD-40D1-BF75-FF302594CC3C}" dt="2019-02-11T09:51:22.615" v="479" actId="1076"/>
          <ac:picMkLst>
            <pc:docMk/>
            <pc:sldMk cId="1637926487" sldId="277"/>
            <ac:picMk id="6" creationId="{13169613-4EF1-4971-B892-496131288429}"/>
          </ac:picMkLst>
        </pc:picChg>
        <pc:picChg chg="del">
          <ac:chgData name="Pragathi BV" userId="948b8cec-02a9-4983-8f35-fc3bb8901cde" providerId="ADAL" clId="{05F10C77-21BD-40D1-BF75-FF302594CC3C}" dt="2019-02-11T09:31:53.790" v="438" actId="478"/>
          <ac:picMkLst>
            <pc:docMk/>
            <pc:sldMk cId="1637926487" sldId="277"/>
            <ac:picMk id="7" creationId="{00000000-0000-0000-0000-000000000000}"/>
          </ac:picMkLst>
        </pc:picChg>
      </pc:sldChg>
      <pc:sldChg chg="delSp modSp">
        <pc:chgData name="Pragathi BV" userId="948b8cec-02a9-4983-8f35-fc3bb8901cde" providerId="ADAL" clId="{05F10C77-21BD-40D1-BF75-FF302594CC3C}" dt="2019-02-11T09:52:19.483" v="483" actId="478"/>
        <pc:sldMkLst>
          <pc:docMk/>
          <pc:sldMk cId="1888547727" sldId="278"/>
        </pc:sldMkLst>
        <pc:spChg chg="del mod">
          <ac:chgData name="Pragathi BV" userId="948b8cec-02a9-4983-8f35-fc3bb8901cde" providerId="ADAL" clId="{05F10C77-21BD-40D1-BF75-FF302594CC3C}" dt="2019-02-11T09:52:19.483" v="483" actId="478"/>
          <ac:spMkLst>
            <pc:docMk/>
            <pc:sldMk cId="1888547727" sldId="278"/>
            <ac:spMk id="11" creationId="{00000000-0000-0000-0000-000000000000}"/>
          </ac:spMkLst>
        </pc:spChg>
        <pc:picChg chg="del">
          <ac:chgData name="Pragathi BV" userId="948b8cec-02a9-4983-8f35-fc3bb8901cde" providerId="ADAL" clId="{05F10C77-21BD-40D1-BF75-FF302594CC3C}" dt="2019-02-11T09:52:12.845" v="480" actId="478"/>
          <ac:picMkLst>
            <pc:docMk/>
            <pc:sldMk cId="1888547727" sldId="278"/>
            <ac:picMk id="7" creationId="{00000000-0000-0000-0000-000000000000}"/>
          </ac:picMkLst>
        </pc:picChg>
        <pc:picChg chg="del">
          <ac:chgData name="Pragathi BV" userId="948b8cec-02a9-4983-8f35-fc3bb8901cde" providerId="ADAL" clId="{05F10C77-21BD-40D1-BF75-FF302594CC3C}" dt="2019-02-11T09:52:14.011" v="481" actId="478"/>
          <ac:picMkLst>
            <pc:docMk/>
            <pc:sldMk cId="1888547727" sldId="278"/>
            <ac:picMk id="10" creationId="{00000000-0000-0000-0000-000000000000}"/>
          </ac:picMkLst>
        </pc:picChg>
      </pc:sldChg>
      <pc:sldChg chg="addSp delSp modSp">
        <pc:chgData name="Pragathi BV" userId="948b8cec-02a9-4983-8f35-fc3bb8901cde" providerId="ADAL" clId="{05F10C77-21BD-40D1-BF75-FF302594CC3C}" dt="2019-02-11T09:09:28.529" v="60" actId="1076"/>
        <pc:sldMkLst>
          <pc:docMk/>
          <pc:sldMk cId="3840198983" sldId="290"/>
        </pc:sldMkLst>
        <pc:spChg chg="mod">
          <ac:chgData name="Pragathi BV" userId="948b8cec-02a9-4983-8f35-fc3bb8901cde" providerId="ADAL" clId="{05F10C77-21BD-40D1-BF75-FF302594CC3C}" dt="2019-02-11T08:42:56.779" v="6" actId="20577"/>
          <ac:spMkLst>
            <pc:docMk/>
            <pc:sldMk cId="3840198983" sldId="290"/>
            <ac:spMk id="2" creationId="{00000000-0000-0000-0000-000000000000}"/>
          </ac:spMkLst>
        </pc:spChg>
        <pc:spChg chg="del mod">
          <ac:chgData name="Pragathi BV" userId="948b8cec-02a9-4983-8f35-fc3bb8901cde" providerId="ADAL" clId="{05F10C77-21BD-40D1-BF75-FF302594CC3C}" dt="2019-02-11T08:42:58.749" v="8"/>
          <ac:spMkLst>
            <pc:docMk/>
            <pc:sldMk cId="3840198983" sldId="290"/>
            <ac:spMk id="4" creationId="{00000000-0000-0000-0000-000000000000}"/>
          </ac:spMkLst>
        </pc:spChg>
        <pc:picChg chg="add mod">
          <ac:chgData name="Pragathi BV" userId="948b8cec-02a9-4983-8f35-fc3bb8901cde" providerId="ADAL" clId="{05F10C77-21BD-40D1-BF75-FF302594CC3C}" dt="2019-02-11T09:09:28.529" v="60" actId="1076"/>
          <ac:picMkLst>
            <pc:docMk/>
            <pc:sldMk cId="3840198983" sldId="290"/>
            <ac:picMk id="5" creationId="{C89FE7A1-0383-4920-A009-403840529AFA}"/>
          </ac:picMkLst>
        </pc:picChg>
      </pc:sldChg>
      <pc:sldChg chg="modSp add">
        <pc:chgData name="Pragathi BV" userId="948b8cec-02a9-4983-8f35-fc3bb8901cde" providerId="ADAL" clId="{05F10C77-21BD-40D1-BF75-FF302594CC3C}" dt="2019-02-11T09:30:57.341" v="436" actId="313"/>
        <pc:sldMkLst>
          <pc:docMk/>
          <pc:sldMk cId="1752997850" sldId="291"/>
        </pc:sldMkLst>
        <pc:spChg chg="mod">
          <ac:chgData name="Pragathi BV" userId="948b8cec-02a9-4983-8f35-fc3bb8901cde" providerId="ADAL" clId="{05F10C77-21BD-40D1-BF75-FF302594CC3C}" dt="2019-02-11T09:30:57.341" v="436" actId="313"/>
          <ac:spMkLst>
            <pc:docMk/>
            <pc:sldMk cId="1752997850" sldId="291"/>
            <ac:spMk id="3" creationId="{0BB9D1F1-0E32-4E8E-A6AB-36E77C3D9C5C}"/>
          </ac:spMkLst>
        </pc:spChg>
        <pc:spChg chg="mod">
          <ac:chgData name="Pragathi BV" userId="948b8cec-02a9-4983-8f35-fc3bb8901cde" providerId="ADAL" clId="{05F10C77-21BD-40D1-BF75-FF302594CC3C}" dt="2019-02-11T09:30:12.809" v="424" actId="20577"/>
          <ac:spMkLst>
            <pc:docMk/>
            <pc:sldMk cId="1752997850" sldId="291"/>
            <ac:spMk id="4" creationId="{2DE12C8E-580E-444C-83E0-6A583A7FAEE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309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529817" y="4577667"/>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0142" y="208916"/>
            <a:ext cx="833532" cy="658188"/>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2/11/2019</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8045" y="1639923"/>
            <a:ext cx="2031269" cy="1849679"/>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48105" y="2130641"/>
            <a:ext cx="5797118" cy="415498"/>
          </a:xfrm>
        </p:spPr>
        <p:txBody>
          <a:bodyPr/>
          <a:lstStyle/>
          <a:p>
            <a:r>
              <a:rPr lang="en-US" dirty="0"/>
              <a:t>CPQ</a:t>
            </a:r>
          </a:p>
        </p:txBody>
      </p:sp>
    </p:spTree>
    <p:extLst>
      <p:ext uri="{BB962C8B-B14F-4D97-AF65-F5344CB8AC3E}">
        <p14:creationId xmlns:p14="http://schemas.microsoft.com/office/powerpoint/2010/main" val="21955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6431" y="186431"/>
            <a:ext cx="8957569" cy="276999"/>
          </a:xfrm>
          <a:prstGeom prst="rect">
            <a:avLst/>
          </a:prstGeom>
          <a:noFill/>
        </p:spPr>
        <p:txBody>
          <a:bodyPr wrap="square" rtlCol="0">
            <a:spAutoFit/>
          </a:bodyPr>
          <a:lstStyle/>
          <a:p>
            <a:pPr algn="just"/>
            <a:r>
              <a:rPr lang="en-US" baseline="0" dirty="0">
                <a:ea typeface="+mj-ea"/>
              </a:rPr>
              <a:t>4. </a:t>
            </a:r>
            <a:r>
              <a:rPr lang="en-IN" dirty="0"/>
              <a:t>Web Services provide response as “Verification Forbidden” then below given data will get updated in CRM</a:t>
            </a:r>
            <a:endParaRPr lang="en-US" dirty="0"/>
          </a:p>
        </p:txBody>
      </p:sp>
      <p:pic>
        <p:nvPicPr>
          <p:cNvPr id="4" name="Picture 3"/>
          <p:cNvPicPr/>
          <p:nvPr/>
        </p:nvPicPr>
        <p:blipFill>
          <a:blip r:embed="rId2"/>
          <a:stretch>
            <a:fillRect/>
          </a:stretch>
        </p:blipFill>
        <p:spPr>
          <a:xfrm>
            <a:off x="419470" y="463429"/>
            <a:ext cx="5475303" cy="1551801"/>
          </a:xfrm>
          <a:prstGeom prst="rect">
            <a:avLst/>
          </a:prstGeom>
        </p:spPr>
      </p:pic>
      <p:sp>
        <p:nvSpPr>
          <p:cNvPr id="5" name="TextBox 4"/>
          <p:cNvSpPr txBox="1"/>
          <p:nvPr/>
        </p:nvSpPr>
        <p:spPr>
          <a:xfrm>
            <a:off x="186431" y="2015230"/>
            <a:ext cx="8708995" cy="461665"/>
          </a:xfrm>
          <a:prstGeom prst="rect">
            <a:avLst/>
          </a:prstGeom>
          <a:noFill/>
        </p:spPr>
        <p:txBody>
          <a:bodyPr wrap="square" rtlCol="0">
            <a:spAutoFit/>
          </a:bodyPr>
          <a:lstStyle/>
          <a:p>
            <a:pPr algn="just"/>
            <a:r>
              <a:rPr lang="en-US" baseline="0" dirty="0">
                <a:ea typeface="+mj-ea"/>
              </a:rPr>
              <a:t>5. </a:t>
            </a:r>
            <a:r>
              <a:rPr lang="en-IN" dirty="0"/>
              <a:t>If Web Services provide response as “Verification in Progress” then we create one record entry in “ITC 360 Verification  Request” entity</a:t>
            </a:r>
            <a:endParaRPr lang="en-US" baseline="0" dirty="0">
              <a:ea typeface="+mj-ea"/>
            </a:endParaRPr>
          </a:p>
        </p:txBody>
      </p:sp>
      <p:pic>
        <p:nvPicPr>
          <p:cNvPr id="6" name="Picture 5"/>
          <p:cNvPicPr>
            <a:picLocks noChangeAspect="1"/>
          </p:cNvPicPr>
          <p:nvPr/>
        </p:nvPicPr>
        <p:blipFill>
          <a:blip r:embed="rId3"/>
          <a:stretch>
            <a:fillRect/>
          </a:stretch>
        </p:blipFill>
        <p:spPr>
          <a:xfrm>
            <a:off x="828565" y="2476895"/>
            <a:ext cx="5865198" cy="2556769"/>
          </a:xfrm>
          <a:prstGeom prst="rect">
            <a:avLst/>
          </a:prstGeom>
        </p:spPr>
      </p:pic>
    </p:spTree>
    <p:extLst>
      <p:ext uri="{BB962C8B-B14F-4D97-AF65-F5344CB8AC3E}">
        <p14:creationId xmlns:p14="http://schemas.microsoft.com/office/powerpoint/2010/main" val="119693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309" y="159798"/>
            <a:ext cx="8708994" cy="276999"/>
          </a:xfrm>
          <a:prstGeom prst="rect">
            <a:avLst/>
          </a:prstGeom>
          <a:noFill/>
        </p:spPr>
        <p:txBody>
          <a:bodyPr wrap="square" rtlCol="0">
            <a:spAutoFit/>
          </a:bodyPr>
          <a:lstStyle/>
          <a:p>
            <a:pPr algn="just"/>
            <a:r>
              <a:rPr lang="en-US" baseline="0" dirty="0">
                <a:ea typeface="+mj-ea"/>
              </a:rPr>
              <a:t>6. </a:t>
            </a:r>
            <a:r>
              <a:rPr lang="en-IN" dirty="0"/>
              <a:t>When Manger user click on Approve button then associated Account or Contact will get validated in CRM</a:t>
            </a:r>
            <a:endParaRPr lang="en-US" baseline="0" dirty="0">
              <a:ea typeface="+mj-ea"/>
            </a:endParaRPr>
          </a:p>
        </p:txBody>
      </p:sp>
      <p:pic>
        <p:nvPicPr>
          <p:cNvPr id="4" name="Picture 3"/>
          <p:cNvPicPr>
            <a:picLocks noChangeAspect="1"/>
          </p:cNvPicPr>
          <p:nvPr/>
        </p:nvPicPr>
        <p:blipFill>
          <a:blip r:embed="rId2"/>
          <a:stretch>
            <a:fillRect/>
          </a:stretch>
        </p:blipFill>
        <p:spPr>
          <a:xfrm>
            <a:off x="420800" y="436797"/>
            <a:ext cx="4822354" cy="1585097"/>
          </a:xfrm>
          <a:prstGeom prst="rect">
            <a:avLst/>
          </a:prstGeom>
        </p:spPr>
      </p:pic>
      <p:sp>
        <p:nvSpPr>
          <p:cNvPr id="5" name="TextBox 4"/>
          <p:cNvSpPr txBox="1"/>
          <p:nvPr/>
        </p:nvSpPr>
        <p:spPr>
          <a:xfrm>
            <a:off x="195309" y="2298893"/>
            <a:ext cx="8833281" cy="276999"/>
          </a:xfrm>
          <a:prstGeom prst="rect">
            <a:avLst/>
          </a:prstGeom>
          <a:noFill/>
        </p:spPr>
        <p:txBody>
          <a:bodyPr wrap="square" rtlCol="0">
            <a:spAutoFit/>
          </a:bodyPr>
          <a:lstStyle/>
          <a:p>
            <a:pPr algn="just"/>
            <a:r>
              <a:rPr lang="en-US" baseline="0" dirty="0">
                <a:ea typeface="+mj-ea"/>
              </a:rPr>
              <a:t>7. </a:t>
            </a:r>
            <a:r>
              <a:rPr lang="en-IN" dirty="0"/>
              <a:t>When Manger user click on Rejected button then associated Account or Contact will get Rejected in CRM.</a:t>
            </a:r>
            <a:endParaRPr lang="en-US" dirty="0"/>
          </a:p>
        </p:txBody>
      </p:sp>
      <p:pic>
        <p:nvPicPr>
          <p:cNvPr id="6" name="Picture 5"/>
          <p:cNvPicPr>
            <a:picLocks noChangeAspect="1"/>
          </p:cNvPicPr>
          <p:nvPr/>
        </p:nvPicPr>
        <p:blipFill>
          <a:blip r:embed="rId3"/>
          <a:stretch>
            <a:fillRect/>
          </a:stretch>
        </p:blipFill>
        <p:spPr>
          <a:xfrm>
            <a:off x="611882" y="2669969"/>
            <a:ext cx="4706520" cy="1987468"/>
          </a:xfrm>
          <a:prstGeom prst="rect">
            <a:avLst/>
          </a:prstGeom>
        </p:spPr>
      </p:pic>
    </p:spTree>
    <p:extLst>
      <p:ext uri="{BB962C8B-B14F-4D97-AF65-F5344CB8AC3E}">
        <p14:creationId xmlns:p14="http://schemas.microsoft.com/office/powerpoint/2010/main" val="256704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78" y="625148"/>
            <a:ext cx="8615227" cy="4008996"/>
          </a:xfrm>
        </p:spPr>
        <p:txBody>
          <a:bodyPr/>
          <a:lstStyle/>
          <a:p>
            <a:r>
              <a:rPr lang="en-US" dirty="0"/>
              <a:t>Microsoft Dynamics can seamlessly integrate with SV (Independent Service vendor) offerings-  integrating with other suites and applications.</a:t>
            </a:r>
          </a:p>
          <a:p>
            <a:r>
              <a:rPr lang="en-US" dirty="0"/>
              <a:t>Quote, Order &amp; custom entities can easily integrate with the available payment gateways.</a:t>
            </a:r>
          </a:p>
          <a:p>
            <a:pPr marL="0" indent="0">
              <a:buNone/>
            </a:pPr>
            <a:r>
              <a:rPr lang="en-US" b="1" u="sng" dirty="0"/>
              <a:t>For Pros Service Contract we’ll utilized the Quote entity for processing the payments via gateways.</a:t>
            </a:r>
            <a:endParaRPr lang="en-US" dirty="0"/>
          </a:p>
        </p:txBody>
      </p:sp>
      <p:sp>
        <p:nvSpPr>
          <p:cNvPr id="3" name="Title 2"/>
          <p:cNvSpPr>
            <a:spLocks noGrp="1"/>
          </p:cNvSpPr>
          <p:nvPr>
            <p:ph type="title"/>
          </p:nvPr>
        </p:nvSpPr>
        <p:spPr/>
        <p:txBody>
          <a:bodyPr/>
          <a:lstStyle/>
          <a:p>
            <a:r>
              <a:rPr lang="en-US" dirty="0" err="1"/>
              <a:t>Payement</a:t>
            </a:r>
            <a:r>
              <a:rPr lang="en-US" dirty="0"/>
              <a:t> Gateway</a:t>
            </a:r>
          </a:p>
        </p:txBody>
      </p:sp>
      <p:pic>
        <p:nvPicPr>
          <p:cNvPr id="6" name="Picture 5"/>
          <p:cNvPicPr>
            <a:picLocks noChangeAspect="1"/>
          </p:cNvPicPr>
          <p:nvPr/>
        </p:nvPicPr>
        <p:blipFill>
          <a:blip r:embed="rId2"/>
          <a:stretch>
            <a:fillRect/>
          </a:stretch>
        </p:blipFill>
        <p:spPr>
          <a:xfrm>
            <a:off x="269878" y="2053952"/>
            <a:ext cx="5988879" cy="2660091"/>
          </a:xfrm>
          <a:prstGeom prst="rect">
            <a:avLst/>
          </a:prstGeom>
        </p:spPr>
      </p:pic>
    </p:spTree>
    <p:extLst>
      <p:ext uri="{BB962C8B-B14F-4D97-AF65-F5344CB8AC3E}">
        <p14:creationId xmlns:p14="http://schemas.microsoft.com/office/powerpoint/2010/main" val="27173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921" y="124287"/>
            <a:ext cx="8833281" cy="830997"/>
          </a:xfrm>
          <a:prstGeom prst="rect">
            <a:avLst/>
          </a:prstGeom>
          <a:noFill/>
        </p:spPr>
        <p:txBody>
          <a:bodyPr wrap="square" rtlCol="0">
            <a:spAutoFit/>
          </a:bodyPr>
          <a:lstStyle/>
          <a:p>
            <a:pPr marL="171450" indent="-171450" algn="just">
              <a:buFont typeface="Arial" panose="020B0604020202020204" pitchFamily="34" charset="0"/>
              <a:buChar char="•"/>
            </a:pPr>
            <a:r>
              <a:rPr lang="en-US" dirty="0"/>
              <a:t>We can select any Payment Method. For </a:t>
            </a:r>
            <a:r>
              <a:rPr lang="en-US" dirty="0" err="1"/>
              <a:t>Eg</a:t>
            </a:r>
            <a:r>
              <a:rPr lang="en-US" dirty="0"/>
              <a:t>: SAGE/ World pay.</a:t>
            </a:r>
          </a:p>
          <a:p>
            <a:pPr marL="171450" indent="-171450" algn="just">
              <a:buFont typeface="Arial" panose="020B0604020202020204" pitchFamily="34" charset="0"/>
              <a:buChar char="•"/>
            </a:pPr>
            <a:r>
              <a:rPr lang="en-US" dirty="0"/>
              <a:t>Select Payment Gateway</a:t>
            </a:r>
          </a:p>
          <a:p>
            <a:pPr algn="just"/>
            <a:endParaRPr lang="en-US" dirty="0"/>
          </a:p>
          <a:p>
            <a:pPr marL="171450" indent="-171450" algn="just">
              <a:buFont typeface="Arial" panose="020B0604020202020204" pitchFamily="34" charset="0"/>
              <a:buChar char="•"/>
            </a:pPr>
            <a:endParaRPr lang="en-US" baseline="0" dirty="0">
              <a:ea typeface="+mj-ea"/>
            </a:endParaRPr>
          </a:p>
        </p:txBody>
      </p:sp>
      <p:pic>
        <p:nvPicPr>
          <p:cNvPr id="4" name="Picture 3"/>
          <p:cNvPicPr>
            <a:picLocks noChangeAspect="1"/>
          </p:cNvPicPr>
          <p:nvPr/>
        </p:nvPicPr>
        <p:blipFill>
          <a:blip r:embed="rId2"/>
          <a:stretch>
            <a:fillRect/>
          </a:stretch>
        </p:blipFill>
        <p:spPr>
          <a:xfrm>
            <a:off x="318242" y="539785"/>
            <a:ext cx="5968501" cy="1121761"/>
          </a:xfrm>
          <a:prstGeom prst="rect">
            <a:avLst/>
          </a:prstGeom>
        </p:spPr>
      </p:pic>
      <p:sp>
        <p:nvSpPr>
          <p:cNvPr id="5" name="TextBox 4"/>
          <p:cNvSpPr txBox="1"/>
          <p:nvPr/>
        </p:nvSpPr>
        <p:spPr>
          <a:xfrm>
            <a:off x="150921" y="1811045"/>
            <a:ext cx="8735627" cy="461665"/>
          </a:xfrm>
          <a:prstGeom prst="rect">
            <a:avLst/>
          </a:prstGeom>
          <a:noFill/>
        </p:spPr>
        <p:txBody>
          <a:bodyPr wrap="square" rtlCol="0">
            <a:spAutoFit/>
          </a:bodyPr>
          <a:lstStyle/>
          <a:p>
            <a:pPr lvl="0" algn="just"/>
            <a:r>
              <a:rPr lang="en-US" dirty="0"/>
              <a:t>Redirected to payment Website , where the necessary details are been entered. </a:t>
            </a:r>
            <a:r>
              <a:rPr lang="en-US" dirty="0" err="1"/>
              <a:t>Eg</a:t>
            </a:r>
            <a:r>
              <a:rPr lang="en-US" dirty="0"/>
              <a:t> ( card number. </a:t>
            </a:r>
            <a:r>
              <a:rPr lang="en-US" dirty="0" err="1"/>
              <a:t>Exp</a:t>
            </a:r>
            <a:r>
              <a:rPr lang="en-US" dirty="0"/>
              <a:t> date mm/</a:t>
            </a:r>
            <a:r>
              <a:rPr lang="en-US" dirty="0" err="1"/>
              <a:t>yy</a:t>
            </a:r>
            <a:r>
              <a:rPr lang="en-US" dirty="0"/>
              <a:t> and etc.</a:t>
            </a:r>
          </a:p>
          <a:p>
            <a:pPr algn="just"/>
            <a:endParaRPr lang="en-US" baseline="0" dirty="0">
              <a:ea typeface="+mj-ea"/>
            </a:endParaRPr>
          </a:p>
        </p:txBody>
      </p:sp>
      <p:pic>
        <p:nvPicPr>
          <p:cNvPr id="6" name="Picture 5"/>
          <p:cNvPicPr>
            <a:picLocks noChangeAspect="1"/>
          </p:cNvPicPr>
          <p:nvPr/>
        </p:nvPicPr>
        <p:blipFill>
          <a:blip r:embed="rId3"/>
          <a:stretch>
            <a:fillRect/>
          </a:stretch>
        </p:blipFill>
        <p:spPr>
          <a:xfrm>
            <a:off x="318241" y="2201798"/>
            <a:ext cx="5968501" cy="1853345"/>
          </a:xfrm>
          <a:prstGeom prst="rect">
            <a:avLst/>
          </a:prstGeom>
        </p:spPr>
      </p:pic>
    </p:spTree>
    <p:extLst>
      <p:ext uri="{BB962C8B-B14F-4D97-AF65-F5344CB8AC3E}">
        <p14:creationId xmlns:p14="http://schemas.microsoft.com/office/powerpoint/2010/main" val="313764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819" y="301841"/>
            <a:ext cx="8913181" cy="276999"/>
          </a:xfrm>
          <a:prstGeom prst="rect">
            <a:avLst/>
          </a:prstGeom>
          <a:noFill/>
        </p:spPr>
        <p:txBody>
          <a:bodyPr wrap="square" rtlCol="0">
            <a:spAutoFit/>
          </a:bodyPr>
          <a:lstStyle/>
          <a:p>
            <a:pPr marL="171450" indent="-171450" algn="just">
              <a:buFont typeface="Arial" panose="020B0604020202020204" pitchFamily="34" charset="0"/>
              <a:buChar char="•"/>
            </a:pPr>
            <a:r>
              <a:rPr lang="en-US" dirty="0"/>
              <a:t>After making the payment ,message will be popped saying that the order successful.</a:t>
            </a:r>
          </a:p>
        </p:txBody>
      </p:sp>
      <p:pic>
        <p:nvPicPr>
          <p:cNvPr id="4" name="Picture 3"/>
          <p:cNvPicPr>
            <a:picLocks noChangeAspect="1"/>
          </p:cNvPicPr>
          <p:nvPr/>
        </p:nvPicPr>
        <p:blipFill>
          <a:blip r:embed="rId2"/>
          <a:stretch>
            <a:fillRect/>
          </a:stretch>
        </p:blipFill>
        <p:spPr>
          <a:xfrm>
            <a:off x="433651" y="578840"/>
            <a:ext cx="5968501" cy="1103472"/>
          </a:xfrm>
          <a:prstGeom prst="rect">
            <a:avLst/>
          </a:prstGeom>
        </p:spPr>
      </p:pic>
      <p:sp>
        <p:nvSpPr>
          <p:cNvPr id="5" name="TextBox 4"/>
          <p:cNvSpPr txBox="1"/>
          <p:nvPr/>
        </p:nvSpPr>
        <p:spPr>
          <a:xfrm>
            <a:off x="230819" y="1800402"/>
            <a:ext cx="8646851" cy="276999"/>
          </a:xfrm>
          <a:prstGeom prst="rect">
            <a:avLst/>
          </a:prstGeom>
          <a:noFill/>
        </p:spPr>
        <p:txBody>
          <a:bodyPr wrap="square" rtlCol="0">
            <a:spAutoFit/>
          </a:bodyPr>
          <a:lstStyle/>
          <a:p>
            <a:pPr algn="just"/>
            <a:r>
              <a:rPr lang="en-US" u="sng" dirty="0"/>
              <a:t>On successful, completion for the payment the sales order /Quote will have statuses updated.</a:t>
            </a:r>
            <a:endParaRPr lang="en-US" baseline="0" dirty="0">
              <a:ea typeface="+mj-ea"/>
            </a:endParaRPr>
          </a:p>
        </p:txBody>
      </p:sp>
      <p:pic>
        <p:nvPicPr>
          <p:cNvPr id="6" name="Picture 5"/>
          <p:cNvPicPr>
            <a:picLocks noChangeAspect="1"/>
          </p:cNvPicPr>
          <p:nvPr/>
        </p:nvPicPr>
        <p:blipFill>
          <a:blip r:embed="rId3"/>
          <a:stretch>
            <a:fillRect/>
          </a:stretch>
        </p:blipFill>
        <p:spPr>
          <a:xfrm>
            <a:off x="317707" y="2077401"/>
            <a:ext cx="6438200" cy="2618886"/>
          </a:xfrm>
          <a:prstGeom prst="rect">
            <a:avLst/>
          </a:prstGeom>
        </p:spPr>
      </p:pic>
    </p:spTree>
    <p:extLst>
      <p:ext uri="{BB962C8B-B14F-4D97-AF65-F5344CB8AC3E}">
        <p14:creationId xmlns:p14="http://schemas.microsoft.com/office/powerpoint/2010/main" val="254085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78" y="625148"/>
            <a:ext cx="8615227" cy="3725083"/>
          </a:xfrm>
        </p:spPr>
        <p:txBody>
          <a:bodyPr/>
          <a:lstStyle/>
          <a:p>
            <a:r>
              <a:rPr lang="en-US" dirty="0"/>
              <a:t>We can utilize the Native Emails feature for the MS CRM within MS Dynamics, to present the quote to the concern parties involved</a:t>
            </a:r>
          </a:p>
        </p:txBody>
      </p:sp>
      <p:sp>
        <p:nvSpPr>
          <p:cNvPr id="3" name="Title 2"/>
          <p:cNvSpPr>
            <a:spLocks noGrp="1"/>
          </p:cNvSpPr>
          <p:nvPr>
            <p:ph type="title"/>
          </p:nvPr>
        </p:nvSpPr>
        <p:spPr>
          <a:xfrm>
            <a:off x="269878" y="240427"/>
            <a:ext cx="8024283" cy="384721"/>
          </a:xfrm>
        </p:spPr>
        <p:txBody>
          <a:bodyPr/>
          <a:lstStyle/>
          <a:p>
            <a:r>
              <a:rPr lang="en-US" b="1" dirty="0"/>
              <a:t>Email Integration</a:t>
            </a:r>
            <a:endParaRPr lang="en-US" dirty="0"/>
          </a:p>
        </p:txBody>
      </p:sp>
      <p:pic>
        <p:nvPicPr>
          <p:cNvPr id="5" name="Picture 4"/>
          <p:cNvPicPr>
            <a:picLocks noChangeAspect="1"/>
          </p:cNvPicPr>
          <p:nvPr/>
        </p:nvPicPr>
        <p:blipFill>
          <a:blip r:embed="rId2"/>
          <a:stretch>
            <a:fillRect/>
          </a:stretch>
        </p:blipFill>
        <p:spPr>
          <a:xfrm>
            <a:off x="380386" y="1167364"/>
            <a:ext cx="5968501" cy="3359187"/>
          </a:xfrm>
          <a:prstGeom prst="rect">
            <a:avLst/>
          </a:prstGeom>
        </p:spPr>
      </p:pic>
    </p:spTree>
    <p:extLst>
      <p:ext uri="{BB962C8B-B14F-4D97-AF65-F5344CB8AC3E}">
        <p14:creationId xmlns:p14="http://schemas.microsoft.com/office/powerpoint/2010/main" val="2749782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820" y="204186"/>
            <a:ext cx="8371642" cy="461665"/>
          </a:xfrm>
          <a:prstGeom prst="rect">
            <a:avLst/>
          </a:prstGeom>
          <a:noFill/>
        </p:spPr>
        <p:txBody>
          <a:bodyPr wrap="square" rtlCol="0">
            <a:spAutoFit/>
          </a:bodyPr>
          <a:lstStyle/>
          <a:p>
            <a:pPr algn="just"/>
            <a:r>
              <a:rPr lang="en-US" dirty="0"/>
              <a:t>Mail been tracked</a:t>
            </a:r>
          </a:p>
          <a:p>
            <a:pPr algn="just"/>
            <a:endParaRPr lang="en-US" baseline="0" dirty="0">
              <a:ea typeface="+mj-ea"/>
            </a:endParaRPr>
          </a:p>
        </p:txBody>
      </p:sp>
      <p:pic>
        <p:nvPicPr>
          <p:cNvPr id="4" name="Picture 3"/>
          <p:cNvPicPr>
            <a:picLocks noChangeAspect="1"/>
          </p:cNvPicPr>
          <p:nvPr/>
        </p:nvPicPr>
        <p:blipFill>
          <a:blip r:embed="rId2"/>
          <a:stretch>
            <a:fillRect/>
          </a:stretch>
        </p:blipFill>
        <p:spPr>
          <a:xfrm>
            <a:off x="230820" y="579930"/>
            <a:ext cx="5956308" cy="2651990"/>
          </a:xfrm>
          <a:prstGeom prst="rect">
            <a:avLst/>
          </a:prstGeom>
        </p:spPr>
      </p:pic>
    </p:spTree>
    <p:extLst>
      <p:ext uri="{BB962C8B-B14F-4D97-AF65-F5344CB8AC3E}">
        <p14:creationId xmlns:p14="http://schemas.microsoft.com/office/powerpoint/2010/main" val="348488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263797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5" name="Picture 4">
            <a:extLst>
              <a:ext uri="{FF2B5EF4-FFF2-40B4-BE49-F238E27FC236}">
                <a16:creationId xmlns:a16="http://schemas.microsoft.com/office/drawing/2014/main" id="{C89FE7A1-0383-4920-A009-403840529AFA}"/>
              </a:ext>
            </a:extLst>
          </p:cNvPr>
          <p:cNvPicPr>
            <a:picLocks noChangeAspect="1"/>
          </p:cNvPicPr>
          <p:nvPr/>
        </p:nvPicPr>
        <p:blipFill>
          <a:blip r:embed="rId2"/>
          <a:stretch>
            <a:fillRect/>
          </a:stretch>
        </p:blipFill>
        <p:spPr>
          <a:xfrm>
            <a:off x="1348105" y="977146"/>
            <a:ext cx="4773708" cy="2763726"/>
          </a:xfrm>
          <a:prstGeom prst="rect">
            <a:avLst/>
          </a:prstGeom>
        </p:spPr>
      </p:pic>
    </p:spTree>
    <p:extLst>
      <p:ext uri="{BB962C8B-B14F-4D97-AF65-F5344CB8AC3E}">
        <p14:creationId xmlns:p14="http://schemas.microsoft.com/office/powerpoint/2010/main" val="384019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0535" y="771547"/>
            <a:ext cx="8903566" cy="4371953"/>
          </a:xfrm>
        </p:spPr>
        <p:txBody>
          <a:bodyPr/>
          <a:lstStyle/>
          <a:p>
            <a:pPr marL="0" indent="0">
              <a:buNone/>
            </a:pPr>
            <a:r>
              <a:rPr lang="en-US" dirty="0"/>
              <a:t> </a:t>
            </a:r>
          </a:p>
        </p:txBody>
      </p:sp>
      <p:sp>
        <p:nvSpPr>
          <p:cNvPr id="3" name="Title 2"/>
          <p:cNvSpPr>
            <a:spLocks noGrp="1"/>
          </p:cNvSpPr>
          <p:nvPr>
            <p:ph type="title"/>
          </p:nvPr>
        </p:nvSpPr>
        <p:spPr>
          <a:xfrm>
            <a:off x="269878" y="240427"/>
            <a:ext cx="8024283" cy="384721"/>
          </a:xfrm>
        </p:spPr>
        <p:txBody>
          <a:bodyPr/>
          <a:lstStyle/>
          <a:p>
            <a:r>
              <a:rPr lang="en-US" b="1" dirty="0"/>
              <a:t>				</a:t>
            </a:r>
          </a:p>
        </p:txBody>
      </p:sp>
      <p:sp>
        <p:nvSpPr>
          <p:cNvPr id="7" name="TextBox 6"/>
          <p:cNvSpPr txBox="1"/>
          <p:nvPr/>
        </p:nvSpPr>
        <p:spPr>
          <a:xfrm>
            <a:off x="591690" y="771547"/>
            <a:ext cx="7889830" cy="2585323"/>
          </a:xfrm>
          <a:prstGeom prst="rect">
            <a:avLst/>
          </a:prstGeom>
          <a:noFill/>
        </p:spPr>
        <p:txBody>
          <a:bodyPr wrap="square" rtlCol="0">
            <a:spAutoFit/>
          </a:bodyPr>
          <a:lstStyle/>
          <a:p>
            <a:pPr algn="just"/>
            <a:endParaRPr lang="en-US" baseline="0" dirty="0">
              <a:ea typeface="+mj-ea"/>
            </a:endParaRPr>
          </a:p>
          <a:p>
            <a:pPr algn="just"/>
            <a:endParaRPr lang="en-US" b="1" dirty="0">
              <a:solidFill>
                <a:srgbClr val="000000"/>
              </a:solidFill>
              <a:latin typeface="Aharoni" panose="020B0604020202020204" pitchFamily="2" charset="-79"/>
              <a:ea typeface="+mj-ea"/>
              <a:cs typeface="Aharoni" panose="020B0604020202020204" pitchFamily="2" charset="-79"/>
            </a:endParaRPr>
          </a:p>
          <a:p>
            <a:pPr algn="just"/>
            <a:r>
              <a:rPr lang="en-US" sz="1400" b="1" u="sng" baseline="0" dirty="0">
                <a:solidFill>
                  <a:schemeClr val="accent1">
                    <a:lumMod val="75000"/>
                  </a:schemeClr>
                </a:solidFill>
                <a:latin typeface="+mj-lt"/>
                <a:ea typeface="+mj-ea"/>
                <a:cs typeface="Aharoni" panose="020B0604020202020204" pitchFamily="2" charset="-79"/>
              </a:rPr>
              <a:t>Brief Introduction:</a:t>
            </a:r>
          </a:p>
          <a:p>
            <a:pPr algn="just"/>
            <a:endParaRPr lang="en-US" sz="1400" b="1" dirty="0">
              <a:solidFill>
                <a:schemeClr val="accent1">
                  <a:lumMod val="75000"/>
                </a:schemeClr>
              </a:solidFill>
              <a:latin typeface="+mj-lt"/>
              <a:ea typeface="+mj-ea"/>
              <a:cs typeface="Aharoni" panose="020B0604020202020204" pitchFamily="2" charset="-79"/>
            </a:endParaRPr>
          </a:p>
          <a:p>
            <a:pPr marL="285750" indent="-285750" algn="just">
              <a:lnSpc>
                <a:spcPct val="200000"/>
              </a:lnSpc>
              <a:buFont typeface="Wingdings" panose="05000000000000000000" pitchFamily="2" charset="2"/>
              <a:buChar char="q"/>
            </a:pPr>
            <a:r>
              <a:rPr lang="en-US" dirty="0">
                <a:solidFill>
                  <a:schemeClr val="accent1">
                    <a:lumMod val="75000"/>
                  </a:schemeClr>
                </a:solidFill>
                <a:latin typeface="+mj-lt"/>
                <a:ea typeface="+mj-ea"/>
                <a:cs typeface="Aharoni" panose="020B0604020202020204" pitchFamily="2" charset="-79"/>
              </a:rPr>
              <a:t>Which is an Indian E-Commerce Payment system and Digital wallet.</a:t>
            </a:r>
          </a:p>
          <a:p>
            <a:pPr marL="285750" indent="-285750" algn="just">
              <a:lnSpc>
                <a:spcPct val="200000"/>
              </a:lnSpc>
              <a:buFont typeface="Wingdings" panose="05000000000000000000" pitchFamily="2" charset="2"/>
              <a:buChar char="q"/>
            </a:pPr>
            <a:r>
              <a:rPr lang="en-US" dirty="0">
                <a:solidFill>
                  <a:schemeClr val="accent1">
                    <a:lumMod val="75000"/>
                  </a:schemeClr>
                </a:solidFill>
                <a:latin typeface="+mj-lt"/>
                <a:ea typeface="+mj-ea"/>
                <a:cs typeface="Aharoni" panose="020B0604020202020204" pitchFamily="2" charset="-79"/>
              </a:rPr>
              <a:t>Founded in the year August 2010 by Vijay Shekhar Sharma in NOIDA.</a:t>
            </a:r>
          </a:p>
          <a:p>
            <a:pPr marL="285750" indent="-285750" algn="just">
              <a:lnSpc>
                <a:spcPct val="200000"/>
              </a:lnSpc>
              <a:buFont typeface="Wingdings" panose="05000000000000000000" pitchFamily="2" charset="2"/>
              <a:buChar char="q"/>
            </a:pPr>
            <a:r>
              <a:rPr lang="en-US" dirty="0">
                <a:solidFill>
                  <a:schemeClr val="accent1">
                    <a:lumMod val="75000"/>
                  </a:schemeClr>
                </a:solidFill>
                <a:latin typeface="+mj-lt"/>
                <a:cs typeface="Aharoni" panose="02010803020104030203" pitchFamily="2" charset="-79"/>
              </a:rPr>
              <a:t>It started off as a prepaid mobile and DTH recharge platform, and later added data card, postpaid mobile and landline bill payments in 2013.</a:t>
            </a:r>
          </a:p>
          <a:p>
            <a:pPr marL="285750" indent="-285750" algn="just">
              <a:buFont typeface="Wingdings" panose="05000000000000000000" pitchFamily="2" charset="2"/>
              <a:buChar char="q"/>
            </a:pPr>
            <a:endParaRPr lang="en-US" sz="1400" baseline="0" dirty="0">
              <a:solidFill>
                <a:schemeClr val="accent1">
                  <a:lumMod val="75000"/>
                </a:schemeClr>
              </a:solidFill>
              <a:latin typeface="Aharoni" panose="02010803020104030203" pitchFamily="2" charset="-79"/>
              <a:ea typeface="+mj-ea"/>
              <a:cs typeface="Aharoni" panose="02010803020104030203" pitchFamily="2" charset="-79"/>
            </a:endParaRPr>
          </a:p>
        </p:txBody>
      </p:sp>
      <p:pic>
        <p:nvPicPr>
          <p:cNvPr id="10" name="Picture 9">
            <a:extLst>
              <a:ext uri="{FF2B5EF4-FFF2-40B4-BE49-F238E27FC236}">
                <a16:creationId xmlns:a16="http://schemas.microsoft.com/office/drawing/2014/main" id="{E7A6B996-F561-4ED4-940D-FE267496C64B}"/>
              </a:ext>
            </a:extLst>
          </p:cNvPr>
          <p:cNvPicPr>
            <a:picLocks noChangeAspect="1"/>
          </p:cNvPicPr>
          <p:nvPr/>
        </p:nvPicPr>
        <p:blipFill>
          <a:blip r:embed="rId2"/>
          <a:stretch>
            <a:fillRect/>
          </a:stretch>
        </p:blipFill>
        <p:spPr>
          <a:xfrm>
            <a:off x="3375796" y="0"/>
            <a:ext cx="2321619" cy="1061298"/>
          </a:xfrm>
          <a:prstGeom prst="rect">
            <a:avLst/>
          </a:prstGeom>
        </p:spPr>
      </p:pic>
    </p:spTree>
    <p:extLst>
      <p:ext uri="{BB962C8B-B14F-4D97-AF65-F5344CB8AC3E}">
        <p14:creationId xmlns:p14="http://schemas.microsoft.com/office/powerpoint/2010/main" val="30081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B5AD0F-EA84-4A73-8523-B9E3DC4C58F1}"/>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0BB9D1F1-0E32-4E8E-A6AB-36E77C3D9C5C}"/>
              </a:ext>
            </a:extLst>
          </p:cNvPr>
          <p:cNvSpPr>
            <a:spLocks noGrp="1"/>
          </p:cNvSpPr>
          <p:nvPr>
            <p:ph type="title"/>
          </p:nvPr>
        </p:nvSpPr>
        <p:spPr/>
        <p:txBody>
          <a:bodyPr/>
          <a:lstStyle/>
          <a:p>
            <a:r>
              <a:rPr lang="en-US" dirty="0"/>
              <a:t>Use cases Offered:</a:t>
            </a:r>
          </a:p>
        </p:txBody>
      </p:sp>
      <p:sp>
        <p:nvSpPr>
          <p:cNvPr id="4" name="Content Placeholder 3">
            <a:extLst>
              <a:ext uri="{FF2B5EF4-FFF2-40B4-BE49-F238E27FC236}">
                <a16:creationId xmlns:a16="http://schemas.microsoft.com/office/drawing/2014/main" id="{2DE12C8E-580E-444C-83E0-6A583A7FAEE6}"/>
              </a:ext>
            </a:extLst>
          </p:cNvPr>
          <p:cNvSpPr>
            <a:spLocks noGrp="1"/>
          </p:cNvSpPr>
          <p:nvPr>
            <p:ph sz="quarter" idx="10"/>
          </p:nvPr>
        </p:nvSpPr>
        <p:spPr/>
        <p:txBody>
          <a:bodyPr/>
          <a:lstStyle/>
          <a:p>
            <a:pPr marL="171450" indent="-171450">
              <a:buFont typeface="Wingdings" panose="05000000000000000000" pitchFamily="2" charset="2"/>
              <a:buChar char="§"/>
            </a:pPr>
            <a:r>
              <a:rPr lang="en-US" b="1" dirty="0">
                <a:solidFill>
                  <a:schemeClr val="accent1">
                    <a:lumMod val="75000"/>
                  </a:schemeClr>
                </a:solidFill>
              </a:rPr>
              <a:t>mobile recharges </a:t>
            </a:r>
          </a:p>
          <a:p>
            <a:pPr marL="171450" indent="-171450">
              <a:buFont typeface="Wingdings" panose="05000000000000000000" pitchFamily="2" charset="2"/>
              <a:buChar char="§"/>
            </a:pPr>
            <a:r>
              <a:rPr lang="en-US" b="1" dirty="0">
                <a:solidFill>
                  <a:schemeClr val="accent1">
                    <a:lumMod val="75000"/>
                  </a:schemeClr>
                </a:solidFill>
              </a:rPr>
              <a:t>utility bill payments</a:t>
            </a:r>
          </a:p>
          <a:p>
            <a:pPr marL="171450" indent="-171450">
              <a:buFont typeface="Wingdings" panose="05000000000000000000" pitchFamily="2" charset="2"/>
              <a:buChar char="§"/>
            </a:pPr>
            <a:r>
              <a:rPr lang="en-US" b="1" dirty="0">
                <a:solidFill>
                  <a:schemeClr val="accent1">
                    <a:lumMod val="75000"/>
                  </a:schemeClr>
                </a:solidFill>
              </a:rPr>
              <a:t>Travel </a:t>
            </a:r>
          </a:p>
          <a:p>
            <a:pPr marL="171450" indent="-171450">
              <a:buFont typeface="Wingdings" panose="05000000000000000000" pitchFamily="2" charset="2"/>
              <a:buChar char="§"/>
            </a:pPr>
            <a:r>
              <a:rPr lang="en-US" b="1" dirty="0">
                <a:solidFill>
                  <a:schemeClr val="accent1">
                    <a:lumMod val="75000"/>
                  </a:schemeClr>
                </a:solidFill>
              </a:rPr>
              <a:t>Movies and events bookings as well as in-store payments at grocery stores, </a:t>
            </a:r>
          </a:p>
          <a:p>
            <a:pPr marL="171450" indent="-171450">
              <a:buFont typeface="Wingdings" panose="05000000000000000000" pitchFamily="2" charset="2"/>
              <a:buChar char="§"/>
            </a:pPr>
            <a:r>
              <a:rPr lang="en-US" b="1" dirty="0">
                <a:solidFill>
                  <a:schemeClr val="accent1">
                    <a:lumMod val="75000"/>
                  </a:schemeClr>
                </a:solidFill>
              </a:rPr>
              <a:t>fruits and vegetable shops,</a:t>
            </a:r>
          </a:p>
          <a:p>
            <a:pPr marL="171450" indent="-171450">
              <a:buFont typeface="Wingdings" panose="05000000000000000000" pitchFamily="2" charset="2"/>
              <a:buChar char="§"/>
            </a:pPr>
            <a:r>
              <a:rPr lang="en-US" b="1" dirty="0">
                <a:solidFill>
                  <a:schemeClr val="accent1">
                    <a:lumMod val="75000"/>
                  </a:schemeClr>
                </a:solidFill>
              </a:rPr>
              <a:t> restaurants, </a:t>
            </a:r>
          </a:p>
          <a:p>
            <a:pPr marL="171450" indent="-171450">
              <a:buFont typeface="Wingdings" panose="05000000000000000000" pitchFamily="2" charset="2"/>
              <a:buChar char="§"/>
            </a:pPr>
            <a:r>
              <a:rPr lang="en-US" b="1" dirty="0">
                <a:solidFill>
                  <a:schemeClr val="accent1">
                    <a:lumMod val="75000"/>
                  </a:schemeClr>
                </a:solidFill>
              </a:rPr>
              <a:t>parking, </a:t>
            </a:r>
          </a:p>
          <a:p>
            <a:pPr marL="171450" indent="-171450">
              <a:buFont typeface="Wingdings" panose="05000000000000000000" pitchFamily="2" charset="2"/>
              <a:buChar char="§"/>
            </a:pPr>
            <a:r>
              <a:rPr lang="en-US" b="1" dirty="0">
                <a:solidFill>
                  <a:schemeClr val="accent1">
                    <a:lumMod val="75000"/>
                  </a:schemeClr>
                </a:solidFill>
              </a:rPr>
              <a:t>tolls, </a:t>
            </a:r>
          </a:p>
          <a:p>
            <a:pPr marL="171450" indent="-171450">
              <a:buFont typeface="Wingdings" panose="05000000000000000000" pitchFamily="2" charset="2"/>
              <a:buChar char="§"/>
            </a:pPr>
            <a:r>
              <a:rPr lang="en-US" b="1" dirty="0">
                <a:solidFill>
                  <a:schemeClr val="accent1">
                    <a:lumMod val="75000"/>
                  </a:schemeClr>
                </a:solidFill>
              </a:rPr>
              <a:t>pharmacies and education institutions with the Paytm QR code.</a:t>
            </a:r>
            <a:endParaRPr lang="en-US" dirty="0"/>
          </a:p>
        </p:txBody>
      </p:sp>
    </p:spTree>
    <p:extLst>
      <p:ext uri="{BB962C8B-B14F-4D97-AF65-F5344CB8AC3E}">
        <p14:creationId xmlns:p14="http://schemas.microsoft.com/office/powerpoint/2010/main" val="175299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78" y="240427"/>
            <a:ext cx="8594260" cy="1107996"/>
          </a:xfrm>
        </p:spPr>
        <p:txBody>
          <a:bodyPr/>
          <a:lstStyle/>
          <a:p>
            <a:r>
              <a:rPr lang="en-US" sz="1800" b="1" dirty="0"/>
              <a:t>Features:</a:t>
            </a:r>
            <a:br>
              <a:rPr lang="en-US" sz="1800" b="1" dirty="0"/>
            </a:br>
            <a:br>
              <a:rPr lang="en-US" sz="1800" b="1" dirty="0"/>
            </a:br>
            <a:br>
              <a:rPr lang="en-US" sz="1800" b="1" dirty="0"/>
            </a:br>
            <a:endParaRPr lang="en-US" sz="1800" b="1" dirty="0"/>
          </a:p>
        </p:txBody>
      </p:sp>
      <p:sp>
        <p:nvSpPr>
          <p:cNvPr id="3" name="TextBox 2"/>
          <p:cNvSpPr txBox="1"/>
          <p:nvPr/>
        </p:nvSpPr>
        <p:spPr>
          <a:xfrm>
            <a:off x="127835" y="639192"/>
            <a:ext cx="8909634" cy="276999"/>
          </a:xfrm>
          <a:prstGeom prst="rect">
            <a:avLst/>
          </a:prstGeom>
          <a:noFill/>
        </p:spPr>
        <p:txBody>
          <a:bodyPr wrap="square" rtlCol="0">
            <a:spAutoFit/>
          </a:bodyPr>
          <a:lstStyle/>
          <a:p>
            <a:pPr lvl="0" algn="just"/>
            <a:r>
              <a:rPr lang="en-US" dirty="0"/>
              <a:t> </a:t>
            </a:r>
          </a:p>
        </p:txBody>
      </p:sp>
      <p:pic>
        <p:nvPicPr>
          <p:cNvPr id="6" name="Picture 5">
            <a:extLst>
              <a:ext uri="{FF2B5EF4-FFF2-40B4-BE49-F238E27FC236}">
                <a16:creationId xmlns:a16="http://schemas.microsoft.com/office/drawing/2014/main" id="{13169613-4EF1-4971-B892-496131288429}"/>
              </a:ext>
            </a:extLst>
          </p:cNvPr>
          <p:cNvPicPr>
            <a:picLocks noChangeAspect="1"/>
          </p:cNvPicPr>
          <p:nvPr/>
        </p:nvPicPr>
        <p:blipFill>
          <a:blip r:embed="rId2"/>
          <a:stretch>
            <a:fillRect/>
          </a:stretch>
        </p:blipFill>
        <p:spPr>
          <a:xfrm>
            <a:off x="1758462" y="240427"/>
            <a:ext cx="6658540" cy="4585416"/>
          </a:xfrm>
          <a:prstGeom prst="rect">
            <a:avLst/>
          </a:prstGeom>
        </p:spPr>
      </p:pic>
    </p:spTree>
    <p:extLst>
      <p:ext uri="{BB962C8B-B14F-4D97-AF65-F5344CB8AC3E}">
        <p14:creationId xmlns:p14="http://schemas.microsoft.com/office/powerpoint/2010/main" val="163792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854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4586" y="328473"/>
            <a:ext cx="4063659" cy="2823100"/>
          </a:xfrm>
          <a:prstGeom prst="rect">
            <a:avLst/>
          </a:prstGeom>
        </p:spPr>
      </p:pic>
      <p:pic>
        <p:nvPicPr>
          <p:cNvPr id="5" name="Picture 4"/>
          <p:cNvPicPr>
            <a:picLocks noChangeAspect="1"/>
          </p:cNvPicPr>
          <p:nvPr/>
        </p:nvPicPr>
        <p:blipFill>
          <a:blip r:embed="rId3"/>
          <a:stretch>
            <a:fillRect/>
          </a:stretch>
        </p:blipFill>
        <p:spPr>
          <a:xfrm>
            <a:off x="4323425" y="328473"/>
            <a:ext cx="4294166" cy="2974020"/>
          </a:xfrm>
          <a:prstGeom prst="rect">
            <a:avLst/>
          </a:prstGeom>
        </p:spPr>
      </p:pic>
      <p:sp>
        <p:nvSpPr>
          <p:cNvPr id="6" name="TextBox 5"/>
          <p:cNvSpPr txBox="1"/>
          <p:nvPr/>
        </p:nvSpPr>
        <p:spPr>
          <a:xfrm>
            <a:off x="164586" y="3453414"/>
            <a:ext cx="8677573" cy="1200329"/>
          </a:xfrm>
          <a:prstGeom prst="rect">
            <a:avLst/>
          </a:prstGeom>
          <a:noFill/>
        </p:spPr>
        <p:txBody>
          <a:bodyPr wrap="square" rtlCol="0">
            <a:spAutoFit/>
          </a:bodyPr>
          <a:lstStyle/>
          <a:p>
            <a:pPr marL="171450" indent="-171450" algn="just">
              <a:buFont typeface="Arial" panose="020B0604020202020204" pitchFamily="34" charset="0"/>
              <a:buChar char="•"/>
            </a:pPr>
            <a:r>
              <a:rPr lang="en-US" dirty="0"/>
              <a:t>Email Received via DocuSign with the link for the document which opens’ up a document console and client gets the ability to sign the document on the fly.</a:t>
            </a:r>
          </a:p>
          <a:p>
            <a:pPr marL="171450" indent="-171450" algn="just">
              <a:buFont typeface="Arial" panose="020B0604020202020204" pitchFamily="34" charset="0"/>
              <a:buChar char="•"/>
            </a:pPr>
            <a:r>
              <a:rPr lang="en-US" dirty="0"/>
              <a:t>Client as soon as he / she signs the document following the above link the sender’s gets a notification letting them know the document got signed. </a:t>
            </a:r>
          </a:p>
          <a:p>
            <a:pPr marL="171450" indent="-171450" algn="just">
              <a:buFont typeface="Arial" panose="020B0604020202020204" pitchFamily="34" charset="0"/>
              <a:buChar char="•"/>
            </a:pPr>
            <a:r>
              <a:rPr lang="en-US" dirty="0"/>
              <a:t>Although, the signed document’s stays in the admin login console/ repository for DocuSign – web access. You can create a rule with the admin console which will route back the singed document to quote entity within CRM</a:t>
            </a:r>
            <a:endParaRPr lang="en-US" baseline="0" dirty="0">
              <a:ea typeface="+mj-ea"/>
            </a:endParaRPr>
          </a:p>
        </p:txBody>
      </p:sp>
    </p:spTree>
    <p:extLst>
      <p:ext uri="{BB962C8B-B14F-4D97-AF65-F5344CB8AC3E}">
        <p14:creationId xmlns:p14="http://schemas.microsoft.com/office/powerpoint/2010/main" val="166165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78" y="709403"/>
            <a:ext cx="8615227" cy="3725083"/>
          </a:xfrm>
        </p:spPr>
        <p:txBody>
          <a:bodyPr/>
          <a:lstStyle/>
          <a:p>
            <a:pPr marL="0" indent="0">
              <a:buNone/>
            </a:pPr>
            <a:r>
              <a:rPr lang="en-US" dirty="0"/>
              <a:t>We invoke the logic utilized in our initial implementation for MSCRM which we utilized for Account or Contact entity with respect to MK Denial web services from CRM. We pass below given parameters from CRM to MK Denial.</a:t>
            </a:r>
          </a:p>
          <a:p>
            <a:pPr marL="0" indent="0">
              <a:buNone/>
            </a:pPr>
            <a:r>
              <a:rPr lang="en-US" u="sng" dirty="0"/>
              <a:t>Architecture</a:t>
            </a:r>
          </a:p>
          <a:p>
            <a:pPr marL="0" indent="0">
              <a:buNone/>
            </a:pPr>
            <a:endParaRPr lang="en-US" dirty="0"/>
          </a:p>
        </p:txBody>
      </p:sp>
      <p:sp>
        <p:nvSpPr>
          <p:cNvPr id="3" name="Title 2"/>
          <p:cNvSpPr>
            <a:spLocks noGrp="1"/>
          </p:cNvSpPr>
          <p:nvPr>
            <p:ph type="title"/>
          </p:nvPr>
        </p:nvSpPr>
        <p:spPr>
          <a:xfrm>
            <a:off x="269878" y="240427"/>
            <a:ext cx="8024283" cy="384721"/>
          </a:xfrm>
        </p:spPr>
        <p:txBody>
          <a:bodyPr/>
          <a:lstStyle/>
          <a:p>
            <a:r>
              <a:rPr lang="en-US" b="1" dirty="0"/>
              <a:t>MK Denial</a:t>
            </a:r>
            <a:endParaRPr lang="en-US" dirty="0"/>
          </a:p>
        </p:txBody>
      </p:sp>
      <p:pic>
        <p:nvPicPr>
          <p:cNvPr id="5" name="Picture 4"/>
          <p:cNvPicPr>
            <a:picLocks noChangeAspect="1"/>
          </p:cNvPicPr>
          <p:nvPr/>
        </p:nvPicPr>
        <p:blipFill>
          <a:blip r:embed="rId2"/>
          <a:stretch>
            <a:fillRect/>
          </a:stretch>
        </p:blipFill>
        <p:spPr>
          <a:xfrm>
            <a:off x="1182692" y="1917577"/>
            <a:ext cx="6185774" cy="2965888"/>
          </a:xfrm>
          <a:prstGeom prst="rect">
            <a:avLst/>
          </a:prstGeom>
        </p:spPr>
      </p:pic>
    </p:spTree>
    <p:extLst>
      <p:ext uri="{BB962C8B-B14F-4D97-AF65-F5344CB8AC3E}">
        <p14:creationId xmlns:p14="http://schemas.microsoft.com/office/powerpoint/2010/main" val="153570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043" y="186431"/>
            <a:ext cx="8771138" cy="461665"/>
          </a:xfrm>
          <a:prstGeom prst="rect">
            <a:avLst/>
          </a:prstGeom>
          <a:noFill/>
        </p:spPr>
        <p:txBody>
          <a:bodyPr wrap="square" rtlCol="0">
            <a:spAutoFit/>
          </a:bodyPr>
          <a:lstStyle/>
          <a:p>
            <a:pPr marL="228600" indent="-228600" algn="just">
              <a:buAutoNum type="arabicPeriod"/>
            </a:pPr>
            <a:r>
              <a:rPr lang="en-US" dirty="0"/>
              <a:t>Fields on Account and Contact entities</a:t>
            </a:r>
          </a:p>
          <a:p>
            <a:pPr algn="just"/>
            <a:endParaRPr lang="en-US" baseline="0" dirty="0">
              <a:ea typeface="+mj-ea"/>
            </a:endParaRPr>
          </a:p>
        </p:txBody>
      </p:sp>
      <p:pic>
        <p:nvPicPr>
          <p:cNvPr id="4" name="Picture 3"/>
          <p:cNvPicPr>
            <a:picLocks noChangeAspect="1"/>
          </p:cNvPicPr>
          <p:nvPr/>
        </p:nvPicPr>
        <p:blipFill>
          <a:blip r:embed="rId2"/>
          <a:stretch>
            <a:fillRect/>
          </a:stretch>
        </p:blipFill>
        <p:spPr>
          <a:xfrm>
            <a:off x="436967" y="417263"/>
            <a:ext cx="5227120" cy="1562456"/>
          </a:xfrm>
          <a:prstGeom prst="rect">
            <a:avLst/>
          </a:prstGeom>
        </p:spPr>
      </p:pic>
      <p:sp>
        <p:nvSpPr>
          <p:cNvPr id="5" name="TextBox 4"/>
          <p:cNvSpPr txBox="1"/>
          <p:nvPr/>
        </p:nvSpPr>
        <p:spPr>
          <a:xfrm>
            <a:off x="142043" y="2046314"/>
            <a:ext cx="8842159" cy="276999"/>
          </a:xfrm>
          <a:prstGeom prst="rect">
            <a:avLst/>
          </a:prstGeom>
          <a:noFill/>
        </p:spPr>
        <p:txBody>
          <a:bodyPr wrap="square" rtlCol="0">
            <a:spAutoFit/>
          </a:bodyPr>
          <a:lstStyle/>
          <a:p>
            <a:pPr algn="just"/>
            <a:r>
              <a:rPr lang="en-US" baseline="0" dirty="0">
                <a:ea typeface="+mj-ea"/>
              </a:rPr>
              <a:t>2.  </a:t>
            </a:r>
            <a:r>
              <a:rPr lang="en-US" dirty="0"/>
              <a:t>MK Denial Integration executed by Clicking on below given button</a:t>
            </a:r>
          </a:p>
        </p:txBody>
      </p:sp>
      <p:pic>
        <p:nvPicPr>
          <p:cNvPr id="6" name="Picture 5"/>
          <p:cNvPicPr>
            <a:picLocks noChangeAspect="1"/>
          </p:cNvPicPr>
          <p:nvPr/>
        </p:nvPicPr>
        <p:blipFill>
          <a:blip r:embed="rId3"/>
          <a:stretch>
            <a:fillRect/>
          </a:stretch>
        </p:blipFill>
        <p:spPr>
          <a:xfrm>
            <a:off x="436967" y="2323313"/>
            <a:ext cx="5944115" cy="414564"/>
          </a:xfrm>
          <a:prstGeom prst="rect">
            <a:avLst/>
          </a:prstGeom>
        </p:spPr>
      </p:pic>
      <p:sp>
        <p:nvSpPr>
          <p:cNvPr id="7" name="TextBox 6"/>
          <p:cNvSpPr txBox="1"/>
          <p:nvPr/>
        </p:nvSpPr>
        <p:spPr>
          <a:xfrm>
            <a:off x="142043" y="2876365"/>
            <a:ext cx="8842159" cy="276999"/>
          </a:xfrm>
          <a:prstGeom prst="rect">
            <a:avLst/>
          </a:prstGeom>
          <a:noFill/>
        </p:spPr>
        <p:txBody>
          <a:bodyPr wrap="square" rtlCol="0">
            <a:spAutoFit/>
          </a:bodyPr>
          <a:lstStyle/>
          <a:p>
            <a:pPr algn="just"/>
            <a:r>
              <a:rPr lang="en-US" baseline="0" dirty="0">
                <a:ea typeface="+mj-ea"/>
              </a:rPr>
              <a:t>3. </a:t>
            </a:r>
            <a:r>
              <a:rPr lang="en-US" dirty="0"/>
              <a:t>Web Services provide response as “Verification Not Required” then below given data will get updated in CRM</a:t>
            </a:r>
          </a:p>
        </p:txBody>
      </p:sp>
      <p:pic>
        <p:nvPicPr>
          <p:cNvPr id="8" name="Picture 7"/>
          <p:cNvPicPr>
            <a:picLocks noChangeAspect="1"/>
          </p:cNvPicPr>
          <p:nvPr/>
        </p:nvPicPr>
        <p:blipFill>
          <a:blip r:embed="rId4"/>
          <a:stretch>
            <a:fillRect/>
          </a:stretch>
        </p:blipFill>
        <p:spPr>
          <a:xfrm>
            <a:off x="436967" y="3161835"/>
            <a:ext cx="6372206" cy="1520126"/>
          </a:xfrm>
          <a:prstGeom prst="rect">
            <a:avLst/>
          </a:prstGeom>
        </p:spPr>
      </p:pic>
    </p:spTree>
    <p:extLst>
      <p:ext uri="{BB962C8B-B14F-4D97-AF65-F5344CB8AC3E}">
        <p14:creationId xmlns:p14="http://schemas.microsoft.com/office/powerpoint/2010/main" val="1885711959"/>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Presentation1" id="{702403EB-318C-439B-9AB2-BA2B8AB33F7C}" vid="{E6FED60A-EEAF-4841-AC95-7D184802CB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02403EB-318C-439B-9AB2-BA2B8AB33F7C}" vid="{819E83EB-3304-45C5-AE68-EF214ADD408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omments xmlns="71bf3f0a-df54-467d-89c2-87f8d534ba77" xsi:nil="true"/>
  </documentManagement>
</p:properties>
</file>

<file path=customXml/itemProps1.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4559248-63FA-4C6E-A37D-96FF4426E5C5}">
  <ds:schemaRefs>
    <ds:schemaRef ds:uri="http://purl.org/dc/dcmitype/"/>
    <ds:schemaRef ds:uri="http://purl.org/dc/elements/1.1/"/>
    <ds:schemaRef ds:uri="http://schemas.microsoft.com/office/2006/documentManagement/types"/>
    <ds:schemaRef ds:uri="71bf3f0a-df54-467d-89c2-87f8d534ba77"/>
    <ds:schemaRef ds:uri="http://schemas.openxmlformats.org/package/2006/metadata/core-properties"/>
    <ds:schemaRef ds:uri="http://www.w3.org/XML/1998/namespac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blank</Template>
  <TotalTime>878</TotalTime>
  <Words>529</Words>
  <Application>Microsoft Office PowerPoint</Application>
  <PresentationFormat>On-screen Show (16:9)</PresentationFormat>
  <Paragraphs>48</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Aharoni</vt:lpstr>
      <vt:lpstr>Arial</vt:lpstr>
      <vt:lpstr>Calibri Light</vt:lpstr>
      <vt:lpstr>Symbol</vt:lpstr>
      <vt:lpstr>Wingdings</vt:lpstr>
      <vt:lpstr>L&amp;T Infotech</vt:lpstr>
      <vt:lpstr>Custom Design</vt:lpstr>
      <vt:lpstr>CPQ</vt:lpstr>
      <vt:lpstr>PowerPoint Presentation</vt:lpstr>
      <vt:lpstr>    </vt:lpstr>
      <vt:lpstr>Use cases Offered:</vt:lpstr>
      <vt:lpstr>Features:   </vt:lpstr>
      <vt:lpstr>PowerPoint Presentation</vt:lpstr>
      <vt:lpstr>PowerPoint Presentation</vt:lpstr>
      <vt:lpstr>MK Denial</vt:lpstr>
      <vt:lpstr>PowerPoint Presentation</vt:lpstr>
      <vt:lpstr>PowerPoint Presentation</vt:lpstr>
      <vt:lpstr>PowerPoint Presentation</vt:lpstr>
      <vt:lpstr>Payement Gateway</vt:lpstr>
      <vt:lpstr>PowerPoint Presentation</vt:lpstr>
      <vt:lpstr>PowerPoint Presentation</vt:lpstr>
      <vt:lpstr>Email Integration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Terex Product Sales Scenario</dc:title>
  <dc:creator>Param Mehta</dc:creator>
  <cp:lastModifiedBy>Pragathi BV</cp:lastModifiedBy>
  <cp:revision>30</cp:revision>
  <cp:lastPrinted>2015-11-28T12:28:20Z</cp:lastPrinted>
  <dcterms:created xsi:type="dcterms:W3CDTF">2018-12-04T12:26:25Z</dcterms:created>
  <dcterms:modified xsi:type="dcterms:W3CDTF">2019-02-11T09:52:21Z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