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2"/>
  </p:notesMasterIdLst>
  <p:handoutMasterIdLst>
    <p:handoutMasterId r:id="rId23"/>
  </p:handoutMasterIdLst>
  <p:sldIdLst>
    <p:sldId id="275" r:id="rId6"/>
    <p:sldId id="290"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38" autoAdjust="0"/>
  </p:normalViewPr>
  <p:slideViewPr>
    <p:cSldViewPr snapToGrid="0">
      <p:cViewPr varScale="1">
        <p:scale>
          <a:sx n="108" d="100"/>
          <a:sy n="108" d="100"/>
        </p:scale>
        <p:origin x="96" y="66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2/5/2019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48105" y="2130641"/>
            <a:ext cx="5797118" cy="1246495"/>
          </a:xfrm>
        </p:spPr>
        <p:txBody>
          <a:bodyPr/>
          <a:lstStyle/>
          <a:p>
            <a:r>
              <a:rPr lang="en-US" dirty="0"/>
              <a:t>MSCRM Integration</a:t>
            </a:r>
            <a:br>
              <a:rPr lang="en-US" dirty="0"/>
            </a:br>
            <a:r>
              <a:rPr lang="en-US" dirty="0"/>
              <a:t>(DocuSign, MK Denial, Payment Gateway, Email Integration)</a:t>
            </a:r>
          </a:p>
        </p:txBody>
      </p:sp>
    </p:spTree>
    <p:extLst>
      <p:ext uri="{BB962C8B-B14F-4D97-AF65-F5344CB8AC3E}">
        <p14:creationId xmlns:p14="http://schemas.microsoft.com/office/powerpoint/2010/main" val="21955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309" y="159798"/>
            <a:ext cx="8708994" cy="276999"/>
          </a:xfrm>
          <a:prstGeom prst="rect">
            <a:avLst/>
          </a:prstGeom>
          <a:noFill/>
        </p:spPr>
        <p:txBody>
          <a:bodyPr wrap="square" rtlCol="0">
            <a:spAutoFit/>
          </a:bodyPr>
          <a:lstStyle/>
          <a:p>
            <a:pPr algn="just"/>
            <a:r>
              <a:rPr lang="en-US" baseline="0" dirty="0">
                <a:ea typeface="+mj-ea"/>
              </a:rPr>
              <a:t>6. </a:t>
            </a:r>
            <a:r>
              <a:rPr lang="en-IN" dirty="0"/>
              <a:t>When Manger user click on Approve button then associated Account or Contact will get validated in CRM</a:t>
            </a:r>
            <a:endParaRPr lang="en-US" baseline="0" dirty="0">
              <a:ea typeface="+mj-ea"/>
            </a:endParaRPr>
          </a:p>
        </p:txBody>
      </p:sp>
      <p:pic>
        <p:nvPicPr>
          <p:cNvPr id="4" name="Picture 3"/>
          <p:cNvPicPr>
            <a:picLocks noChangeAspect="1"/>
          </p:cNvPicPr>
          <p:nvPr/>
        </p:nvPicPr>
        <p:blipFill>
          <a:blip r:embed="rId2"/>
          <a:stretch>
            <a:fillRect/>
          </a:stretch>
        </p:blipFill>
        <p:spPr>
          <a:xfrm>
            <a:off x="420800" y="436797"/>
            <a:ext cx="4822354" cy="1585097"/>
          </a:xfrm>
          <a:prstGeom prst="rect">
            <a:avLst/>
          </a:prstGeom>
        </p:spPr>
      </p:pic>
      <p:sp>
        <p:nvSpPr>
          <p:cNvPr id="5" name="TextBox 4"/>
          <p:cNvSpPr txBox="1"/>
          <p:nvPr/>
        </p:nvSpPr>
        <p:spPr>
          <a:xfrm>
            <a:off x="195309" y="2298893"/>
            <a:ext cx="8833281" cy="276999"/>
          </a:xfrm>
          <a:prstGeom prst="rect">
            <a:avLst/>
          </a:prstGeom>
          <a:noFill/>
        </p:spPr>
        <p:txBody>
          <a:bodyPr wrap="square" rtlCol="0">
            <a:spAutoFit/>
          </a:bodyPr>
          <a:lstStyle/>
          <a:p>
            <a:pPr algn="just"/>
            <a:r>
              <a:rPr lang="en-US" baseline="0" dirty="0">
                <a:ea typeface="+mj-ea"/>
              </a:rPr>
              <a:t>7. </a:t>
            </a:r>
            <a:r>
              <a:rPr lang="en-IN" dirty="0"/>
              <a:t>When Manger user click on Rejected button then associated Account or Contact will get Rejected in CRM.</a:t>
            </a:r>
            <a:endParaRPr lang="en-US" dirty="0"/>
          </a:p>
        </p:txBody>
      </p:sp>
      <p:pic>
        <p:nvPicPr>
          <p:cNvPr id="6" name="Picture 5"/>
          <p:cNvPicPr>
            <a:picLocks noChangeAspect="1"/>
          </p:cNvPicPr>
          <p:nvPr/>
        </p:nvPicPr>
        <p:blipFill>
          <a:blip r:embed="rId3"/>
          <a:stretch>
            <a:fillRect/>
          </a:stretch>
        </p:blipFill>
        <p:spPr>
          <a:xfrm>
            <a:off x="611882" y="2669969"/>
            <a:ext cx="4706520" cy="1987468"/>
          </a:xfrm>
          <a:prstGeom prst="rect">
            <a:avLst/>
          </a:prstGeom>
        </p:spPr>
      </p:pic>
    </p:spTree>
    <p:extLst>
      <p:ext uri="{BB962C8B-B14F-4D97-AF65-F5344CB8AC3E}">
        <p14:creationId xmlns:p14="http://schemas.microsoft.com/office/powerpoint/2010/main" val="256704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4008996"/>
          </a:xfrm>
        </p:spPr>
        <p:txBody>
          <a:bodyPr/>
          <a:lstStyle/>
          <a:p>
            <a:r>
              <a:rPr lang="en-US" dirty="0"/>
              <a:t>Microsoft Dynamics can seamlessly integrate with SV (Independent Service vendor) offerings-  integrating with other suites and applications.</a:t>
            </a:r>
          </a:p>
          <a:p>
            <a:r>
              <a:rPr lang="en-US" dirty="0"/>
              <a:t>Quote, Order &amp; custom entities can easily integrate with the available payment gateways.</a:t>
            </a:r>
          </a:p>
          <a:p>
            <a:pPr marL="0" indent="0">
              <a:buNone/>
            </a:pPr>
            <a:r>
              <a:rPr lang="en-US" b="1" u="sng" dirty="0"/>
              <a:t>For Pros Service Contract we’ll utilized the Quote entity for processing the payments via gateways.</a:t>
            </a:r>
            <a:endParaRPr lang="en-US" dirty="0"/>
          </a:p>
        </p:txBody>
      </p:sp>
      <p:sp>
        <p:nvSpPr>
          <p:cNvPr id="3" name="Title 2"/>
          <p:cNvSpPr>
            <a:spLocks noGrp="1"/>
          </p:cNvSpPr>
          <p:nvPr>
            <p:ph type="title"/>
          </p:nvPr>
        </p:nvSpPr>
        <p:spPr/>
        <p:txBody>
          <a:bodyPr/>
          <a:lstStyle/>
          <a:p>
            <a:r>
              <a:rPr lang="en-US" dirty="0" err="1"/>
              <a:t>Payement</a:t>
            </a:r>
            <a:r>
              <a:rPr lang="en-US" dirty="0"/>
              <a:t> Gateway</a:t>
            </a:r>
          </a:p>
        </p:txBody>
      </p:sp>
      <p:pic>
        <p:nvPicPr>
          <p:cNvPr id="6" name="Picture 5"/>
          <p:cNvPicPr>
            <a:picLocks noChangeAspect="1"/>
          </p:cNvPicPr>
          <p:nvPr/>
        </p:nvPicPr>
        <p:blipFill>
          <a:blip r:embed="rId2"/>
          <a:stretch>
            <a:fillRect/>
          </a:stretch>
        </p:blipFill>
        <p:spPr>
          <a:xfrm>
            <a:off x="269878" y="2053952"/>
            <a:ext cx="5988879" cy="2660091"/>
          </a:xfrm>
          <a:prstGeom prst="rect">
            <a:avLst/>
          </a:prstGeom>
        </p:spPr>
      </p:pic>
    </p:spTree>
    <p:extLst>
      <p:ext uri="{BB962C8B-B14F-4D97-AF65-F5344CB8AC3E}">
        <p14:creationId xmlns:p14="http://schemas.microsoft.com/office/powerpoint/2010/main" val="27173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921" y="124287"/>
            <a:ext cx="8833281" cy="830997"/>
          </a:xfrm>
          <a:prstGeom prst="rect">
            <a:avLst/>
          </a:prstGeom>
          <a:noFill/>
        </p:spPr>
        <p:txBody>
          <a:bodyPr wrap="square" rtlCol="0">
            <a:spAutoFit/>
          </a:bodyPr>
          <a:lstStyle/>
          <a:p>
            <a:pPr marL="171450" indent="-171450" algn="just">
              <a:buFont typeface="Arial" panose="020B0604020202020204" pitchFamily="34" charset="0"/>
              <a:buChar char="•"/>
            </a:pPr>
            <a:r>
              <a:rPr lang="en-US" dirty="0"/>
              <a:t>We can select any Payment Method. For </a:t>
            </a:r>
            <a:r>
              <a:rPr lang="en-US" dirty="0" err="1"/>
              <a:t>Eg</a:t>
            </a:r>
            <a:r>
              <a:rPr lang="en-US" dirty="0"/>
              <a:t>: SAGE/ World pay.</a:t>
            </a:r>
          </a:p>
          <a:p>
            <a:pPr marL="171450" indent="-171450" algn="just">
              <a:buFont typeface="Arial" panose="020B0604020202020204" pitchFamily="34" charset="0"/>
              <a:buChar char="•"/>
            </a:pPr>
            <a:r>
              <a:rPr lang="en-US" dirty="0"/>
              <a:t>Select Payment Gateway</a:t>
            </a:r>
          </a:p>
          <a:p>
            <a:pPr algn="just"/>
            <a:endParaRPr lang="en-US" dirty="0"/>
          </a:p>
          <a:p>
            <a:pPr marL="171450" indent="-171450" algn="just">
              <a:buFont typeface="Arial" panose="020B0604020202020204" pitchFamily="34" charset="0"/>
              <a:buChar char="•"/>
            </a:pPr>
            <a:endParaRPr lang="en-US" baseline="0" dirty="0">
              <a:ea typeface="+mj-ea"/>
            </a:endParaRPr>
          </a:p>
        </p:txBody>
      </p:sp>
      <p:pic>
        <p:nvPicPr>
          <p:cNvPr id="4" name="Picture 3"/>
          <p:cNvPicPr>
            <a:picLocks noChangeAspect="1"/>
          </p:cNvPicPr>
          <p:nvPr/>
        </p:nvPicPr>
        <p:blipFill>
          <a:blip r:embed="rId2"/>
          <a:stretch>
            <a:fillRect/>
          </a:stretch>
        </p:blipFill>
        <p:spPr>
          <a:xfrm>
            <a:off x="318242" y="539785"/>
            <a:ext cx="5968501" cy="1121761"/>
          </a:xfrm>
          <a:prstGeom prst="rect">
            <a:avLst/>
          </a:prstGeom>
        </p:spPr>
      </p:pic>
      <p:sp>
        <p:nvSpPr>
          <p:cNvPr id="5" name="TextBox 4"/>
          <p:cNvSpPr txBox="1"/>
          <p:nvPr/>
        </p:nvSpPr>
        <p:spPr>
          <a:xfrm>
            <a:off x="150921" y="1811045"/>
            <a:ext cx="8735627" cy="461665"/>
          </a:xfrm>
          <a:prstGeom prst="rect">
            <a:avLst/>
          </a:prstGeom>
          <a:noFill/>
        </p:spPr>
        <p:txBody>
          <a:bodyPr wrap="square" rtlCol="0">
            <a:spAutoFit/>
          </a:bodyPr>
          <a:lstStyle/>
          <a:p>
            <a:pPr lvl="0" algn="just"/>
            <a:r>
              <a:rPr lang="en-US" dirty="0"/>
              <a:t>Redirected to payment Website , where the necessary details are been entered. </a:t>
            </a:r>
            <a:r>
              <a:rPr lang="en-US" dirty="0" err="1"/>
              <a:t>Eg</a:t>
            </a:r>
            <a:r>
              <a:rPr lang="en-US" dirty="0"/>
              <a:t> ( card number. </a:t>
            </a:r>
            <a:r>
              <a:rPr lang="en-US" dirty="0" err="1"/>
              <a:t>Exp</a:t>
            </a:r>
            <a:r>
              <a:rPr lang="en-US" dirty="0"/>
              <a:t> date mm/</a:t>
            </a:r>
            <a:r>
              <a:rPr lang="en-US" dirty="0" err="1"/>
              <a:t>yy</a:t>
            </a:r>
            <a:r>
              <a:rPr lang="en-US" dirty="0"/>
              <a:t> and etc.</a:t>
            </a:r>
          </a:p>
          <a:p>
            <a:pPr algn="just"/>
            <a:endParaRPr lang="en-US" baseline="0" dirty="0">
              <a:ea typeface="+mj-ea"/>
            </a:endParaRPr>
          </a:p>
        </p:txBody>
      </p:sp>
      <p:pic>
        <p:nvPicPr>
          <p:cNvPr id="6" name="Picture 5"/>
          <p:cNvPicPr>
            <a:picLocks noChangeAspect="1"/>
          </p:cNvPicPr>
          <p:nvPr/>
        </p:nvPicPr>
        <p:blipFill>
          <a:blip r:embed="rId3"/>
          <a:stretch>
            <a:fillRect/>
          </a:stretch>
        </p:blipFill>
        <p:spPr>
          <a:xfrm>
            <a:off x="318241" y="2201798"/>
            <a:ext cx="5968501" cy="1853345"/>
          </a:xfrm>
          <a:prstGeom prst="rect">
            <a:avLst/>
          </a:prstGeom>
        </p:spPr>
      </p:pic>
    </p:spTree>
    <p:extLst>
      <p:ext uri="{BB962C8B-B14F-4D97-AF65-F5344CB8AC3E}">
        <p14:creationId xmlns:p14="http://schemas.microsoft.com/office/powerpoint/2010/main" val="313764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819" y="301841"/>
            <a:ext cx="8913181" cy="276999"/>
          </a:xfrm>
          <a:prstGeom prst="rect">
            <a:avLst/>
          </a:prstGeom>
          <a:noFill/>
        </p:spPr>
        <p:txBody>
          <a:bodyPr wrap="square" rtlCol="0">
            <a:spAutoFit/>
          </a:bodyPr>
          <a:lstStyle/>
          <a:p>
            <a:pPr marL="171450" indent="-171450" algn="just">
              <a:buFont typeface="Arial" panose="020B0604020202020204" pitchFamily="34" charset="0"/>
              <a:buChar char="•"/>
            </a:pPr>
            <a:r>
              <a:rPr lang="en-US" dirty="0"/>
              <a:t>After making the payment ,message will be popped saying that the order successful.</a:t>
            </a:r>
          </a:p>
        </p:txBody>
      </p:sp>
      <p:pic>
        <p:nvPicPr>
          <p:cNvPr id="4" name="Picture 3"/>
          <p:cNvPicPr>
            <a:picLocks noChangeAspect="1"/>
          </p:cNvPicPr>
          <p:nvPr/>
        </p:nvPicPr>
        <p:blipFill>
          <a:blip r:embed="rId2"/>
          <a:stretch>
            <a:fillRect/>
          </a:stretch>
        </p:blipFill>
        <p:spPr>
          <a:xfrm>
            <a:off x="433651" y="578840"/>
            <a:ext cx="5968501" cy="1103472"/>
          </a:xfrm>
          <a:prstGeom prst="rect">
            <a:avLst/>
          </a:prstGeom>
        </p:spPr>
      </p:pic>
      <p:sp>
        <p:nvSpPr>
          <p:cNvPr id="5" name="TextBox 4"/>
          <p:cNvSpPr txBox="1"/>
          <p:nvPr/>
        </p:nvSpPr>
        <p:spPr>
          <a:xfrm>
            <a:off x="230819" y="1800402"/>
            <a:ext cx="8646851" cy="276999"/>
          </a:xfrm>
          <a:prstGeom prst="rect">
            <a:avLst/>
          </a:prstGeom>
          <a:noFill/>
        </p:spPr>
        <p:txBody>
          <a:bodyPr wrap="square" rtlCol="0">
            <a:spAutoFit/>
          </a:bodyPr>
          <a:lstStyle/>
          <a:p>
            <a:pPr algn="just"/>
            <a:r>
              <a:rPr lang="en-US" u="sng" dirty="0"/>
              <a:t>On successful, completion for the payment the sales order /Quote will have statuses updated.</a:t>
            </a:r>
            <a:endParaRPr lang="en-US" baseline="0" dirty="0">
              <a:ea typeface="+mj-ea"/>
            </a:endParaRPr>
          </a:p>
        </p:txBody>
      </p:sp>
      <p:pic>
        <p:nvPicPr>
          <p:cNvPr id="6" name="Picture 5"/>
          <p:cNvPicPr>
            <a:picLocks noChangeAspect="1"/>
          </p:cNvPicPr>
          <p:nvPr/>
        </p:nvPicPr>
        <p:blipFill>
          <a:blip r:embed="rId3"/>
          <a:stretch>
            <a:fillRect/>
          </a:stretch>
        </p:blipFill>
        <p:spPr>
          <a:xfrm>
            <a:off x="317707" y="2077401"/>
            <a:ext cx="6438200" cy="2618886"/>
          </a:xfrm>
          <a:prstGeom prst="rect">
            <a:avLst/>
          </a:prstGeom>
        </p:spPr>
      </p:pic>
    </p:spTree>
    <p:extLst>
      <p:ext uri="{BB962C8B-B14F-4D97-AF65-F5344CB8AC3E}">
        <p14:creationId xmlns:p14="http://schemas.microsoft.com/office/powerpoint/2010/main" val="254085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r>
              <a:rPr lang="en-US" dirty="0"/>
              <a:t>We can utilize the Native Emails feature for the MS CRM within MS Dynamics, to present the quote to the concern parties involved</a:t>
            </a:r>
          </a:p>
        </p:txBody>
      </p:sp>
      <p:sp>
        <p:nvSpPr>
          <p:cNvPr id="3" name="Title 2"/>
          <p:cNvSpPr>
            <a:spLocks noGrp="1"/>
          </p:cNvSpPr>
          <p:nvPr>
            <p:ph type="title"/>
          </p:nvPr>
        </p:nvSpPr>
        <p:spPr>
          <a:xfrm>
            <a:off x="269878" y="240427"/>
            <a:ext cx="8024283" cy="384721"/>
          </a:xfrm>
        </p:spPr>
        <p:txBody>
          <a:bodyPr/>
          <a:lstStyle/>
          <a:p>
            <a:r>
              <a:rPr lang="en-US" b="1" dirty="0"/>
              <a:t>Email Integration</a:t>
            </a:r>
            <a:endParaRPr lang="en-US" dirty="0"/>
          </a:p>
        </p:txBody>
      </p:sp>
      <p:pic>
        <p:nvPicPr>
          <p:cNvPr id="5" name="Picture 4"/>
          <p:cNvPicPr>
            <a:picLocks noChangeAspect="1"/>
          </p:cNvPicPr>
          <p:nvPr/>
        </p:nvPicPr>
        <p:blipFill>
          <a:blip r:embed="rId2"/>
          <a:stretch>
            <a:fillRect/>
          </a:stretch>
        </p:blipFill>
        <p:spPr>
          <a:xfrm>
            <a:off x="380386" y="1167364"/>
            <a:ext cx="5968501" cy="3359187"/>
          </a:xfrm>
          <a:prstGeom prst="rect">
            <a:avLst/>
          </a:prstGeom>
        </p:spPr>
      </p:pic>
    </p:spTree>
    <p:extLst>
      <p:ext uri="{BB962C8B-B14F-4D97-AF65-F5344CB8AC3E}">
        <p14:creationId xmlns:p14="http://schemas.microsoft.com/office/powerpoint/2010/main" val="274978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820" y="204186"/>
            <a:ext cx="8371642" cy="461665"/>
          </a:xfrm>
          <a:prstGeom prst="rect">
            <a:avLst/>
          </a:prstGeom>
          <a:noFill/>
        </p:spPr>
        <p:txBody>
          <a:bodyPr wrap="square" rtlCol="0">
            <a:spAutoFit/>
          </a:bodyPr>
          <a:lstStyle/>
          <a:p>
            <a:pPr algn="just"/>
            <a:r>
              <a:rPr lang="en-US" dirty="0"/>
              <a:t>Mail been tracked</a:t>
            </a:r>
          </a:p>
          <a:p>
            <a:pPr algn="just"/>
            <a:endParaRPr lang="en-US" baseline="0" dirty="0">
              <a:ea typeface="+mj-ea"/>
            </a:endParaRPr>
          </a:p>
        </p:txBody>
      </p:sp>
      <p:pic>
        <p:nvPicPr>
          <p:cNvPr id="4" name="Picture 3"/>
          <p:cNvPicPr>
            <a:picLocks noChangeAspect="1"/>
          </p:cNvPicPr>
          <p:nvPr/>
        </p:nvPicPr>
        <p:blipFill>
          <a:blip r:embed="rId2"/>
          <a:stretch>
            <a:fillRect/>
          </a:stretch>
        </p:blipFill>
        <p:spPr>
          <a:xfrm>
            <a:off x="230820" y="579930"/>
            <a:ext cx="5956308" cy="2651990"/>
          </a:xfrm>
          <a:prstGeom prst="rect">
            <a:avLst/>
          </a:prstGeom>
        </p:spPr>
      </p:pic>
    </p:spTree>
    <p:extLst>
      <p:ext uri="{BB962C8B-B14F-4D97-AF65-F5344CB8AC3E}">
        <p14:creationId xmlns:p14="http://schemas.microsoft.com/office/powerpoint/2010/main" val="348488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63797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Contents</a:t>
            </a:r>
          </a:p>
        </p:txBody>
      </p:sp>
      <p:sp>
        <p:nvSpPr>
          <p:cNvPr id="4" name="TextBox 3"/>
          <p:cNvSpPr txBox="1"/>
          <p:nvPr/>
        </p:nvSpPr>
        <p:spPr>
          <a:xfrm>
            <a:off x="1348105" y="2700437"/>
            <a:ext cx="5264458" cy="830997"/>
          </a:xfrm>
          <a:prstGeom prst="rect">
            <a:avLst/>
          </a:prstGeom>
          <a:noFill/>
        </p:spPr>
        <p:txBody>
          <a:bodyPr wrap="square" rtlCol="0">
            <a:spAutoFit/>
          </a:bodyPr>
          <a:lstStyle/>
          <a:p>
            <a:pPr marL="228600" indent="-228600" algn="just">
              <a:buFont typeface="+mj-lt"/>
              <a:buAutoNum type="arabicPeriod"/>
            </a:pPr>
            <a:r>
              <a:rPr lang="en-US" baseline="0" dirty="0">
                <a:ea typeface="+mj-ea"/>
              </a:rPr>
              <a:t>DocuSign</a:t>
            </a:r>
          </a:p>
          <a:p>
            <a:pPr marL="228600" indent="-228600" algn="just">
              <a:buFont typeface="+mj-lt"/>
              <a:buAutoNum type="arabicPeriod"/>
            </a:pPr>
            <a:r>
              <a:rPr lang="en-US" dirty="0">
                <a:ea typeface="+mj-ea"/>
              </a:rPr>
              <a:t>MK Denial</a:t>
            </a:r>
          </a:p>
          <a:p>
            <a:pPr marL="228600" indent="-228600" algn="just">
              <a:buFont typeface="+mj-lt"/>
              <a:buAutoNum type="arabicPeriod"/>
            </a:pPr>
            <a:r>
              <a:rPr lang="en-US" baseline="0" dirty="0">
                <a:ea typeface="+mj-ea"/>
              </a:rPr>
              <a:t>Payment</a:t>
            </a:r>
            <a:r>
              <a:rPr lang="en-US" dirty="0">
                <a:ea typeface="+mj-ea"/>
              </a:rPr>
              <a:t> Gateway</a:t>
            </a:r>
          </a:p>
          <a:p>
            <a:pPr marL="228600" indent="-228600" algn="just">
              <a:buFont typeface="+mj-lt"/>
              <a:buAutoNum type="arabicPeriod"/>
            </a:pPr>
            <a:r>
              <a:rPr lang="en-US" baseline="0" dirty="0">
                <a:ea typeface="+mj-ea"/>
              </a:rPr>
              <a:t>Email</a:t>
            </a:r>
            <a:r>
              <a:rPr lang="en-US" dirty="0">
                <a:ea typeface="+mj-ea"/>
              </a:rPr>
              <a:t> Integration</a:t>
            </a:r>
            <a:endParaRPr lang="en-US" baseline="0" dirty="0">
              <a:ea typeface="+mj-ea"/>
            </a:endParaRPr>
          </a:p>
        </p:txBody>
      </p:sp>
    </p:spTree>
    <p:extLst>
      <p:ext uri="{BB962C8B-B14F-4D97-AF65-F5344CB8AC3E}">
        <p14:creationId xmlns:p14="http://schemas.microsoft.com/office/powerpoint/2010/main" val="38401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535" y="771547"/>
            <a:ext cx="8903566" cy="4371953"/>
          </a:xfrm>
        </p:spPr>
        <p:txBody>
          <a:bodyPr/>
          <a:lstStyle/>
          <a:p>
            <a:pPr marL="0" indent="0">
              <a:buNone/>
            </a:pPr>
            <a:r>
              <a:rPr lang="en-US" dirty="0"/>
              <a:t> </a:t>
            </a:r>
          </a:p>
        </p:txBody>
      </p:sp>
      <p:sp>
        <p:nvSpPr>
          <p:cNvPr id="3" name="Title 2"/>
          <p:cNvSpPr>
            <a:spLocks noGrp="1"/>
          </p:cNvSpPr>
          <p:nvPr>
            <p:ph type="title"/>
          </p:nvPr>
        </p:nvSpPr>
        <p:spPr>
          <a:xfrm>
            <a:off x="269878" y="240427"/>
            <a:ext cx="8024283" cy="384721"/>
          </a:xfrm>
        </p:spPr>
        <p:txBody>
          <a:bodyPr/>
          <a:lstStyle/>
          <a:p>
            <a:r>
              <a:rPr lang="en-US" dirty="0" err="1"/>
              <a:t>Docusign</a:t>
            </a:r>
            <a:endParaRPr lang="en-US" dirty="0"/>
          </a:p>
        </p:txBody>
      </p:sp>
      <p:pic>
        <p:nvPicPr>
          <p:cNvPr id="5" name="Picture 4"/>
          <p:cNvPicPr>
            <a:picLocks noChangeAspect="1"/>
          </p:cNvPicPr>
          <p:nvPr/>
        </p:nvPicPr>
        <p:blipFill>
          <a:blip r:embed="rId2"/>
          <a:stretch>
            <a:fillRect/>
          </a:stretch>
        </p:blipFill>
        <p:spPr>
          <a:xfrm>
            <a:off x="160535" y="1358283"/>
            <a:ext cx="3719007" cy="3275861"/>
          </a:xfrm>
          <a:prstGeom prst="rect">
            <a:avLst/>
          </a:prstGeom>
        </p:spPr>
      </p:pic>
      <p:pic>
        <p:nvPicPr>
          <p:cNvPr id="6" name="Picture 5"/>
          <p:cNvPicPr>
            <a:picLocks noChangeAspect="1"/>
          </p:cNvPicPr>
          <p:nvPr/>
        </p:nvPicPr>
        <p:blipFill>
          <a:blip r:embed="rId3"/>
          <a:stretch>
            <a:fillRect/>
          </a:stretch>
        </p:blipFill>
        <p:spPr>
          <a:xfrm>
            <a:off x="4489465" y="1358283"/>
            <a:ext cx="3657601" cy="2903431"/>
          </a:xfrm>
          <a:prstGeom prst="rect">
            <a:avLst/>
          </a:prstGeom>
        </p:spPr>
      </p:pic>
      <p:sp>
        <p:nvSpPr>
          <p:cNvPr id="7" name="TextBox 6"/>
          <p:cNvSpPr txBox="1"/>
          <p:nvPr/>
        </p:nvSpPr>
        <p:spPr>
          <a:xfrm>
            <a:off x="269878" y="648993"/>
            <a:ext cx="8678813" cy="461665"/>
          </a:xfrm>
          <a:prstGeom prst="rect">
            <a:avLst/>
          </a:prstGeom>
          <a:noFill/>
        </p:spPr>
        <p:txBody>
          <a:bodyPr wrap="square" rtlCol="0">
            <a:spAutoFit/>
          </a:bodyPr>
          <a:lstStyle/>
          <a:p>
            <a:pPr algn="just"/>
            <a:r>
              <a:rPr lang="en-US" dirty="0" err="1"/>
              <a:t>Docusign</a:t>
            </a:r>
            <a:r>
              <a:rPr lang="en-US" dirty="0"/>
              <a:t> is basically a connector which serves as a bridge between CRM and Target User’s/ Signers. This connector consists    of a Managed package/ Solutions in SFDC or Microsoft CRM</a:t>
            </a:r>
            <a:endParaRPr lang="en-US" baseline="0" dirty="0">
              <a:ea typeface="+mj-ea"/>
            </a:endParaRPr>
          </a:p>
        </p:txBody>
      </p:sp>
    </p:spTree>
    <p:extLst>
      <p:ext uri="{BB962C8B-B14F-4D97-AF65-F5344CB8AC3E}">
        <p14:creationId xmlns:p14="http://schemas.microsoft.com/office/powerpoint/2010/main" val="30081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78" y="240427"/>
            <a:ext cx="8594260" cy="276999"/>
          </a:xfrm>
        </p:spPr>
        <p:txBody>
          <a:bodyPr/>
          <a:lstStyle/>
          <a:p>
            <a:r>
              <a:rPr lang="en-US" sz="1800" b="1" dirty="0"/>
              <a:t>DocuSign Flow explained</a:t>
            </a:r>
            <a:endParaRPr lang="en-US" sz="1800" dirty="0"/>
          </a:p>
        </p:txBody>
      </p:sp>
      <p:sp>
        <p:nvSpPr>
          <p:cNvPr id="3" name="TextBox 2"/>
          <p:cNvSpPr txBox="1"/>
          <p:nvPr/>
        </p:nvSpPr>
        <p:spPr>
          <a:xfrm>
            <a:off x="127835" y="639192"/>
            <a:ext cx="8909634" cy="1384995"/>
          </a:xfrm>
          <a:prstGeom prst="rect">
            <a:avLst/>
          </a:prstGeom>
          <a:noFill/>
        </p:spPr>
        <p:txBody>
          <a:bodyPr wrap="square" rtlCol="0">
            <a:spAutoFit/>
          </a:bodyPr>
          <a:lstStyle/>
          <a:p>
            <a:pPr lvl="0" algn="just"/>
            <a:r>
              <a:rPr lang="en-US" dirty="0"/>
              <a:t> </a:t>
            </a:r>
          </a:p>
          <a:p>
            <a:pPr marL="171450" lvl="0" indent="-171450" algn="just">
              <a:buFont typeface="Arial" panose="020B0604020202020204" pitchFamily="34" charset="0"/>
              <a:buChar char="•"/>
            </a:pPr>
            <a:r>
              <a:rPr lang="en-US" dirty="0"/>
              <a:t>User(admin User) has to have a licenses in order to access all the available components (Classes, methods, Objects) which is managed via Licenses &amp; Permission sets in any CRM. </a:t>
            </a:r>
          </a:p>
          <a:p>
            <a:pPr marL="171450" lvl="0" indent="-171450" algn="just">
              <a:buFont typeface="Arial" panose="020B0604020202020204" pitchFamily="34" charset="0"/>
              <a:buChar char="•"/>
            </a:pPr>
            <a:r>
              <a:rPr lang="en-US" dirty="0"/>
              <a:t>Account subscribing to DocuSign service gets’ an admin </a:t>
            </a:r>
          </a:p>
          <a:p>
            <a:pPr marL="171450" lvl="0" indent="-171450" algn="just">
              <a:buFont typeface="Arial" panose="020B0604020202020204" pitchFamily="34" charset="0"/>
              <a:buChar char="•"/>
            </a:pPr>
            <a:r>
              <a:rPr lang="en-US" dirty="0"/>
              <a:t>Unique account # which they can access via any browser. </a:t>
            </a:r>
          </a:p>
          <a:p>
            <a:pPr marL="171450" lvl="0" indent="-171450" algn="just">
              <a:buFont typeface="Arial" panose="020B0604020202020204" pitchFamily="34" charset="0"/>
              <a:buChar char="•"/>
            </a:pPr>
            <a:r>
              <a:rPr lang="en-US" dirty="0"/>
              <a:t>This DocuSign Admin account stores all the critical information- Org ID for the CRM, Account Name, Access Token</a:t>
            </a:r>
          </a:p>
          <a:p>
            <a:pPr marL="171450" indent="-171450" algn="just">
              <a:buFont typeface="Arial" panose="020B0604020202020204" pitchFamily="34" charset="0"/>
              <a:buChar char="•"/>
            </a:pPr>
            <a:r>
              <a:rPr lang="en-US" dirty="0"/>
              <a:t> Login Screen to the Admin Guide</a:t>
            </a:r>
            <a:endParaRPr lang="en-US" baseline="0" dirty="0">
              <a:ea typeface="+mj-ea"/>
            </a:endParaRPr>
          </a:p>
        </p:txBody>
      </p:sp>
      <p:pic>
        <p:nvPicPr>
          <p:cNvPr id="5" name="Picture 4"/>
          <p:cNvPicPr>
            <a:picLocks noChangeAspect="1"/>
          </p:cNvPicPr>
          <p:nvPr/>
        </p:nvPicPr>
        <p:blipFill>
          <a:blip r:embed="rId2"/>
          <a:stretch>
            <a:fillRect/>
          </a:stretch>
        </p:blipFill>
        <p:spPr>
          <a:xfrm>
            <a:off x="269877" y="2393518"/>
            <a:ext cx="3822599" cy="2276136"/>
          </a:xfrm>
          <a:prstGeom prst="rect">
            <a:avLst/>
          </a:prstGeom>
        </p:spPr>
      </p:pic>
      <p:pic>
        <p:nvPicPr>
          <p:cNvPr id="7" name="Picture 6"/>
          <p:cNvPicPr>
            <a:picLocks noChangeAspect="1"/>
          </p:cNvPicPr>
          <p:nvPr/>
        </p:nvPicPr>
        <p:blipFill>
          <a:blip r:embed="rId3"/>
          <a:stretch>
            <a:fillRect/>
          </a:stretch>
        </p:blipFill>
        <p:spPr>
          <a:xfrm>
            <a:off x="4092476" y="2752399"/>
            <a:ext cx="4873971" cy="1545152"/>
          </a:xfrm>
          <a:prstGeom prst="rect">
            <a:avLst/>
          </a:prstGeom>
        </p:spPr>
      </p:pic>
    </p:spTree>
    <p:extLst>
      <p:ext uri="{BB962C8B-B14F-4D97-AF65-F5344CB8AC3E}">
        <p14:creationId xmlns:p14="http://schemas.microsoft.com/office/powerpoint/2010/main" val="163792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9812" y="187799"/>
            <a:ext cx="4396576" cy="3531293"/>
          </a:xfrm>
          <a:prstGeom prst="rect">
            <a:avLst/>
          </a:prstGeom>
        </p:spPr>
      </p:pic>
      <p:pic>
        <p:nvPicPr>
          <p:cNvPr id="10" name="Picture 9"/>
          <p:cNvPicPr>
            <a:picLocks noChangeAspect="1"/>
          </p:cNvPicPr>
          <p:nvPr/>
        </p:nvPicPr>
        <p:blipFill>
          <a:blip r:embed="rId3"/>
          <a:stretch>
            <a:fillRect/>
          </a:stretch>
        </p:blipFill>
        <p:spPr>
          <a:xfrm>
            <a:off x="4687411" y="1356539"/>
            <a:ext cx="4234648" cy="1193811"/>
          </a:xfrm>
          <a:prstGeom prst="rect">
            <a:avLst/>
          </a:prstGeom>
        </p:spPr>
      </p:pic>
      <p:sp>
        <p:nvSpPr>
          <p:cNvPr id="11" name="TextBox 10"/>
          <p:cNvSpPr txBox="1"/>
          <p:nvPr/>
        </p:nvSpPr>
        <p:spPr>
          <a:xfrm>
            <a:off x="337351" y="3897297"/>
            <a:ext cx="7785717" cy="276999"/>
          </a:xfrm>
          <a:prstGeom prst="rect">
            <a:avLst/>
          </a:prstGeom>
          <a:noFill/>
        </p:spPr>
        <p:txBody>
          <a:bodyPr wrap="square" rtlCol="0">
            <a:spAutoFit/>
          </a:bodyPr>
          <a:lstStyle/>
          <a:p>
            <a:pPr marL="171450" indent="-171450" algn="just">
              <a:buFont typeface="Arial" panose="020B0604020202020204" pitchFamily="34" charset="0"/>
              <a:buChar char="•"/>
            </a:pPr>
            <a:r>
              <a:rPr lang="en-US" dirty="0"/>
              <a:t>Add the account name and the user’s email address – this is prepopulated via CRM – users’ list.</a:t>
            </a:r>
            <a:endParaRPr lang="en-US" baseline="0" dirty="0">
              <a:ea typeface="+mj-ea"/>
            </a:endParaRPr>
          </a:p>
        </p:txBody>
      </p:sp>
    </p:spTree>
    <p:extLst>
      <p:ext uri="{BB962C8B-B14F-4D97-AF65-F5344CB8AC3E}">
        <p14:creationId xmlns:p14="http://schemas.microsoft.com/office/powerpoint/2010/main" val="188854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586" y="328473"/>
            <a:ext cx="4063659" cy="2823100"/>
          </a:xfrm>
          <a:prstGeom prst="rect">
            <a:avLst/>
          </a:prstGeom>
        </p:spPr>
      </p:pic>
      <p:pic>
        <p:nvPicPr>
          <p:cNvPr id="5" name="Picture 4"/>
          <p:cNvPicPr>
            <a:picLocks noChangeAspect="1"/>
          </p:cNvPicPr>
          <p:nvPr/>
        </p:nvPicPr>
        <p:blipFill>
          <a:blip r:embed="rId3"/>
          <a:stretch>
            <a:fillRect/>
          </a:stretch>
        </p:blipFill>
        <p:spPr>
          <a:xfrm>
            <a:off x="4323425" y="328473"/>
            <a:ext cx="4294166" cy="2974020"/>
          </a:xfrm>
          <a:prstGeom prst="rect">
            <a:avLst/>
          </a:prstGeom>
        </p:spPr>
      </p:pic>
      <p:sp>
        <p:nvSpPr>
          <p:cNvPr id="6" name="TextBox 5"/>
          <p:cNvSpPr txBox="1"/>
          <p:nvPr/>
        </p:nvSpPr>
        <p:spPr>
          <a:xfrm>
            <a:off x="164586" y="3453414"/>
            <a:ext cx="8677573" cy="1200329"/>
          </a:xfrm>
          <a:prstGeom prst="rect">
            <a:avLst/>
          </a:prstGeom>
          <a:noFill/>
        </p:spPr>
        <p:txBody>
          <a:bodyPr wrap="square" rtlCol="0">
            <a:spAutoFit/>
          </a:bodyPr>
          <a:lstStyle/>
          <a:p>
            <a:pPr marL="171450" indent="-171450" algn="just">
              <a:buFont typeface="Arial" panose="020B0604020202020204" pitchFamily="34" charset="0"/>
              <a:buChar char="•"/>
            </a:pPr>
            <a:r>
              <a:rPr lang="en-US" dirty="0"/>
              <a:t>Email Received via DocuSign with the link for the document which opens’ up a document console and client gets the ability to sign the document on the fly.</a:t>
            </a:r>
          </a:p>
          <a:p>
            <a:pPr marL="171450" indent="-171450" algn="just">
              <a:buFont typeface="Arial" panose="020B0604020202020204" pitchFamily="34" charset="0"/>
              <a:buChar char="•"/>
            </a:pPr>
            <a:r>
              <a:rPr lang="en-US" dirty="0"/>
              <a:t>Client as soon as he / she signs the document following the above link the sender’s gets a notification letting them know the document got signed. </a:t>
            </a:r>
          </a:p>
          <a:p>
            <a:pPr marL="171450" indent="-171450" algn="just">
              <a:buFont typeface="Arial" panose="020B0604020202020204" pitchFamily="34" charset="0"/>
              <a:buChar char="•"/>
            </a:pPr>
            <a:r>
              <a:rPr lang="en-US" dirty="0"/>
              <a:t>Although, the signed document’s stays in the admin login console/ repository for DocuSign – web access. You can create a rule with the admin console which will route back the singed document to quote entity within CRM</a:t>
            </a:r>
            <a:endParaRPr lang="en-US" baseline="0" dirty="0">
              <a:ea typeface="+mj-ea"/>
            </a:endParaRPr>
          </a:p>
        </p:txBody>
      </p:sp>
    </p:spTree>
    <p:extLst>
      <p:ext uri="{BB962C8B-B14F-4D97-AF65-F5344CB8AC3E}">
        <p14:creationId xmlns:p14="http://schemas.microsoft.com/office/powerpoint/2010/main" val="166165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709403"/>
            <a:ext cx="8615227" cy="3725083"/>
          </a:xfrm>
        </p:spPr>
        <p:txBody>
          <a:bodyPr/>
          <a:lstStyle/>
          <a:p>
            <a:pPr marL="0" indent="0">
              <a:buNone/>
            </a:pPr>
            <a:r>
              <a:rPr lang="en-US" dirty="0"/>
              <a:t>We invoke the logic utilized in our initial implementation for MSCRM which we utilized for Account or Contact entity with respect to MK Denial web services from CRM. We pass below given parameters from CRM to MK Denial.</a:t>
            </a:r>
          </a:p>
          <a:p>
            <a:pPr marL="0" indent="0">
              <a:buNone/>
            </a:pPr>
            <a:r>
              <a:rPr lang="en-US" u="sng" dirty="0"/>
              <a:t>Architecture</a:t>
            </a:r>
          </a:p>
          <a:p>
            <a:pPr marL="0" indent="0">
              <a:buNone/>
            </a:pPr>
            <a:endParaRPr lang="en-US" dirty="0"/>
          </a:p>
        </p:txBody>
      </p:sp>
      <p:sp>
        <p:nvSpPr>
          <p:cNvPr id="3" name="Title 2"/>
          <p:cNvSpPr>
            <a:spLocks noGrp="1"/>
          </p:cNvSpPr>
          <p:nvPr>
            <p:ph type="title"/>
          </p:nvPr>
        </p:nvSpPr>
        <p:spPr>
          <a:xfrm>
            <a:off x="269878" y="240427"/>
            <a:ext cx="8024283" cy="384721"/>
          </a:xfrm>
        </p:spPr>
        <p:txBody>
          <a:bodyPr/>
          <a:lstStyle/>
          <a:p>
            <a:r>
              <a:rPr lang="en-US" b="1" dirty="0"/>
              <a:t>MK Denial</a:t>
            </a:r>
            <a:endParaRPr lang="en-US" dirty="0"/>
          </a:p>
        </p:txBody>
      </p:sp>
      <p:pic>
        <p:nvPicPr>
          <p:cNvPr id="5" name="Picture 4"/>
          <p:cNvPicPr>
            <a:picLocks noChangeAspect="1"/>
          </p:cNvPicPr>
          <p:nvPr/>
        </p:nvPicPr>
        <p:blipFill>
          <a:blip r:embed="rId2"/>
          <a:stretch>
            <a:fillRect/>
          </a:stretch>
        </p:blipFill>
        <p:spPr>
          <a:xfrm>
            <a:off x="1182692" y="1917577"/>
            <a:ext cx="6185774" cy="2965888"/>
          </a:xfrm>
          <a:prstGeom prst="rect">
            <a:avLst/>
          </a:prstGeom>
        </p:spPr>
      </p:pic>
    </p:spTree>
    <p:extLst>
      <p:ext uri="{BB962C8B-B14F-4D97-AF65-F5344CB8AC3E}">
        <p14:creationId xmlns:p14="http://schemas.microsoft.com/office/powerpoint/2010/main" val="153570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043" y="186431"/>
            <a:ext cx="8771138" cy="461665"/>
          </a:xfrm>
          <a:prstGeom prst="rect">
            <a:avLst/>
          </a:prstGeom>
          <a:noFill/>
        </p:spPr>
        <p:txBody>
          <a:bodyPr wrap="square" rtlCol="0">
            <a:spAutoFit/>
          </a:bodyPr>
          <a:lstStyle/>
          <a:p>
            <a:pPr marL="228600" indent="-228600" algn="just">
              <a:buAutoNum type="arabicPeriod"/>
            </a:pPr>
            <a:r>
              <a:rPr lang="en-US" dirty="0"/>
              <a:t>Fields on Account and Contact entities</a:t>
            </a:r>
          </a:p>
          <a:p>
            <a:pPr algn="just"/>
            <a:endParaRPr lang="en-US" baseline="0" dirty="0">
              <a:ea typeface="+mj-ea"/>
            </a:endParaRPr>
          </a:p>
        </p:txBody>
      </p:sp>
      <p:pic>
        <p:nvPicPr>
          <p:cNvPr id="4" name="Picture 3"/>
          <p:cNvPicPr>
            <a:picLocks noChangeAspect="1"/>
          </p:cNvPicPr>
          <p:nvPr/>
        </p:nvPicPr>
        <p:blipFill>
          <a:blip r:embed="rId2"/>
          <a:stretch>
            <a:fillRect/>
          </a:stretch>
        </p:blipFill>
        <p:spPr>
          <a:xfrm>
            <a:off x="436967" y="417263"/>
            <a:ext cx="5227120" cy="1562456"/>
          </a:xfrm>
          <a:prstGeom prst="rect">
            <a:avLst/>
          </a:prstGeom>
        </p:spPr>
      </p:pic>
      <p:sp>
        <p:nvSpPr>
          <p:cNvPr id="5" name="TextBox 4"/>
          <p:cNvSpPr txBox="1"/>
          <p:nvPr/>
        </p:nvSpPr>
        <p:spPr>
          <a:xfrm>
            <a:off x="142043" y="2046314"/>
            <a:ext cx="8842159" cy="276999"/>
          </a:xfrm>
          <a:prstGeom prst="rect">
            <a:avLst/>
          </a:prstGeom>
          <a:noFill/>
        </p:spPr>
        <p:txBody>
          <a:bodyPr wrap="square" rtlCol="0">
            <a:spAutoFit/>
          </a:bodyPr>
          <a:lstStyle/>
          <a:p>
            <a:pPr algn="just"/>
            <a:r>
              <a:rPr lang="en-US" baseline="0" dirty="0">
                <a:ea typeface="+mj-ea"/>
              </a:rPr>
              <a:t>2.  </a:t>
            </a:r>
            <a:r>
              <a:rPr lang="en-US" dirty="0"/>
              <a:t>MK Denial Integration executed by Clicking on below given button</a:t>
            </a:r>
          </a:p>
        </p:txBody>
      </p:sp>
      <p:pic>
        <p:nvPicPr>
          <p:cNvPr id="6" name="Picture 5"/>
          <p:cNvPicPr>
            <a:picLocks noChangeAspect="1"/>
          </p:cNvPicPr>
          <p:nvPr/>
        </p:nvPicPr>
        <p:blipFill>
          <a:blip r:embed="rId3"/>
          <a:stretch>
            <a:fillRect/>
          </a:stretch>
        </p:blipFill>
        <p:spPr>
          <a:xfrm>
            <a:off x="436967" y="2323313"/>
            <a:ext cx="5944115" cy="414564"/>
          </a:xfrm>
          <a:prstGeom prst="rect">
            <a:avLst/>
          </a:prstGeom>
        </p:spPr>
      </p:pic>
      <p:sp>
        <p:nvSpPr>
          <p:cNvPr id="7" name="TextBox 6"/>
          <p:cNvSpPr txBox="1"/>
          <p:nvPr/>
        </p:nvSpPr>
        <p:spPr>
          <a:xfrm>
            <a:off x="142043" y="2876365"/>
            <a:ext cx="8842159" cy="276999"/>
          </a:xfrm>
          <a:prstGeom prst="rect">
            <a:avLst/>
          </a:prstGeom>
          <a:noFill/>
        </p:spPr>
        <p:txBody>
          <a:bodyPr wrap="square" rtlCol="0">
            <a:spAutoFit/>
          </a:bodyPr>
          <a:lstStyle/>
          <a:p>
            <a:pPr algn="just"/>
            <a:r>
              <a:rPr lang="en-US" baseline="0" dirty="0">
                <a:ea typeface="+mj-ea"/>
              </a:rPr>
              <a:t>3. </a:t>
            </a:r>
            <a:r>
              <a:rPr lang="en-US" dirty="0"/>
              <a:t>Web Services provide response as “Verification Not Required” then below given data will get updated in CRM</a:t>
            </a:r>
          </a:p>
        </p:txBody>
      </p:sp>
      <p:pic>
        <p:nvPicPr>
          <p:cNvPr id="8" name="Picture 7"/>
          <p:cNvPicPr>
            <a:picLocks noChangeAspect="1"/>
          </p:cNvPicPr>
          <p:nvPr/>
        </p:nvPicPr>
        <p:blipFill>
          <a:blip r:embed="rId4"/>
          <a:stretch>
            <a:fillRect/>
          </a:stretch>
        </p:blipFill>
        <p:spPr>
          <a:xfrm>
            <a:off x="436967" y="3161835"/>
            <a:ext cx="6372206" cy="1520126"/>
          </a:xfrm>
          <a:prstGeom prst="rect">
            <a:avLst/>
          </a:prstGeom>
        </p:spPr>
      </p:pic>
    </p:spTree>
    <p:extLst>
      <p:ext uri="{BB962C8B-B14F-4D97-AF65-F5344CB8AC3E}">
        <p14:creationId xmlns:p14="http://schemas.microsoft.com/office/powerpoint/2010/main" val="188571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431" y="186431"/>
            <a:ext cx="8957569" cy="276999"/>
          </a:xfrm>
          <a:prstGeom prst="rect">
            <a:avLst/>
          </a:prstGeom>
          <a:noFill/>
        </p:spPr>
        <p:txBody>
          <a:bodyPr wrap="square" rtlCol="0">
            <a:spAutoFit/>
          </a:bodyPr>
          <a:lstStyle/>
          <a:p>
            <a:pPr algn="just"/>
            <a:r>
              <a:rPr lang="en-US" baseline="0" dirty="0">
                <a:ea typeface="+mj-ea"/>
              </a:rPr>
              <a:t>4. </a:t>
            </a:r>
            <a:r>
              <a:rPr lang="en-IN" dirty="0"/>
              <a:t>Web Services provide response as “Verification Forbidden” then below given data will get updated in CRM</a:t>
            </a:r>
            <a:endParaRPr lang="en-US" dirty="0"/>
          </a:p>
        </p:txBody>
      </p:sp>
      <p:pic>
        <p:nvPicPr>
          <p:cNvPr id="4" name="Picture 3"/>
          <p:cNvPicPr/>
          <p:nvPr/>
        </p:nvPicPr>
        <p:blipFill>
          <a:blip r:embed="rId2"/>
          <a:stretch>
            <a:fillRect/>
          </a:stretch>
        </p:blipFill>
        <p:spPr>
          <a:xfrm>
            <a:off x="419470" y="463429"/>
            <a:ext cx="5475303" cy="1551801"/>
          </a:xfrm>
          <a:prstGeom prst="rect">
            <a:avLst/>
          </a:prstGeom>
        </p:spPr>
      </p:pic>
      <p:sp>
        <p:nvSpPr>
          <p:cNvPr id="5" name="TextBox 4"/>
          <p:cNvSpPr txBox="1"/>
          <p:nvPr/>
        </p:nvSpPr>
        <p:spPr>
          <a:xfrm>
            <a:off x="186431" y="2015230"/>
            <a:ext cx="8708995" cy="461665"/>
          </a:xfrm>
          <a:prstGeom prst="rect">
            <a:avLst/>
          </a:prstGeom>
          <a:noFill/>
        </p:spPr>
        <p:txBody>
          <a:bodyPr wrap="square" rtlCol="0">
            <a:spAutoFit/>
          </a:bodyPr>
          <a:lstStyle/>
          <a:p>
            <a:pPr algn="just"/>
            <a:r>
              <a:rPr lang="en-US" baseline="0" dirty="0">
                <a:ea typeface="+mj-ea"/>
              </a:rPr>
              <a:t>5. </a:t>
            </a:r>
            <a:r>
              <a:rPr lang="en-IN" dirty="0"/>
              <a:t>If Web Services provide response as “Verification in Progress” then we create one record entry in “ITC 360 Verification  Request” entity</a:t>
            </a:r>
            <a:endParaRPr lang="en-US" baseline="0" dirty="0">
              <a:ea typeface="+mj-ea"/>
            </a:endParaRPr>
          </a:p>
        </p:txBody>
      </p:sp>
      <p:pic>
        <p:nvPicPr>
          <p:cNvPr id="6" name="Picture 5"/>
          <p:cNvPicPr>
            <a:picLocks noChangeAspect="1"/>
          </p:cNvPicPr>
          <p:nvPr/>
        </p:nvPicPr>
        <p:blipFill>
          <a:blip r:embed="rId3"/>
          <a:stretch>
            <a:fillRect/>
          </a:stretch>
        </p:blipFill>
        <p:spPr>
          <a:xfrm>
            <a:off x="828565" y="2476895"/>
            <a:ext cx="5865198" cy="2556769"/>
          </a:xfrm>
          <a:prstGeom prst="rect">
            <a:avLst/>
          </a:prstGeom>
        </p:spPr>
      </p:pic>
    </p:spTree>
    <p:extLst>
      <p:ext uri="{BB962C8B-B14F-4D97-AF65-F5344CB8AC3E}">
        <p14:creationId xmlns:p14="http://schemas.microsoft.com/office/powerpoint/2010/main" val="119693550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559248-63FA-4C6E-A37D-96FF4426E5C5}">
  <ds:schemaRefs>
    <ds:schemaRef ds:uri="71bf3f0a-df54-467d-89c2-87f8d534ba77"/>
    <ds:schemaRef ds:uri="http://purl.org/dc/terms/"/>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809</TotalTime>
  <Words>577</Words>
  <Application>Microsoft Office PowerPoint</Application>
  <PresentationFormat>On-screen Show (16:9)</PresentationFormat>
  <Paragraphs>43</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 Light</vt:lpstr>
      <vt:lpstr>Geneva</vt:lpstr>
      <vt:lpstr>STKaiti</vt:lpstr>
      <vt:lpstr>Symbol</vt:lpstr>
      <vt:lpstr>Wingdings</vt:lpstr>
      <vt:lpstr>ヒラギノ角ゴ Pro W3</vt:lpstr>
      <vt:lpstr>L&amp;T Infotech</vt:lpstr>
      <vt:lpstr>Custom Design</vt:lpstr>
      <vt:lpstr>MSCRM Integration (DocuSign, MK Denial, Payment Gateway, Email Integration)</vt:lpstr>
      <vt:lpstr>Contents</vt:lpstr>
      <vt:lpstr>Docusign</vt:lpstr>
      <vt:lpstr>DocuSign Flow explained</vt:lpstr>
      <vt:lpstr>PowerPoint Presentation</vt:lpstr>
      <vt:lpstr>PowerPoint Presentation</vt:lpstr>
      <vt:lpstr>MK Denial</vt:lpstr>
      <vt:lpstr>PowerPoint Presentation</vt:lpstr>
      <vt:lpstr>PowerPoint Presentation</vt:lpstr>
      <vt:lpstr>PowerPoint Presentation</vt:lpstr>
      <vt:lpstr>Payement Gateway</vt:lpstr>
      <vt:lpstr>PowerPoint Presentation</vt:lpstr>
      <vt:lpstr>PowerPoint Presentation</vt:lpstr>
      <vt:lpstr>Email Integration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Terex Product Sales Scenario</dc:title>
  <dc:creator>Param Mehta</dc:creator>
  <cp:lastModifiedBy>Somya Pati</cp:lastModifiedBy>
  <cp:revision>30</cp:revision>
  <cp:lastPrinted>2015-11-28T12:28:20Z</cp:lastPrinted>
  <dcterms:created xsi:type="dcterms:W3CDTF">2018-12-04T12:26:25Z</dcterms:created>
  <dcterms:modified xsi:type="dcterms:W3CDTF">2019-02-05T07:58:17Z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