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Nunito"/>
      <p:regular r:id="rId20"/>
      <p:bold r:id="rId21"/>
      <p:italic r:id="rId22"/>
      <p:boldItalic r:id="rId23"/>
    </p:embeddedFont>
    <p:embeddedFont>
      <p:font typeface="Maven Pro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hfG1skWFCeyIWZ4Sqzj0SG0Lng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regular.fntdata"/><Relationship Id="rId22" Type="http://schemas.openxmlformats.org/officeDocument/2006/relationships/font" Target="fonts/Nunito-italic.fntdata"/><Relationship Id="rId21" Type="http://schemas.openxmlformats.org/officeDocument/2006/relationships/font" Target="fonts/Nunito-bold.fntdata"/><Relationship Id="rId24" Type="http://schemas.openxmlformats.org/officeDocument/2006/relationships/font" Target="fonts/MavenPro-regular.fntdata"/><Relationship Id="rId23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MavenPr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6b7459d99d_0_1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6b7459d99d_0_1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b7459d99d_0_1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6b7459d99d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6b7459d99d_0_846"/>
          <p:cNvGrpSpPr/>
          <p:nvPr/>
        </p:nvGrpSpPr>
        <p:grpSpPr>
          <a:xfrm>
            <a:off x="7343003" y="4546120"/>
            <a:ext cx="1691422" cy="2310006"/>
            <a:chOff x="7343003" y="3409675"/>
            <a:chExt cx="1691422" cy="1732548"/>
          </a:xfrm>
        </p:grpSpPr>
        <p:grpSp>
          <p:nvGrpSpPr>
            <p:cNvPr id="11" name="Google Shape;11;g36b7459d99d_0_846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g36b7459d99d_0_846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g36b7459d99d_0_846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g36b7459d99d_0_846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g36b7459d99d_0_846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g36b7459d99d_0_846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g36b7459d99d_0_846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g36b7459d99d_0_846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g36b7459d99d_0_846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g36b7459d99d_0_846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g36b7459d99d_0_846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g36b7459d99d_0_846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g36b7459d99d_0_846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g36b7459d99d_0_846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g36b7459d99d_0_846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g36b7459d99d_0_846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g36b7459d99d_0_846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g36b7459d99d_0_846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g36b7459d99d_0_846"/>
          <p:cNvGrpSpPr/>
          <p:nvPr/>
        </p:nvGrpSpPr>
        <p:grpSpPr>
          <a:xfrm>
            <a:off x="5043503" y="0"/>
            <a:ext cx="3814072" cy="5118675"/>
            <a:chOff x="5043503" y="0"/>
            <a:chExt cx="3814072" cy="3839102"/>
          </a:xfrm>
        </p:grpSpPr>
        <p:sp>
          <p:nvSpPr>
            <p:cNvPr id="30" name="Google Shape;30;g36b7459d99d_0_846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g36b7459d99d_0_846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g36b7459d99d_0_846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g36b7459d99d_0_846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g36b7459d99d_0_846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g36b7459d99d_0_846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g36b7459d99d_0_846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g36b7459d99d_0_846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g36b7459d99d_0_84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g36b7459d99d_0_846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g36b7459d99d_0_846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g36b7459d99d_0_846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g36b7459d99d_0_846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g36b7459d99d_0_846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6b7459d99d_0_846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g36b7459d99d_0_846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g36b7459d99d_0_846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6b7459d99d_0_846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g36b7459d99d_0_84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g36b7459d99d_0_978"/>
          <p:cNvGrpSpPr/>
          <p:nvPr/>
        </p:nvGrpSpPr>
        <p:grpSpPr>
          <a:xfrm>
            <a:off x="52" y="5465463"/>
            <a:ext cx="9144036" cy="1392365"/>
            <a:chOff x="52" y="4099200"/>
            <a:chExt cx="9144036" cy="1044300"/>
          </a:xfrm>
        </p:grpSpPr>
        <p:grpSp>
          <p:nvGrpSpPr>
            <p:cNvPr id="143" name="Google Shape;143;g36b7459d99d_0_97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g36b7459d99d_0_97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g36b7459d99d_0_97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g36b7459d99d_0_97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g36b7459d99d_0_97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g36b7459d99d_0_97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g36b7459d99d_0_97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g36b7459d99d_0_97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g36b7459d99d_0_97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g36b7459d99d_0_97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g36b7459d99d_0_97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g36b7459d99d_0_97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g36b7459d99d_0_97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g36b7459d99d_0_97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g36b7459d99d_0_97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g36b7459d99d_0_97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g36b7459d99d_0_97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g36b7459d99d_0_97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g36b7459d99d_0_97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g36b7459d99d_0_97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g36b7459d99d_0_97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g36b7459d99d_0_97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g36b7459d99d_0_97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g36b7459d99d_0_97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g36b7459d99d_0_97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g36b7459d99d_0_97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g36b7459d99d_0_97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g36b7459d99d_0_97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g36b7459d99d_0_97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g36b7459d99d_0_97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g36b7459d99d_0_97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g36b7459d99d_0_97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g36b7459d99d_0_97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g36b7459d99d_0_97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g36b7459d99d_0_97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g36b7459d99d_0_97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g36b7459d99d_0_97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g36b7459d99d_0_97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g36b7459d99d_0_97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g36b7459d99d_0_97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g36b7459d99d_0_97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g36b7459d99d_0_97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g36b7459d99d_0_97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g36b7459d99d_0_97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g36b7459d99d_0_97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g36b7459d99d_0_97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g36b7459d99d_0_97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g36b7459d99d_0_97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g36b7459d99d_0_97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g36b7459d99d_0_97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g36b7459d99d_0_97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g36b7459d99d_0_97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g36b7459d99d_0_97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g36b7459d99d_0_97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g36b7459d99d_0_97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g36b7459d99d_0_97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g36b7459d99d_0_97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g36b7459d99d_0_97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g36b7459d99d_0_97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g36b7459d99d_0_97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g36b7459d99d_0_97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g36b7459d99d_0_97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g36b7459d99d_0_97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g36b7459d99d_0_97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g36b7459d99d_0_97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g36b7459d99d_0_97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g36b7459d99d_0_97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g36b7459d99d_0_97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g36b7459d99d_0_97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g36b7459d99d_0_97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g36b7459d99d_0_97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g36b7459d99d_0_97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g36b7459d99d_0_97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g36b7459d99d_0_97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g36b7459d99d_0_97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g36b7459d99d_0_97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g36b7459d99d_0_97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g36b7459d99d_0_97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g36b7459d99d_0_97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g36b7459d99d_0_97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g36b7459d99d_0_97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g36b7459d99d_0_97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g36b7459d99d_0_97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g36b7459d99d_0_97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g36b7459d99d_0_97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g36b7459d99d_0_97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g36b7459d99d_0_97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g36b7459d99d_0_97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g36b7459d99d_0_97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g36b7459d99d_0_97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g36b7459d99d_0_97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g36b7459d99d_0_97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g36b7459d99d_0_97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g36b7459d99d_0_97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g36b7459d99d_0_97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g36b7459d99d_0_97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g36b7459d99d_0_97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g36b7459d99d_0_97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g36b7459d99d_0_97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g36b7459d99d_0_97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g36b7459d99d_0_97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g36b7459d99d_0_97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g36b7459d99d_0_97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g36b7459d99d_0_97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g36b7459d99d_0_97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g36b7459d99d_0_97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g36b7459d99d_0_97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g36b7459d99d_0_97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g36b7459d99d_0_97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g36b7459d99d_0_97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g36b7459d99d_0_97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g36b7459d99d_0_97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g36b7459d99d_0_97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g36b7459d99d_0_97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g36b7459d99d_0_97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g36b7459d99d_0_97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g36b7459d99d_0_97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g36b7459d99d_0_97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g36b7459d99d_0_97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g36b7459d99d_0_97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g36b7459d99d_0_97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g36b7459d99d_0_97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g36b7459d99d_0_97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g36b7459d99d_0_97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g36b7459d99d_0_97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g36b7459d99d_0_978"/>
          <p:cNvSpPr txBox="1"/>
          <p:nvPr>
            <p:ph hasCustomPrompt="1" type="title"/>
          </p:nvPr>
        </p:nvSpPr>
        <p:spPr>
          <a:xfrm>
            <a:off x="1388625" y="1030300"/>
            <a:ext cx="6366900" cy="24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g36b7459d99d_0_978"/>
          <p:cNvSpPr txBox="1"/>
          <p:nvPr>
            <p:ph idx="1" type="body"/>
          </p:nvPr>
        </p:nvSpPr>
        <p:spPr>
          <a:xfrm>
            <a:off x="1388625" y="3616400"/>
            <a:ext cx="6366900" cy="14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g36b7459d99d_0_97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6b7459d99d_0_110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b7459d99d_0_11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5" name="Google Shape;275;g36b7459d99d_0_111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76" name="Google Shape;276;g36b7459d99d_0_11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g36b7459d99d_0_11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g36b7459d99d_0_11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g36b7459d99d_0_886"/>
          <p:cNvGrpSpPr/>
          <p:nvPr/>
        </p:nvGrpSpPr>
        <p:grpSpPr>
          <a:xfrm>
            <a:off x="146769" y="4541"/>
            <a:ext cx="1233215" cy="1846001"/>
            <a:chOff x="146769" y="3406"/>
            <a:chExt cx="1233215" cy="1384535"/>
          </a:xfrm>
        </p:grpSpPr>
        <p:grpSp>
          <p:nvGrpSpPr>
            <p:cNvPr id="51" name="Google Shape;51;g36b7459d99d_0_88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g36b7459d99d_0_88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g36b7459d99d_0_88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g36b7459d99d_0_88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g36b7459d99d_0_88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g36b7459d99d_0_88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g36b7459d99d_0_88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g36b7459d99d_0_88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g36b7459d99d_0_88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g36b7459d99d_0_88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g36b7459d99d_0_88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g36b7459d99d_0_88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g36b7459d99d_0_886"/>
          <p:cNvGrpSpPr/>
          <p:nvPr/>
        </p:nvGrpSpPr>
        <p:grpSpPr>
          <a:xfrm>
            <a:off x="6775084" y="3871914"/>
            <a:ext cx="2186148" cy="2985925"/>
            <a:chOff x="6775084" y="2904008"/>
            <a:chExt cx="2186148" cy="2239500"/>
          </a:xfrm>
        </p:grpSpPr>
        <p:grpSp>
          <p:nvGrpSpPr>
            <p:cNvPr id="64" name="Google Shape;64;g36b7459d99d_0_88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g36b7459d99d_0_88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g36b7459d99d_0_88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g36b7459d99d_0_88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g36b7459d99d_0_88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g36b7459d99d_0_88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g36b7459d99d_0_88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g36b7459d99d_0_88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g36b7459d99d_0_88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g36b7459d99d_0_88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g36b7459d99d_0_88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g36b7459d99d_0_88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g36b7459d99d_0_88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g36b7459d99d_0_88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g36b7459d99d_0_88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g36b7459d99d_0_88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g36b7459d99d_0_88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g36b7459d99d_0_88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g36b7459d99d_0_886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g36b7459d99d_0_88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g36b7459d99d_0_921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86" name="Google Shape;86;g36b7459d99d_0_9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g36b7459d99d_0_9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g36b7459d99d_0_921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g36b7459d99d_0_921"/>
          <p:cNvSpPr txBox="1"/>
          <p:nvPr>
            <p:ph idx="1" type="body"/>
          </p:nvPr>
        </p:nvSpPr>
        <p:spPr>
          <a:xfrm>
            <a:off x="1303800" y="2653400"/>
            <a:ext cx="70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g36b7459d99d_0_921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g36b7459d99d_0_928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93" name="Google Shape;93;g36b7459d99d_0_92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g36b7459d99d_0_92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g36b7459d99d_0_928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g36b7459d99d_0_928"/>
          <p:cNvSpPr txBox="1"/>
          <p:nvPr>
            <p:ph idx="1" type="body"/>
          </p:nvPr>
        </p:nvSpPr>
        <p:spPr>
          <a:xfrm>
            <a:off x="130380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g36b7459d99d_0_928"/>
          <p:cNvSpPr txBox="1"/>
          <p:nvPr>
            <p:ph idx="2" type="body"/>
          </p:nvPr>
        </p:nvSpPr>
        <p:spPr>
          <a:xfrm>
            <a:off x="4903650" y="2653400"/>
            <a:ext cx="34305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g36b7459d99d_0_928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g36b7459d99d_0_936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1" name="Google Shape;101;g36b7459d99d_0_93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6b7459d99d_0_93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g36b7459d99d_0_93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g36b7459d99d_0_936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36b7459d99d_0_942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07" name="Google Shape;107;g36b7459d99d_0_94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g36b7459d99d_0_94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g36b7459d99d_0_942"/>
          <p:cNvSpPr txBox="1"/>
          <p:nvPr>
            <p:ph type="title"/>
          </p:nvPr>
        </p:nvSpPr>
        <p:spPr>
          <a:xfrm>
            <a:off x="1303800" y="798100"/>
            <a:ext cx="33120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g36b7459d99d_0_942"/>
          <p:cNvSpPr txBox="1"/>
          <p:nvPr>
            <p:ph idx="1" type="body"/>
          </p:nvPr>
        </p:nvSpPr>
        <p:spPr>
          <a:xfrm>
            <a:off x="1303800" y="3079567"/>
            <a:ext cx="33120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g36b7459d99d_0_94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g36b7459d99d_0_949"/>
          <p:cNvGrpSpPr/>
          <p:nvPr/>
        </p:nvGrpSpPr>
        <p:grpSpPr>
          <a:xfrm>
            <a:off x="6866714" y="1742"/>
            <a:ext cx="2267451" cy="3468833"/>
            <a:chOff x="6790514" y="1306"/>
            <a:chExt cx="2267451" cy="2601690"/>
          </a:xfrm>
        </p:grpSpPr>
        <p:grpSp>
          <p:nvGrpSpPr>
            <p:cNvPr id="114" name="Google Shape;114;g36b7459d99d_0_949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g36b7459d99d_0_94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g36b7459d99d_0_94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g36b7459d99d_0_94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g36b7459d99d_0_949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g36b7459d99d_0_94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g36b7459d99d_0_94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g36b7459d99d_0_94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g36b7459d99d_0_94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g36b7459d99d_0_94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g36b7459d99d_0_94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g36b7459d99d_0_949"/>
          <p:cNvSpPr txBox="1"/>
          <p:nvPr>
            <p:ph type="title"/>
          </p:nvPr>
        </p:nvSpPr>
        <p:spPr>
          <a:xfrm>
            <a:off x="824000" y="1018133"/>
            <a:ext cx="5857800" cy="47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g36b7459d99d_0_949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g36b7459d99d_0_964"/>
          <p:cNvGrpSpPr/>
          <p:nvPr/>
        </p:nvGrpSpPr>
        <p:grpSpPr>
          <a:xfrm>
            <a:off x="625966" y="399168"/>
            <a:ext cx="999312" cy="1332416"/>
            <a:chOff x="348199" y="179450"/>
            <a:chExt cx="1116300" cy="1116300"/>
          </a:xfrm>
        </p:grpSpPr>
        <p:sp>
          <p:nvSpPr>
            <p:cNvPr id="129" name="Google Shape;129;g36b7459d99d_0_96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g36b7459d99d_0_96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g36b7459d99d_0_964"/>
          <p:cNvSpPr txBox="1"/>
          <p:nvPr>
            <p:ph type="title"/>
          </p:nvPr>
        </p:nvSpPr>
        <p:spPr>
          <a:xfrm>
            <a:off x="1303800" y="798100"/>
            <a:ext cx="3430500" cy="26535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g36b7459d99d_0_964"/>
          <p:cNvSpPr txBox="1"/>
          <p:nvPr>
            <p:ph idx="1" type="subTitle"/>
          </p:nvPr>
        </p:nvSpPr>
        <p:spPr>
          <a:xfrm>
            <a:off x="1303800" y="3657604"/>
            <a:ext cx="3430500" cy="968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g36b7459d99d_0_964"/>
          <p:cNvSpPr txBox="1"/>
          <p:nvPr>
            <p:ph idx="2" type="body"/>
          </p:nvPr>
        </p:nvSpPr>
        <p:spPr>
          <a:xfrm>
            <a:off x="4903700" y="881333"/>
            <a:ext cx="3430500" cy="516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g36b7459d99d_0_964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g36b7459d99d_0_972"/>
          <p:cNvGrpSpPr/>
          <p:nvPr/>
        </p:nvGrpSpPr>
        <p:grpSpPr>
          <a:xfrm>
            <a:off x="713373" y="5129497"/>
            <a:ext cx="825392" cy="1100560"/>
            <a:chOff x="348199" y="179450"/>
            <a:chExt cx="1116300" cy="1116300"/>
          </a:xfrm>
        </p:grpSpPr>
        <p:sp>
          <p:nvSpPr>
            <p:cNvPr id="137" name="Google Shape;137;g36b7459d99d_0_97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g36b7459d99d_0_97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g36b7459d99d_0_972"/>
          <p:cNvSpPr txBox="1"/>
          <p:nvPr>
            <p:ph idx="1" type="body"/>
          </p:nvPr>
        </p:nvSpPr>
        <p:spPr>
          <a:xfrm>
            <a:off x="1303800" y="5518633"/>
            <a:ext cx="5843100" cy="7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g36b7459d99d_0_97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rgbClr val="07376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b7459d99d_0_8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g36b7459d99d_0_8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g36b7459d99d_0_842"/>
          <p:cNvSpPr txBox="1"/>
          <p:nvPr>
            <p:ph idx="12" type="sldNum"/>
          </p:nvPr>
        </p:nvSpPr>
        <p:spPr>
          <a:xfrm>
            <a:off x="8451046" y="6315968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kaggle.com/mlg-ulb/creditcardfraud" TargetMode="External"/><Relationship Id="rId4" Type="http://schemas.openxmlformats.org/officeDocument/2006/relationships/hyperlink" Target="https://en.wikipedia.org/wiki/Principal_component_analysis" TargetMode="External"/><Relationship Id="rId9" Type="http://schemas.openxmlformats.org/officeDocument/2006/relationships/hyperlink" Target="http://xgboost.readthedocs.io/en/latest/python/python_api.html" TargetMode="External"/><Relationship Id="rId5" Type="http://schemas.openxmlformats.org/officeDocument/2006/relationships/hyperlink" Target="http://scikit-learn.org/stable/modules/generated/sklearn.ensemble.RandomForestClassifier.html" TargetMode="External"/><Relationship Id="rId6" Type="http://schemas.openxmlformats.org/officeDocument/2006/relationships/hyperlink" Target="https://en.wikipedia.org/wiki/Receiver_operating_characteristic#Area_under_the_curve" TargetMode="External"/><Relationship Id="rId7" Type="http://schemas.openxmlformats.org/officeDocument/2006/relationships/hyperlink" Target="http://scikit-learn.org/stable/modules/generated/sklearn.ensemble.AdaBoostClassifier.html" TargetMode="External"/><Relationship Id="rId8" Type="http://schemas.openxmlformats.org/officeDocument/2006/relationships/hyperlink" Target="https://tech.yandex.com/catboost/doc/dg/concepts/python-reference_catboostclassifier-docpage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"/>
          <p:cNvSpPr txBox="1"/>
          <p:nvPr>
            <p:ph type="ctrTitle"/>
          </p:nvPr>
        </p:nvSpPr>
        <p:spPr>
          <a:xfrm>
            <a:off x="824000" y="2151750"/>
            <a:ext cx="4255500" cy="249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Fraud Detection Using Machine Learning</a:t>
            </a:r>
            <a:endParaRPr/>
          </a:p>
        </p:txBody>
      </p:sp>
      <p:sp>
        <p:nvSpPr>
          <p:cNvPr id="284" name="Google Shape;284;p1"/>
          <p:cNvSpPr txBox="1"/>
          <p:nvPr>
            <p:ph idx="1" type="subTitle"/>
          </p:nvPr>
        </p:nvSpPr>
        <p:spPr>
          <a:xfrm>
            <a:off x="824000" y="4795067"/>
            <a:ext cx="4255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Pragathi Porawakara Arachchige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Bellevue University | DSC680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Ethical Considerations</a:t>
            </a:r>
            <a:endParaRPr/>
          </a:p>
        </p:txBody>
      </p:sp>
      <p:sp>
        <p:nvSpPr>
          <p:cNvPr id="338" name="Google Shape;33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false positives may impact genuine users.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PCA features obscure transparency.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should comply with GDPR and ensure data privacy.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Applications</a:t>
            </a:r>
            <a:endParaRPr/>
          </a:p>
        </p:txBody>
      </p:sp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adapted for insurance fraud, identity theft,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fraud detection frameworks possible.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Combine ML with rule-based systems for better accuracy.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Plan</a:t>
            </a:r>
            <a:endParaRPr/>
          </a:p>
        </p:txBody>
      </p:sp>
      <p:sp>
        <p:nvSpPr>
          <p:cNvPr id="350" name="Google Shape;350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Daily transaction preprocessing.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Apply model in batch or real-time pipelines.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Retrain quarterly and monitor performance regularly.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6b7459d99d_0_1126"/>
          <p:cNvSpPr txBox="1"/>
          <p:nvPr>
            <p:ph type="title"/>
          </p:nvPr>
        </p:nvSpPr>
        <p:spPr>
          <a:xfrm>
            <a:off x="1303800" y="798100"/>
            <a:ext cx="7030500" cy="13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356" name="Google Shape;356;g36b7459d99d_0_1126"/>
          <p:cNvSpPr txBox="1"/>
          <p:nvPr>
            <p:ph idx="1" type="body"/>
          </p:nvPr>
        </p:nvSpPr>
        <p:spPr>
          <a:xfrm>
            <a:off x="588125" y="1774300"/>
            <a:ext cx="8084100" cy="444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Credit Card Fraud Detection Database, Anonymized credit card transactions labeled as fraudulent or genuine,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https://www.kaggle.com/mlg-ulb/creditcardfraud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Principal Component Analysis, Wikipedia Page,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https://en.wikipedia.org/wiki/Principal_component_analysis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RandomForrestClassifier,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http://scikit-learn.org/stable/modules/generated/sklearn.ensemble.RandomForestClassifier.html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ROC-AUC characteristic,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https://en.wikipedia.org/wiki/Receiver_operating_characteristic#Area_under_the_curve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AdaBoostClassifier,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http://scikit-learn.org/stable/modules/generated/sklearn.ensemble.AdaBoostClassifier.html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CatBoostClassifier,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https://tech.yandex.com/catboost/doc/dg/concepts/python-reference_catboostclassifier-docpage/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622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XGBoost Python API Reference, </a:t>
            </a:r>
            <a:r>
              <a:rPr lang="en-US" sz="3200">
                <a:solidFill>
                  <a:schemeClr val="dk1"/>
                </a:solidFill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http://xgboost.readthedocs.io/en/latest/python/python_api.html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6b7459d99d_0_1116"/>
          <p:cNvSpPr txBox="1"/>
          <p:nvPr>
            <p:ph type="title"/>
          </p:nvPr>
        </p:nvSpPr>
        <p:spPr>
          <a:xfrm>
            <a:off x="824000" y="2151767"/>
            <a:ext cx="5857800" cy="24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Problem</a:t>
            </a:r>
            <a:endParaRPr/>
          </a:p>
        </p:txBody>
      </p:sp>
      <p:sp>
        <p:nvSpPr>
          <p:cNvPr id="290" name="Google Shape;290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 card fraud causes billions in losses annually.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systems often miss evolving fraud patterns.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helps detect complex and adaptive behaviors.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296" name="Google Shape;29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Early systems were rule-based and rigid.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Shifted to data-driven, supervised learning methods.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uses ML to detect fraud in a Kaggle dataset.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Explanation</a:t>
            </a:r>
            <a:endParaRPr/>
          </a:p>
        </p:txBody>
      </p:sp>
      <p:sp>
        <p:nvSpPr>
          <p:cNvPr id="302" name="Google Shape;30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284,807 European credit card transactions over two days.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492 transactions labeled as fraud (0.172%).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 PCA-transformed V1–V28, Time, Amount, and Class.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sp>
        <p:nvSpPr>
          <p:cNvPr id="308" name="Google Shape;308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Preprocessing: Removed duplicates, normalized features.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imbalance using SMOTE.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Models: Logistic Regression &amp; XGBoost.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(EDA)</a:t>
            </a:r>
            <a:endParaRPr/>
          </a:p>
        </p:txBody>
      </p:sp>
      <p:sp>
        <p:nvSpPr>
          <p:cNvPr id="314" name="Google Shape;314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visualized with bar chart.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Amount and Time distributions analyzed by class.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EDA showed fraud tends to cluster by time and amount.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320" name="Google Shape;320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Logistic Regression AUC ≈ 0.97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AUC ≈ 0.99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 Precision, Recall, F1-score, Confusion Matrix, ROC Curve.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/>
          </a:p>
        </p:txBody>
      </p:sp>
      <p:sp>
        <p:nvSpPr>
          <p:cNvPr id="326" name="Google Shape;326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 outperforms Logistic Regression on complex patterns.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 improved recall without excessive false positives.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required careful treatment.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</a:t>
            </a:r>
            <a:endParaRPr/>
          </a:p>
        </p:txBody>
      </p:sp>
      <p:sp>
        <p:nvSpPr>
          <p:cNvPr id="332" name="Google Shape;332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Limited interpretability due to PCA features.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two days of data available.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SMOTE may introduce synthetic noise.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