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3a5fddff8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3a5fddff8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3a5fddff8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3a5fddff8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5d4f3b8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5d4f3b8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5d4f3b8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5d4f3b8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3a5fddff8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3a5fddff8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3a5fddff8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3a5fddff8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3a5fddff8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3a5fddff8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3a5fddff8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3a5fddff8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3a5fddf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3a5fddf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3a5fddff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3a5fddff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3a5fddff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3a5fddff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3a5fddff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3a5fddff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3a5fddff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3a5fddff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3a5fddff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3a5fddff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3a5fddff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3a5fddff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3a5fddff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3a5fddff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yberactive.bellevue.edu/webapps/blackboard/execute/courseMain?course_id=_530713_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93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FIFA 21 Player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8332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Age Impact a Player's Performance Rating?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919550" y="3909950"/>
            <a:ext cx="46875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Pragathi M Porawakara Arachchige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DSC530-T301 Data Exploration and Analysis (2251-1)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Analytical Distribution (Chapter 5)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303800" y="1489150"/>
            <a:ext cx="69123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Analytical Distribution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Analytical Fit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Normal distribution fitted to overall rating.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Rating distribution mostly fits a normal curve, though star player ratings it will create a slight right skew.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675" y="2522350"/>
            <a:ext cx="3936974" cy="227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00" y="2833450"/>
            <a:ext cx="3114327" cy="20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Scatter Plots and Correlation Analysis (Chapter 7)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1303800" y="1597875"/>
            <a:ext cx="70305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Scatter Plots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 vs. Overall Rating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Shows a moderate positive correlation (~0.47).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 vs. Passing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Displays similar positive correlation (~0.3).</a:t>
            </a:r>
            <a:b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Correlation Analysis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Covariance and Pearson’s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Positive correlation coefficients suggest higher skills with age.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474" y="3000675"/>
            <a:ext cx="3755794" cy="1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Scatter Plots and Correlation Analysis (Chapter 7) Cont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353441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241" y="1750275"/>
            <a:ext cx="4757223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Scatter Plots and Correlation Analysis (Chapter 7) Cont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600" y="1263450"/>
            <a:ext cx="4706675" cy="36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712" y="3008150"/>
            <a:ext cx="2840087" cy="1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 Testing (Chapter 9)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26"/>
          <p:cNvSpPr txBox="1"/>
          <p:nvPr>
            <p:ph idx="1" type="body"/>
          </p:nvPr>
        </p:nvSpPr>
        <p:spPr>
          <a:xfrm>
            <a:off x="1303800" y="1541475"/>
            <a:ext cx="7030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T-Test Results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Statistically significant p-value (p &lt; 0.05), supporting that age impacts overall rating.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5" name="Google Shape;3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50" y="2013800"/>
            <a:ext cx="5167516" cy="2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303800" y="598575"/>
            <a:ext cx="7030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Regression </a:t>
            </a:r>
            <a:r>
              <a:rPr lang="en">
                <a:solidFill>
                  <a:schemeClr val="lt1"/>
                </a:solidFill>
              </a:rPr>
              <a:t>Analysis </a:t>
            </a:r>
            <a:r>
              <a:rPr lang="en">
                <a:solidFill>
                  <a:schemeClr val="lt1"/>
                </a:solidFill>
              </a:rPr>
              <a:t>(Chapters 10 &amp; 11)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1303800" y="1399450"/>
            <a:ext cx="70305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Regression Analysis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Regression Model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Linear regression with </a:t>
            </a: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slope ~0.7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(for each additional year of age, a ~0.7 increase in rating).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R-squared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Moderate explanatory power of age for rating variability.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Age positively impacts performance ratings but is not the sole factor.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 b="0" l="0" r="36134" t="0"/>
          <a:stretch/>
        </p:blipFill>
        <p:spPr>
          <a:xfrm>
            <a:off x="840175" y="2952800"/>
            <a:ext cx="3881351" cy="182585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5315450" y="2918550"/>
            <a:ext cx="35001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Confidence Interval for Slope: [0.679715, 0.716693]</a:t>
            </a:r>
            <a:b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confidence interval for the slope in the regression model indicates that for every additional year of age, a player's overall rating is expected to increase by 0.68 to 0.72 points. Since the confidence interval does not include 0, this slope is statistically significant.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1303800" y="1990050"/>
            <a:ext cx="70305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Age influences overall rating; players’ skills improve with age, but other factors also contribute.</a:t>
            </a:r>
            <a:b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FIFA data may not fully represent all player demographics.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>
            <p:ph type="title"/>
          </p:nvPr>
        </p:nvSpPr>
        <p:spPr>
          <a:xfrm>
            <a:off x="1388550" y="11988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Statistical Question &amp; Hypothesis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Research Question</a:t>
            </a:r>
            <a:r>
              <a:rPr lang="en">
                <a:solidFill>
                  <a:schemeClr val="lt1"/>
                </a:solidFill>
              </a:rPr>
              <a:t> -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Does a player's age impact their overall performance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ratings in FIFA 21?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Hypothesis</a:t>
            </a:r>
            <a:r>
              <a:rPr lang="en">
                <a:solidFill>
                  <a:schemeClr val="lt1"/>
                </a:solidFill>
              </a:rPr>
              <a:t> -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has a statistically significant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impact on player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ratings.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815400"/>
            <a:ext cx="3430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4903700" y="598575"/>
            <a:ext cx="34305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</a:pPr>
            <a:r>
              <a:rPr b="1" lang="en" sz="1300">
                <a:solidFill>
                  <a:schemeClr val="lt1"/>
                </a:solidFill>
              </a:rPr>
              <a:t>﻿﻿Dataset</a:t>
            </a:r>
            <a:r>
              <a:rPr lang="en" sz="1300">
                <a:solidFill>
                  <a:schemeClr val="lt1"/>
                </a:solidFill>
              </a:rPr>
              <a:t>: FIFA 21 dataset with player attributes and skill ratings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</a:pPr>
            <a:r>
              <a:rPr b="1" lang="en" sz="1300">
                <a:solidFill>
                  <a:schemeClr val="lt1"/>
                </a:solidFill>
              </a:rPr>
              <a:t>﻿﻿Observations</a:t>
            </a:r>
            <a:r>
              <a:rPr lang="en" sz="1300">
                <a:solidFill>
                  <a:schemeClr val="lt1"/>
                </a:solidFill>
              </a:rPr>
              <a:t>: Contains 18,944 entries and 106 columns detailing player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1" y="2160669"/>
            <a:ext cx="6117550" cy="264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Selected Variables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(Chapter 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429350"/>
            <a:ext cx="51480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○"/>
            </a:pPr>
            <a:r>
              <a:rPr b="1"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Player age in years.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○"/>
            </a:pPr>
            <a:r>
              <a:rPr b="1"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Overall Rating</a:t>
            </a:r>
            <a: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Composite performance score (47-93).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○"/>
            </a:pPr>
            <a:r>
              <a:rPr b="1"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Shooting</a:t>
            </a:r>
            <a: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Player's shooting ability.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○"/>
            </a:pPr>
            <a:r>
              <a:rPr b="1"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Passing</a:t>
            </a:r>
            <a: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Player’s passing skill.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○"/>
            </a:pPr>
            <a:r>
              <a:rPr b="1"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Dribbling</a:t>
            </a:r>
            <a: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Player’s dribbling skill.</a:t>
            </a:r>
            <a:b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  <a:r>
              <a:rPr lang="en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All these variables may contribute to performance.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00" y="3725900"/>
            <a:ext cx="8839200" cy="6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61722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Histogram and Outliers </a:t>
            </a:r>
            <a:r>
              <a:rPr lang="en">
                <a:solidFill>
                  <a:schemeClr val="lt1"/>
                </a:solidFill>
              </a:rPr>
              <a:t>(Chapter 2)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236525" y="1519050"/>
            <a:ext cx="5133000" cy="1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~25.23 years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Older players (40+)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Retain outliers (veteran professionals)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5" y="2686750"/>
            <a:ext cx="4661874" cy="19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550" y="3047054"/>
            <a:ext cx="3183375" cy="13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Overall Rating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406925"/>
            <a:ext cx="4251000" cy="14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Overall Rating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~65.68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Ratings 90+ (star players)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Retain outliers (reflect top players)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259" y="2752861"/>
            <a:ext cx="2955941" cy="19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50" y="2724300"/>
            <a:ext cx="4713232" cy="19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Shooting, Passing, Dribbling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384500"/>
            <a:ext cx="4355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Shooting, Passing, Dribbling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Around 50-70 for each.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Handling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Retain as skill variability is meaningful.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50" y="2528725"/>
            <a:ext cx="4276692" cy="245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342" y="2536200"/>
            <a:ext cx="4051256" cy="232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PMF Comparison </a:t>
            </a:r>
            <a:r>
              <a:rPr lang="en">
                <a:solidFill>
                  <a:schemeClr val="lt1"/>
                </a:solidFill>
              </a:rPr>
              <a:t>(Chapter 3)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300950"/>
            <a:ext cx="6702900" cy="1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PMF Comparison: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Compare players </a:t>
            </a: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 25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25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PMF Results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Higher likelihood of moderate ratings in younger players, more high ratings in players 25+.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950" y="2623950"/>
            <a:ext cx="2694108" cy="22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CDF Analysis </a:t>
            </a:r>
            <a:r>
              <a:rPr lang="en">
                <a:solidFill>
                  <a:schemeClr val="lt1"/>
                </a:solidFill>
              </a:rPr>
              <a:t>(Chapter 4)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303800" y="1287300"/>
            <a:ext cx="70305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CDF for Overall Rating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Shows cumulative probability for ratings.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Interpretation: Shows that the majority of players fall between 60-70, aligning with typical skill levels.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25" y="2424975"/>
            <a:ext cx="2979551" cy="24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800" y="3192275"/>
            <a:ext cx="5861351" cy="1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