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4" r:id="rId7"/>
    <p:sldId id="265" r:id="rId8"/>
    <p:sldId id="257"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649FFC-1D9E-459D-B19A-2F5181525EFD}" type="datetimeFigureOut">
              <a:rPr lang="en-US" smtClean="0"/>
              <a:t>9/24/2022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61157FC-AC38-4A2C-8778-BE249943337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313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49FFC-1D9E-459D-B19A-2F5181525EFD}"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57FC-AC38-4A2C-8778-BE249943337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328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49FFC-1D9E-459D-B19A-2F5181525EFD}"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57FC-AC38-4A2C-8778-BE249943337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883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49FFC-1D9E-459D-B19A-2F5181525EFD}"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57FC-AC38-4A2C-8778-BE249943337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313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649FFC-1D9E-459D-B19A-2F5181525EFD}"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57FC-AC38-4A2C-8778-BE249943337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54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649FFC-1D9E-459D-B19A-2F5181525EFD}"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157FC-AC38-4A2C-8778-BE249943337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343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649FFC-1D9E-459D-B19A-2F5181525EFD}" type="datetimeFigureOut">
              <a:rPr lang="en-US" smtClean="0"/>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1157FC-AC38-4A2C-8778-BE249943337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249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649FFC-1D9E-459D-B19A-2F5181525EFD}"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1157FC-AC38-4A2C-8778-BE249943337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1401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49FFC-1D9E-459D-B19A-2F5181525EFD}" type="datetimeFigureOut">
              <a:rPr lang="en-US" smtClean="0"/>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1157FC-AC38-4A2C-8778-BE2499433372}" type="slidenum">
              <a:rPr lang="en-US" smtClean="0"/>
              <a:t>‹#›</a:t>
            </a:fld>
            <a:endParaRPr lang="en-US"/>
          </a:p>
        </p:txBody>
      </p:sp>
    </p:spTree>
    <p:extLst>
      <p:ext uri="{BB962C8B-B14F-4D97-AF65-F5344CB8AC3E}">
        <p14:creationId xmlns:p14="http://schemas.microsoft.com/office/powerpoint/2010/main" val="85297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649FFC-1D9E-459D-B19A-2F5181525EFD}"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157FC-AC38-4A2C-8778-BE249943337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0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0649FFC-1D9E-459D-B19A-2F5181525EFD}" type="datetimeFigureOut">
              <a:rPr lang="en-US" smtClean="0"/>
              <a:t>9/24/2022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61157FC-AC38-4A2C-8778-BE249943337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812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0649FFC-1D9E-459D-B19A-2F5181525EFD}" type="datetimeFigureOut">
              <a:rPr lang="en-US" smtClean="0"/>
              <a:t>9/24/2022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61157FC-AC38-4A2C-8778-BE249943337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663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hyperlink" Target="https://github.com/Pragati01234/Dog-vs-cat/blob/main/DL_Project_3_Dog_vs_Cat_Classification_Transfer_Learning.ipyn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s://data-flair.training/blogs/wp-content/uploads/sites/2/2020/05/Cats-Dogs-Classification-deep-learning.gi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4DA-4038-4D14-985A-353C518B6AB6}"/>
              </a:ext>
            </a:extLst>
          </p:cNvPr>
          <p:cNvSpPr>
            <a:spLocks noGrp="1"/>
          </p:cNvSpPr>
          <p:nvPr>
            <p:ph type="ctrTitle"/>
          </p:nvPr>
        </p:nvSpPr>
        <p:spPr/>
        <p:txBody>
          <a:bodyPr>
            <a:normAutofit/>
          </a:bodyPr>
          <a:lstStyle/>
          <a:p>
            <a:r>
              <a:rPr lang="en-US" sz="5400" dirty="0">
                <a:solidFill>
                  <a:schemeClr val="accent5">
                    <a:lumMod val="75000"/>
                  </a:schemeClr>
                </a:solidFill>
              </a:rPr>
              <a:t>IMAGE Classifier</a:t>
            </a:r>
          </a:p>
        </p:txBody>
      </p:sp>
      <p:sp>
        <p:nvSpPr>
          <p:cNvPr id="3" name="Subtitle 2">
            <a:extLst>
              <a:ext uri="{FF2B5EF4-FFF2-40B4-BE49-F238E27FC236}">
                <a16:creationId xmlns:a16="http://schemas.microsoft.com/office/drawing/2014/main" id="{AD0A09E6-AC88-4BEC-8140-F46E707B5578}"/>
              </a:ext>
            </a:extLst>
          </p:cNvPr>
          <p:cNvSpPr>
            <a:spLocks noGrp="1"/>
          </p:cNvSpPr>
          <p:nvPr>
            <p:ph type="subTitle" idx="1"/>
          </p:nvPr>
        </p:nvSpPr>
        <p:spPr>
          <a:xfrm>
            <a:off x="2417780" y="3531204"/>
            <a:ext cx="8637072" cy="1860928"/>
          </a:xfrm>
        </p:spPr>
        <p:txBody>
          <a:bodyPr>
            <a:normAutofit/>
          </a:bodyPr>
          <a:lstStyle/>
          <a:p>
            <a:r>
              <a:rPr lang="en-US" dirty="0">
                <a:solidFill>
                  <a:schemeClr val="accent5">
                    <a:lumMod val="75000"/>
                  </a:schemeClr>
                </a:solidFill>
              </a:rPr>
              <a:t>In THE GUIDANCE OF </a:t>
            </a:r>
            <a:r>
              <a:rPr lang="en-US" b="1" dirty="0"/>
              <a:t>Mrs. Nisha </a:t>
            </a:r>
            <a:r>
              <a:rPr lang="en-US" b="1" dirty="0" err="1"/>
              <a:t>Vashishth</a:t>
            </a:r>
            <a:endParaRPr lang="en-US" b="1" dirty="0"/>
          </a:p>
          <a:p>
            <a:endParaRPr lang="en-US" dirty="0">
              <a:solidFill>
                <a:schemeClr val="accent5">
                  <a:lumMod val="75000"/>
                </a:schemeClr>
              </a:solidFill>
            </a:endParaRPr>
          </a:p>
          <a:p>
            <a:r>
              <a:rPr lang="en-US" dirty="0">
                <a:solidFill>
                  <a:schemeClr val="accent5">
                    <a:lumMod val="75000"/>
                  </a:schemeClr>
                </a:solidFill>
              </a:rPr>
              <a:t> </a:t>
            </a:r>
            <a:r>
              <a:rPr lang="en-US" dirty="0">
                <a:solidFill>
                  <a:schemeClr val="accent2">
                    <a:lumMod val="50000"/>
                  </a:schemeClr>
                </a:solidFill>
              </a:rPr>
              <a:t>Presented by :  </a:t>
            </a:r>
            <a:r>
              <a:rPr lang="en-US" dirty="0" err="1">
                <a:solidFill>
                  <a:schemeClr val="accent2">
                    <a:lumMod val="50000"/>
                  </a:schemeClr>
                </a:solidFill>
              </a:rPr>
              <a:t>Rakshit</a:t>
            </a:r>
            <a:r>
              <a:rPr lang="en-US" dirty="0">
                <a:solidFill>
                  <a:schemeClr val="accent2">
                    <a:lumMod val="50000"/>
                  </a:schemeClr>
                </a:solidFill>
              </a:rPr>
              <a:t> Tyagi (1902220100121) &amp; pragati kumari (1902220100106)</a:t>
            </a:r>
          </a:p>
        </p:txBody>
      </p:sp>
      <p:pic>
        <p:nvPicPr>
          <p:cNvPr id="7" name="Picture 6">
            <a:extLst>
              <a:ext uri="{FF2B5EF4-FFF2-40B4-BE49-F238E27FC236}">
                <a16:creationId xmlns:a16="http://schemas.microsoft.com/office/drawing/2014/main" id="{9A3AF1C3-A0EA-47C1-B38D-86A5F5102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804" y="445141"/>
            <a:ext cx="6004874" cy="1790700"/>
          </a:xfrm>
          <a:prstGeom prst="rect">
            <a:avLst/>
          </a:prstGeom>
        </p:spPr>
      </p:pic>
      <p:pic>
        <p:nvPicPr>
          <p:cNvPr id="9" name="Picture 8">
            <a:extLst>
              <a:ext uri="{FF2B5EF4-FFF2-40B4-BE49-F238E27FC236}">
                <a16:creationId xmlns:a16="http://schemas.microsoft.com/office/drawing/2014/main" id="{BC2516A4-811F-4D6B-94B3-0CD46C02D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05" y="368038"/>
            <a:ext cx="3553905" cy="1790700"/>
          </a:xfrm>
          <a:prstGeom prst="rect">
            <a:avLst/>
          </a:prstGeom>
        </p:spPr>
      </p:pic>
    </p:spTree>
    <p:extLst>
      <p:ext uri="{BB962C8B-B14F-4D97-AF65-F5344CB8AC3E}">
        <p14:creationId xmlns:p14="http://schemas.microsoft.com/office/powerpoint/2010/main" val="2839483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7691F4-002A-49AF-8BD1-4A57FFC13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369" y="1861795"/>
            <a:ext cx="7343480" cy="3629318"/>
          </a:xfrm>
          <a:prstGeom prst="rect">
            <a:avLst/>
          </a:prstGeom>
        </p:spPr>
      </p:pic>
      <p:pic>
        <p:nvPicPr>
          <p:cNvPr id="7" name="Picture 6">
            <a:extLst>
              <a:ext uri="{FF2B5EF4-FFF2-40B4-BE49-F238E27FC236}">
                <a16:creationId xmlns:a16="http://schemas.microsoft.com/office/drawing/2014/main" id="{44F0593D-87D7-4297-9433-7C961C46A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559" y="1861795"/>
            <a:ext cx="2535810" cy="3629318"/>
          </a:xfrm>
          <a:prstGeom prst="rect">
            <a:avLst/>
          </a:prstGeom>
        </p:spPr>
      </p:pic>
      <p:sp>
        <p:nvSpPr>
          <p:cNvPr id="3" name="TextBox 2">
            <a:extLst>
              <a:ext uri="{FF2B5EF4-FFF2-40B4-BE49-F238E27FC236}">
                <a16:creationId xmlns:a16="http://schemas.microsoft.com/office/drawing/2014/main" id="{66BE30A6-5B7B-4598-B25F-BAE05DDBA64C}"/>
              </a:ext>
            </a:extLst>
          </p:cNvPr>
          <p:cNvSpPr txBox="1"/>
          <p:nvPr/>
        </p:nvSpPr>
        <p:spPr>
          <a:xfrm>
            <a:off x="829559" y="1059110"/>
            <a:ext cx="9982985" cy="830997"/>
          </a:xfrm>
          <a:prstGeom prst="rect">
            <a:avLst/>
          </a:prstGeom>
          <a:noFill/>
        </p:spPr>
        <p:txBody>
          <a:bodyPr wrap="square" rtlCol="0">
            <a:spAutoFit/>
          </a:bodyPr>
          <a:lstStyle/>
          <a:p>
            <a:r>
              <a:rPr lang="en-US" sz="1400" u="sng" dirty="0">
                <a:solidFill>
                  <a:srgbClr val="00B0F0"/>
                </a:solidFill>
                <a:hlinkClick r:id="rId4">
                  <a:extLst>
                    <a:ext uri="{A12FA001-AC4F-418D-AE19-62706E023703}">
                      <ahyp:hlinkClr xmlns:ahyp="http://schemas.microsoft.com/office/drawing/2018/hyperlinkcolor" val="tx"/>
                    </a:ext>
                  </a:extLst>
                </a:hlinkClick>
              </a:rPr>
              <a:t>https://github.com/Pragati01234/Dog-vs-cat/blob/main/DL_Project_3_Dog_vs_Cat_Classification_Transfer_Learning.ipyn</a:t>
            </a:r>
            <a:r>
              <a:rPr lang="en-US" sz="1400" u="sng" dirty="0">
                <a:solidFill>
                  <a:schemeClr val="accent3">
                    <a:lumMod val="50000"/>
                  </a:schemeClr>
                </a:solidFill>
                <a:hlinkClick r:id="rId4">
                  <a:extLst>
                    <a:ext uri="{A12FA001-AC4F-418D-AE19-62706E023703}">
                      <ahyp:hlinkClr xmlns:ahyp="http://schemas.microsoft.com/office/drawing/2018/hyperlinkcolor" val="tx"/>
                    </a:ext>
                  </a:extLst>
                </a:hlinkClick>
              </a:rPr>
              <a:t>b</a:t>
            </a:r>
            <a:endParaRPr lang="en-US" sz="1400" u="sng" dirty="0">
              <a:solidFill>
                <a:schemeClr val="accent3">
                  <a:lumMod val="50000"/>
                </a:schemeClr>
              </a:solidFill>
            </a:endParaRPr>
          </a:p>
          <a:p>
            <a:r>
              <a:rPr lang="en-US" sz="2000" b="1" u="sng" dirty="0">
                <a:solidFill>
                  <a:schemeClr val="tx2">
                    <a:lumMod val="75000"/>
                  </a:schemeClr>
                </a:solidFill>
              </a:rPr>
              <a:t>G-</a:t>
            </a:r>
            <a:r>
              <a:rPr lang="en-US" sz="2000" b="1" u="sng" dirty="0" err="1">
                <a:solidFill>
                  <a:schemeClr val="tx2">
                    <a:lumMod val="75000"/>
                  </a:schemeClr>
                </a:solidFill>
              </a:rPr>
              <a:t>Colab</a:t>
            </a:r>
            <a:r>
              <a:rPr lang="en-US" sz="2000" u="sng" dirty="0">
                <a:solidFill>
                  <a:schemeClr val="accent3">
                    <a:lumMod val="50000"/>
                  </a:schemeClr>
                </a:solidFill>
              </a:rPr>
              <a:t> : </a:t>
            </a:r>
          </a:p>
          <a:p>
            <a:r>
              <a:rPr lang="en-US" sz="1400" u="sng" dirty="0">
                <a:solidFill>
                  <a:schemeClr val="accent3">
                    <a:lumMod val="50000"/>
                  </a:schemeClr>
                </a:solidFill>
              </a:rPr>
              <a:t>https://colab.research.google.com/drive/1VZOwI_66v-Wa9-tMXYKE8KjwljQMvWc1</a:t>
            </a:r>
          </a:p>
        </p:txBody>
      </p:sp>
      <p:sp>
        <p:nvSpPr>
          <p:cNvPr id="4" name="TextBox 3">
            <a:extLst>
              <a:ext uri="{FF2B5EF4-FFF2-40B4-BE49-F238E27FC236}">
                <a16:creationId xmlns:a16="http://schemas.microsoft.com/office/drawing/2014/main" id="{EE32A0CD-0529-40B6-88F9-C0D44DCABBFE}"/>
              </a:ext>
            </a:extLst>
          </p:cNvPr>
          <p:cNvSpPr txBox="1"/>
          <p:nvPr/>
        </p:nvSpPr>
        <p:spPr>
          <a:xfrm>
            <a:off x="829559" y="689778"/>
            <a:ext cx="1305459" cy="400110"/>
          </a:xfrm>
          <a:prstGeom prst="rect">
            <a:avLst/>
          </a:prstGeom>
          <a:noFill/>
        </p:spPr>
        <p:txBody>
          <a:bodyPr wrap="square" rtlCol="0">
            <a:spAutoFit/>
          </a:bodyPr>
          <a:lstStyle/>
          <a:p>
            <a:r>
              <a:rPr lang="en-US" sz="2000" b="1" u="sng" dirty="0">
                <a:solidFill>
                  <a:schemeClr val="tx2">
                    <a:lumMod val="50000"/>
                  </a:schemeClr>
                </a:solidFill>
              </a:rPr>
              <a:t>GitHub</a:t>
            </a:r>
            <a:r>
              <a:rPr lang="en-US" b="1" u="sng" dirty="0">
                <a:solidFill>
                  <a:schemeClr val="accent2">
                    <a:lumMod val="75000"/>
                  </a:schemeClr>
                </a:solidFill>
              </a:rPr>
              <a:t>:</a:t>
            </a:r>
          </a:p>
        </p:txBody>
      </p:sp>
    </p:spTree>
    <p:extLst>
      <p:ext uri="{BB962C8B-B14F-4D97-AF65-F5344CB8AC3E}">
        <p14:creationId xmlns:p14="http://schemas.microsoft.com/office/powerpoint/2010/main" val="91593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A724C-4C20-4A2B-B225-57971AD4FAD5}"/>
              </a:ext>
            </a:extLst>
          </p:cNvPr>
          <p:cNvSpPr txBox="1"/>
          <p:nvPr/>
        </p:nvSpPr>
        <p:spPr>
          <a:xfrm>
            <a:off x="1121790" y="1470581"/>
            <a:ext cx="9577633" cy="3416320"/>
          </a:xfrm>
          <a:prstGeom prst="rect">
            <a:avLst/>
          </a:prstGeom>
          <a:noFill/>
        </p:spPr>
        <p:txBody>
          <a:bodyPr wrap="square" rtlCol="0">
            <a:spAutoFit/>
          </a:bodyPr>
          <a:lstStyle/>
          <a:p>
            <a:r>
              <a:rPr lang="en-US" dirty="0"/>
              <a:t>• </a:t>
            </a:r>
            <a:r>
              <a:rPr lang="en-US" dirty="0">
                <a:solidFill>
                  <a:schemeClr val="accent5">
                    <a:lumMod val="75000"/>
                  </a:schemeClr>
                </a:solidFill>
              </a:rPr>
              <a:t>Loaded ensembles of training images of cats and of dogs.</a:t>
            </a:r>
          </a:p>
          <a:p>
            <a:r>
              <a:rPr lang="en-US" dirty="0">
                <a:solidFill>
                  <a:schemeClr val="accent5">
                    <a:lumMod val="75000"/>
                  </a:schemeClr>
                </a:solidFill>
              </a:rPr>
              <a:t> • Mean-averaged both training ensembles. </a:t>
            </a:r>
          </a:p>
          <a:p>
            <a:r>
              <a:rPr lang="en-US" dirty="0">
                <a:solidFill>
                  <a:schemeClr val="accent5">
                    <a:lumMod val="75000"/>
                  </a:schemeClr>
                </a:solidFill>
              </a:rPr>
              <a:t>• Called </a:t>
            </a:r>
            <a:r>
              <a:rPr lang="en-US" dirty="0" err="1">
                <a:solidFill>
                  <a:schemeClr val="accent5">
                    <a:lumMod val="75000"/>
                  </a:schemeClr>
                </a:solidFill>
              </a:rPr>
              <a:t>tf</a:t>
            </a:r>
            <a:r>
              <a:rPr lang="en-US" dirty="0">
                <a:solidFill>
                  <a:schemeClr val="accent5">
                    <a:lumMod val="75000"/>
                  </a:schemeClr>
                </a:solidFill>
              </a:rPr>
              <a:t> to get a training basis for cats and of dogs. </a:t>
            </a:r>
          </a:p>
          <a:p>
            <a:r>
              <a:rPr lang="en-US" dirty="0">
                <a:solidFill>
                  <a:schemeClr val="accent5">
                    <a:lumMod val="75000"/>
                  </a:schemeClr>
                </a:solidFill>
              </a:rPr>
              <a:t>• Retained 95% of the cumulative energy in each ensemble. </a:t>
            </a:r>
          </a:p>
          <a:p>
            <a:r>
              <a:rPr lang="en-US" dirty="0">
                <a:solidFill>
                  <a:schemeClr val="accent5">
                    <a:lumMod val="75000"/>
                  </a:schemeClr>
                </a:solidFill>
              </a:rPr>
              <a:t>• Loaded ensembles of testing images of cats and of dogs. </a:t>
            </a:r>
          </a:p>
          <a:p>
            <a:r>
              <a:rPr lang="en-US" dirty="0">
                <a:solidFill>
                  <a:schemeClr val="accent5">
                    <a:lumMod val="75000"/>
                  </a:schemeClr>
                </a:solidFill>
              </a:rPr>
              <a:t>• Mean average both testing ensembles. </a:t>
            </a:r>
          </a:p>
          <a:p>
            <a:r>
              <a:rPr lang="en-US" dirty="0">
                <a:solidFill>
                  <a:schemeClr val="accent5">
                    <a:lumMod val="75000"/>
                  </a:schemeClr>
                </a:solidFill>
              </a:rPr>
              <a:t>• For each test image:</a:t>
            </a:r>
          </a:p>
          <a:p>
            <a:r>
              <a:rPr lang="en-US" dirty="0">
                <a:solidFill>
                  <a:schemeClr val="accent5">
                    <a:lumMod val="75000"/>
                  </a:schemeClr>
                </a:solidFill>
              </a:rPr>
              <a:t>– Projected the test image onto the training basis for cats and the training basis for dogs.</a:t>
            </a:r>
          </a:p>
          <a:p>
            <a:r>
              <a:rPr lang="en-US" dirty="0">
                <a:solidFill>
                  <a:schemeClr val="accent5">
                    <a:lumMod val="75000"/>
                  </a:schemeClr>
                </a:solidFill>
              </a:rPr>
              <a:t> – Took the two norm of both projections. </a:t>
            </a:r>
          </a:p>
          <a:p>
            <a:r>
              <a:rPr lang="en-US" dirty="0">
                <a:solidFill>
                  <a:schemeClr val="accent5">
                    <a:lumMod val="75000"/>
                  </a:schemeClr>
                </a:solidFill>
              </a:rPr>
              <a:t>– If the cat-basis norm was larger than the dog-basis norm then classified the test image as a cat, else as a dog. </a:t>
            </a:r>
          </a:p>
          <a:p>
            <a:r>
              <a:rPr lang="en-US" dirty="0">
                <a:solidFill>
                  <a:schemeClr val="accent5">
                    <a:lumMod val="75000"/>
                  </a:schemeClr>
                </a:solidFill>
              </a:rPr>
              <a:t>• Computed success rates.</a:t>
            </a:r>
          </a:p>
        </p:txBody>
      </p:sp>
      <p:pic>
        <p:nvPicPr>
          <p:cNvPr id="4" name="Picture 3">
            <a:extLst>
              <a:ext uri="{FF2B5EF4-FFF2-40B4-BE49-F238E27FC236}">
                <a16:creationId xmlns:a16="http://schemas.microsoft.com/office/drawing/2014/main" id="{52517644-AC03-4214-BE4B-E805E3A4B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932" y="197963"/>
            <a:ext cx="4421171" cy="2941163"/>
          </a:xfrm>
          <a:prstGeom prst="rect">
            <a:avLst/>
          </a:prstGeom>
        </p:spPr>
      </p:pic>
      <p:sp>
        <p:nvSpPr>
          <p:cNvPr id="3" name="TextBox 2">
            <a:extLst>
              <a:ext uri="{FF2B5EF4-FFF2-40B4-BE49-F238E27FC236}">
                <a16:creationId xmlns:a16="http://schemas.microsoft.com/office/drawing/2014/main" id="{2C81801E-39FE-45E2-8F33-8AD9DE0B7DE4}"/>
              </a:ext>
            </a:extLst>
          </p:cNvPr>
          <p:cNvSpPr txBox="1"/>
          <p:nvPr/>
        </p:nvSpPr>
        <p:spPr>
          <a:xfrm>
            <a:off x="2526384" y="810704"/>
            <a:ext cx="1715678" cy="461665"/>
          </a:xfrm>
          <a:prstGeom prst="rect">
            <a:avLst/>
          </a:prstGeom>
          <a:noFill/>
        </p:spPr>
        <p:txBody>
          <a:bodyPr wrap="square" rtlCol="0">
            <a:spAutoFit/>
          </a:bodyPr>
          <a:lstStyle/>
          <a:p>
            <a:r>
              <a:rPr lang="en-US" sz="2400" b="1" u="sng" dirty="0"/>
              <a:t>Content :</a:t>
            </a:r>
          </a:p>
        </p:txBody>
      </p:sp>
    </p:spTree>
    <p:extLst>
      <p:ext uri="{BB962C8B-B14F-4D97-AF65-F5344CB8AC3E}">
        <p14:creationId xmlns:p14="http://schemas.microsoft.com/office/powerpoint/2010/main" val="313831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1F4E13-1462-45C6-8082-5A4F6C6F1247}"/>
              </a:ext>
            </a:extLst>
          </p:cNvPr>
          <p:cNvSpPr txBox="1"/>
          <p:nvPr/>
        </p:nvSpPr>
        <p:spPr>
          <a:xfrm>
            <a:off x="801278" y="1216059"/>
            <a:ext cx="9379670" cy="4247317"/>
          </a:xfrm>
          <a:prstGeom prst="rect">
            <a:avLst/>
          </a:prstGeom>
          <a:noFill/>
        </p:spPr>
        <p:txBody>
          <a:bodyPr wrap="square" rtlCol="0">
            <a:spAutoFit/>
          </a:bodyPr>
          <a:lstStyle/>
          <a:p>
            <a:r>
              <a:rPr lang="en-US" b="1" dirty="0">
                <a:solidFill>
                  <a:schemeClr val="accent3">
                    <a:lumMod val="75000"/>
                  </a:schemeClr>
                </a:solidFill>
                <a:highlight>
                  <a:srgbClr val="FFFF00"/>
                </a:highlight>
              </a:rPr>
              <a:t>Deep learning </a:t>
            </a:r>
            <a:r>
              <a:rPr lang="en-US" dirty="0"/>
              <a:t>is </a:t>
            </a:r>
            <a:r>
              <a:rPr lang="en-US" b="1" dirty="0"/>
              <a:t>a type of machine learning and artificial intelligence (AI) that imitates the way humans gain certain types of knowledge</a:t>
            </a:r>
            <a:r>
              <a:rPr lang="en-US" dirty="0"/>
              <a:t>. Deep learning is an important element of data science, which includes statistics and predictive modeling.</a:t>
            </a:r>
          </a:p>
          <a:p>
            <a:r>
              <a:rPr lang="en-US" dirty="0"/>
              <a:t>When classifying cats and dogs, the overall outline of an animal’s face is one of the most distinguishing features of the two creatures. The fur color, though the most distinguishing feature the two creatures, does not classify the animals well. For example, a correlation between dogs may misclassify the brighter images as cats just because it is brighter. Still, the texture of the fur color is useful in distinguishing the two creatures. Wavelets allow us to pick up the outline of the faces and, if we remove one of the wavelet layer of coefficients (which we will go in to detail), still disregard the fur color. Also, the coefficients specify the types of texture of the fur color. This texture feature facilitates the classification because the fur textures of the cats are fairly distinct from dogs. Thus, wavelets are appropriate to extract these features. </a:t>
            </a:r>
          </a:p>
          <a:p>
            <a:endParaRPr lang="en-US" dirty="0"/>
          </a:p>
          <a:p>
            <a:r>
              <a:rPr lang="en-US" b="1" u="sng" dirty="0">
                <a:solidFill>
                  <a:schemeClr val="accent2">
                    <a:lumMod val="75000"/>
                  </a:schemeClr>
                </a:solidFill>
              </a:rPr>
              <a:t>Transfer learning (TL)</a:t>
            </a:r>
            <a:r>
              <a:rPr lang="en-US" dirty="0">
                <a:solidFill>
                  <a:schemeClr val="accent2">
                    <a:lumMod val="75000"/>
                  </a:schemeClr>
                </a:solidFill>
              </a:rPr>
              <a:t> </a:t>
            </a:r>
            <a:r>
              <a:rPr lang="en-US" dirty="0"/>
              <a:t>is a research problem in machine learning. (ML) that focuses on storing knowledge gained while solving one problem and applying it to a different but </a:t>
            </a:r>
            <a:r>
              <a:rPr lang="en-US"/>
              <a:t>related problem.</a:t>
            </a:r>
            <a:endParaRPr lang="en-US" dirty="0"/>
          </a:p>
        </p:txBody>
      </p:sp>
      <p:sp>
        <p:nvSpPr>
          <p:cNvPr id="3" name="TextBox 2">
            <a:extLst>
              <a:ext uri="{FF2B5EF4-FFF2-40B4-BE49-F238E27FC236}">
                <a16:creationId xmlns:a16="http://schemas.microsoft.com/office/drawing/2014/main" id="{A8854DD7-999B-4913-B49E-3EB6A4D4BC26}"/>
              </a:ext>
            </a:extLst>
          </p:cNvPr>
          <p:cNvSpPr txBox="1"/>
          <p:nvPr/>
        </p:nvSpPr>
        <p:spPr>
          <a:xfrm flipH="1">
            <a:off x="3882431" y="612742"/>
            <a:ext cx="2933150" cy="461665"/>
          </a:xfrm>
          <a:prstGeom prst="rect">
            <a:avLst/>
          </a:prstGeom>
          <a:noFill/>
        </p:spPr>
        <p:txBody>
          <a:bodyPr wrap="square" rtlCol="0">
            <a:spAutoFit/>
          </a:bodyPr>
          <a:lstStyle/>
          <a:p>
            <a:r>
              <a:rPr lang="en-US" sz="2400" b="1" u="sng" dirty="0"/>
              <a:t>Introduction:</a:t>
            </a:r>
            <a:endParaRPr lang="en-US" sz="2400" dirty="0"/>
          </a:p>
        </p:txBody>
      </p:sp>
    </p:spTree>
    <p:extLst>
      <p:ext uri="{BB962C8B-B14F-4D97-AF65-F5344CB8AC3E}">
        <p14:creationId xmlns:p14="http://schemas.microsoft.com/office/powerpoint/2010/main" val="246847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8DA970-02BB-4737-A546-AE1F963082B6}"/>
              </a:ext>
            </a:extLst>
          </p:cNvPr>
          <p:cNvSpPr/>
          <p:nvPr/>
        </p:nvSpPr>
        <p:spPr>
          <a:xfrm>
            <a:off x="3048000" y="1443841"/>
            <a:ext cx="6096000" cy="369332"/>
          </a:xfrm>
          <a:prstGeom prst="rect">
            <a:avLst/>
          </a:prstGeom>
        </p:spPr>
        <p:txBody>
          <a:bodyPr>
            <a:spAutoFit/>
          </a:bodyPr>
          <a:lstStyle/>
          <a:p>
            <a:endParaRPr lang="en-US" dirty="0"/>
          </a:p>
        </p:txBody>
      </p:sp>
      <p:pic>
        <p:nvPicPr>
          <p:cNvPr id="6" name="Picture 5">
            <a:extLst>
              <a:ext uri="{FF2B5EF4-FFF2-40B4-BE49-F238E27FC236}">
                <a16:creationId xmlns:a16="http://schemas.microsoft.com/office/drawing/2014/main" id="{4283CDD9-F668-4A95-801B-429240BE3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309" y="2629657"/>
            <a:ext cx="5495827" cy="3153834"/>
          </a:xfrm>
          <a:prstGeom prst="rect">
            <a:avLst/>
          </a:prstGeom>
        </p:spPr>
      </p:pic>
      <p:sp>
        <p:nvSpPr>
          <p:cNvPr id="7" name="TextBox 6">
            <a:extLst>
              <a:ext uri="{FF2B5EF4-FFF2-40B4-BE49-F238E27FC236}">
                <a16:creationId xmlns:a16="http://schemas.microsoft.com/office/drawing/2014/main" id="{1DBD9163-9075-454A-8D5D-BBD35E3C8AC9}"/>
              </a:ext>
            </a:extLst>
          </p:cNvPr>
          <p:cNvSpPr txBox="1"/>
          <p:nvPr/>
        </p:nvSpPr>
        <p:spPr>
          <a:xfrm>
            <a:off x="772999" y="1319753"/>
            <a:ext cx="9568206" cy="923330"/>
          </a:xfrm>
          <a:prstGeom prst="rect">
            <a:avLst/>
          </a:prstGeom>
          <a:noFill/>
        </p:spPr>
        <p:txBody>
          <a:bodyPr wrap="square" rtlCol="0">
            <a:spAutoFit/>
          </a:bodyPr>
          <a:lstStyle/>
          <a:p>
            <a:r>
              <a:rPr lang="en-US" dirty="0"/>
              <a:t>The k-nearest neighbors algorithm, also known as KNN or k-NN, is </a:t>
            </a:r>
            <a:r>
              <a:rPr lang="en-US" b="1" dirty="0"/>
              <a:t>a non-parametric, supervised learning classifier, which uses proximity to make classifications or predictions about the grouping of an individual data point</a:t>
            </a:r>
            <a:r>
              <a:rPr lang="en-US" dirty="0"/>
              <a:t>.</a:t>
            </a:r>
          </a:p>
        </p:txBody>
      </p:sp>
      <p:sp>
        <p:nvSpPr>
          <p:cNvPr id="3" name="TextBox 2">
            <a:extLst>
              <a:ext uri="{FF2B5EF4-FFF2-40B4-BE49-F238E27FC236}">
                <a16:creationId xmlns:a16="http://schemas.microsoft.com/office/drawing/2014/main" id="{1BF05860-3219-41A7-80FF-CC0D64C8BDB3}"/>
              </a:ext>
            </a:extLst>
          </p:cNvPr>
          <p:cNvSpPr txBox="1"/>
          <p:nvPr/>
        </p:nvSpPr>
        <p:spPr>
          <a:xfrm>
            <a:off x="5495827" y="565608"/>
            <a:ext cx="2134623" cy="400110"/>
          </a:xfrm>
          <a:prstGeom prst="rect">
            <a:avLst/>
          </a:prstGeom>
          <a:noFill/>
        </p:spPr>
        <p:txBody>
          <a:bodyPr wrap="none" rtlCol="0">
            <a:spAutoFit/>
          </a:bodyPr>
          <a:lstStyle/>
          <a:p>
            <a:r>
              <a:rPr lang="en-US" sz="2000" b="1" u="sng" dirty="0"/>
              <a:t>K-NN algorithm</a:t>
            </a:r>
          </a:p>
        </p:txBody>
      </p:sp>
    </p:spTree>
    <p:extLst>
      <p:ext uri="{BB962C8B-B14F-4D97-AF65-F5344CB8AC3E}">
        <p14:creationId xmlns:p14="http://schemas.microsoft.com/office/powerpoint/2010/main" val="92251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7B79F-8679-44B5-9ECF-F158D72D4886}"/>
              </a:ext>
            </a:extLst>
          </p:cNvPr>
          <p:cNvSpPr txBox="1"/>
          <p:nvPr/>
        </p:nvSpPr>
        <p:spPr>
          <a:xfrm>
            <a:off x="565608" y="876693"/>
            <a:ext cx="10840824" cy="1477328"/>
          </a:xfrm>
          <a:prstGeom prst="rect">
            <a:avLst/>
          </a:prstGeom>
          <a:noFill/>
        </p:spPr>
        <p:txBody>
          <a:bodyPr wrap="square" rtlCol="0">
            <a:spAutoFit/>
          </a:bodyPr>
          <a:lstStyle/>
          <a:p>
            <a:endParaRPr lang="en-US" dirty="0"/>
          </a:p>
          <a:p>
            <a:r>
              <a:rPr lang="en-US" b="1" u="sng" dirty="0"/>
              <a:t>Convolutional Neural Network (CNN) </a:t>
            </a:r>
            <a:r>
              <a:rPr lang="en-US" dirty="0"/>
              <a:t>is an algorithm taking an image as input then assigning weights and biases to all the aspects of an image and thus differentiates one from the other. Neural networks can be trained by using batches of images, each of them having a label to identify the real nature of the image (cat or dog here). A batch can contain few tenths to hundreds of images</a:t>
            </a:r>
          </a:p>
        </p:txBody>
      </p:sp>
      <p:pic>
        <p:nvPicPr>
          <p:cNvPr id="4" name="Picture 3">
            <a:extLst>
              <a:ext uri="{FF2B5EF4-FFF2-40B4-BE49-F238E27FC236}">
                <a16:creationId xmlns:a16="http://schemas.microsoft.com/office/drawing/2014/main" id="{B9D8C8D9-FAEE-40FA-8C8C-AB90C97C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472" y="2669023"/>
            <a:ext cx="6561055" cy="3291545"/>
          </a:xfrm>
          <a:prstGeom prst="rect">
            <a:avLst/>
          </a:prstGeom>
        </p:spPr>
      </p:pic>
    </p:spTree>
    <p:extLst>
      <p:ext uri="{BB962C8B-B14F-4D97-AF65-F5344CB8AC3E}">
        <p14:creationId xmlns:p14="http://schemas.microsoft.com/office/powerpoint/2010/main" val="250701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F4F7EB-1C2D-435F-A601-AF7F41EBE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726" y="1989055"/>
            <a:ext cx="7202077" cy="3912124"/>
          </a:xfrm>
          <a:prstGeom prst="rect">
            <a:avLst/>
          </a:prstGeom>
        </p:spPr>
      </p:pic>
      <p:sp>
        <p:nvSpPr>
          <p:cNvPr id="4" name="TextBox 3">
            <a:extLst>
              <a:ext uri="{FF2B5EF4-FFF2-40B4-BE49-F238E27FC236}">
                <a16:creationId xmlns:a16="http://schemas.microsoft.com/office/drawing/2014/main" id="{5CB687A5-C956-4B3D-9D7F-462459E1DDC1}"/>
              </a:ext>
            </a:extLst>
          </p:cNvPr>
          <p:cNvSpPr txBox="1"/>
          <p:nvPr/>
        </p:nvSpPr>
        <p:spPr>
          <a:xfrm>
            <a:off x="1244339" y="659877"/>
            <a:ext cx="8267306" cy="923330"/>
          </a:xfrm>
          <a:prstGeom prst="rect">
            <a:avLst/>
          </a:prstGeom>
          <a:noFill/>
        </p:spPr>
        <p:txBody>
          <a:bodyPr wrap="square" rtlCol="0">
            <a:spAutoFit/>
          </a:bodyPr>
          <a:lstStyle/>
          <a:p>
            <a:r>
              <a:rPr lang="en-US" b="1" u="sng" dirty="0"/>
              <a:t>Random forest </a:t>
            </a:r>
            <a:r>
              <a:rPr lang="en-US" dirty="0">
                <a:solidFill>
                  <a:schemeClr val="accent2">
                    <a:lumMod val="50000"/>
                  </a:schemeClr>
                </a:solidFill>
              </a:rPr>
              <a:t>is a </a:t>
            </a:r>
            <a:r>
              <a:rPr lang="en-US" b="1" dirty="0">
                <a:solidFill>
                  <a:schemeClr val="accent2">
                    <a:lumMod val="50000"/>
                  </a:schemeClr>
                </a:solidFill>
              </a:rPr>
              <a:t>Supervised</a:t>
            </a:r>
            <a:r>
              <a:rPr lang="en-US" dirty="0">
                <a:solidFill>
                  <a:schemeClr val="accent2">
                    <a:lumMod val="50000"/>
                  </a:schemeClr>
                </a:solidFill>
              </a:rPr>
              <a:t> Machine Learning Algorithm that is used widely in Classification and Regression problems. It builds decision trees on different samples and takes their majority vote for classification and average in case of regression.</a:t>
            </a:r>
          </a:p>
        </p:txBody>
      </p:sp>
    </p:spTree>
    <p:extLst>
      <p:ext uri="{BB962C8B-B14F-4D97-AF65-F5344CB8AC3E}">
        <p14:creationId xmlns:p14="http://schemas.microsoft.com/office/powerpoint/2010/main" val="236301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3C9BC-66CC-45AE-9083-982F9E511DB5}"/>
              </a:ext>
            </a:extLst>
          </p:cNvPr>
          <p:cNvSpPr txBox="1"/>
          <p:nvPr/>
        </p:nvSpPr>
        <p:spPr>
          <a:xfrm>
            <a:off x="867267" y="1545996"/>
            <a:ext cx="9615340" cy="2339102"/>
          </a:xfrm>
          <a:prstGeom prst="rect">
            <a:avLst/>
          </a:prstGeom>
          <a:noFill/>
        </p:spPr>
        <p:txBody>
          <a:bodyPr wrap="square" rtlCol="0">
            <a:spAutoFit/>
          </a:bodyPr>
          <a:lstStyle/>
          <a:p>
            <a:r>
              <a:rPr lang="en-US" b="1" u="sng" dirty="0">
                <a:solidFill>
                  <a:schemeClr val="accent2">
                    <a:lumMod val="75000"/>
                  </a:schemeClr>
                </a:solidFill>
              </a:rPr>
              <a:t> </a:t>
            </a:r>
            <a:r>
              <a:rPr lang="en-US" sz="2000" b="1" u="sng" dirty="0">
                <a:solidFill>
                  <a:schemeClr val="accent2">
                    <a:lumMod val="75000"/>
                  </a:schemeClr>
                </a:solidFill>
              </a:rPr>
              <a:t>Steps to predict an image type :</a:t>
            </a:r>
          </a:p>
          <a:p>
            <a:pPr marL="285750" indent="-285750">
              <a:buFont typeface="Wingdings" panose="05000000000000000000" pitchFamily="2" charset="2"/>
              <a:buChar char="q"/>
            </a:pPr>
            <a:r>
              <a:rPr lang="en-US" dirty="0">
                <a:solidFill>
                  <a:srgbClr val="002060"/>
                </a:solidFill>
              </a:rPr>
              <a:t>Load an image.</a:t>
            </a:r>
          </a:p>
          <a:p>
            <a:pPr marL="285750" indent="-285750">
              <a:buFont typeface="Wingdings" panose="05000000000000000000" pitchFamily="2" charset="2"/>
              <a:buChar char="q"/>
            </a:pPr>
            <a:r>
              <a:rPr lang="en-US" dirty="0">
                <a:solidFill>
                  <a:srgbClr val="002060"/>
                </a:solidFill>
              </a:rPr>
              <a:t>Resize it to a predefined size such as 224 x 224 pixels.</a:t>
            </a:r>
          </a:p>
          <a:p>
            <a:pPr marL="342900" indent="-342900">
              <a:buFont typeface="Wingdings" panose="05000000000000000000" pitchFamily="2" charset="2"/>
              <a:buChar char="q"/>
            </a:pPr>
            <a:r>
              <a:rPr lang="en-US" dirty="0">
                <a:solidFill>
                  <a:srgbClr val="002060"/>
                </a:solidFill>
              </a:rPr>
              <a:t>Scale the value of the pixels to the range [0, 255].</a:t>
            </a:r>
          </a:p>
          <a:p>
            <a:pPr marL="285750" indent="-285750">
              <a:buFont typeface="Wingdings" panose="05000000000000000000" pitchFamily="2" charset="2"/>
              <a:buChar char="q"/>
            </a:pPr>
            <a:r>
              <a:rPr lang="en-US" dirty="0">
                <a:solidFill>
                  <a:srgbClr val="002060"/>
                </a:solidFill>
              </a:rPr>
              <a:t>Select a pre-trained model.</a:t>
            </a:r>
          </a:p>
          <a:p>
            <a:pPr marL="285750" indent="-285750">
              <a:buFont typeface="Wingdings" panose="05000000000000000000" pitchFamily="2" charset="2"/>
              <a:buChar char="q"/>
            </a:pPr>
            <a:r>
              <a:rPr lang="en-US" dirty="0">
                <a:solidFill>
                  <a:srgbClr val="002060"/>
                </a:solidFill>
              </a:rPr>
              <a:t>Run the pre-trained model.</a:t>
            </a:r>
          </a:p>
          <a:p>
            <a:pPr marL="285750" indent="-285750">
              <a:buFont typeface="Wingdings" panose="05000000000000000000" pitchFamily="2" charset="2"/>
              <a:buChar char="q"/>
            </a:pPr>
            <a:r>
              <a:rPr lang="en-US" dirty="0">
                <a:solidFill>
                  <a:srgbClr val="002060"/>
                </a:solidFill>
              </a:rPr>
              <a:t>Display the results.</a:t>
            </a:r>
          </a:p>
          <a:p>
            <a:endParaRPr lang="en-US" dirty="0"/>
          </a:p>
        </p:txBody>
      </p:sp>
      <p:pic>
        <p:nvPicPr>
          <p:cNvPr id="4" name="Picture 3">
            <a:extLst>
              <a:ext uri="{FF2B5EF4-FFF2-40B4-BE49-F238E27FC236}">
                <a16:creationId xmlns:a16="http://schemas.microsoft.com/office/drawing/2014/main" id="{11660507-6354-4306-9C67-37400D482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567" y="230171"/>
            <a:ext cx="4608969" cy="3198829"/>
          </a:xfrm>
          <a:prstGeom prst="rect">
            <a:avLst/>
          </a:prstGeom>
        </p:spPr>
      </p:pic>
      <p:pic>
        <p:nvPicPr>
          <p:cNvPr id="6" name="Picture 5">
            <a:extLst>
              <a:ext uri="{FF2B5EF4-FFF2-40B4-BE49-F238E27FC236}">
                <a16:creationId xmlns:a16="http://schemas.microsoft.com/office/drawing/2014/main" id="{8D00AD8B-65E3-41E6-8C3F-710C2946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567" y="3429000"/>
            <a:ext cx="4608969" cy="2496826"/>
          </a:xfrm>
          <a:prstGeom prst="rect">
            <a:avLst/>
          </a:prstGeom>
        </p:spPr>
      </p:pic>
    </p:spTree>
    <p:extLst>
      <p:ext uri="{BB962C8B-B14F-4D97-AF65-F5344CB8AC3E}">
        <p14:creationId xmlns:p14="http://schemas.microsoft.com/office/powerpoint/2010/main" val="32111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0CCBE6-CBAF-4FA3-B38B-4B071E4F6D9F}"/>
              </a:ext>
            </a:extLst>
          </p:cNvPr>
          <p:cNvSpPr>
            <a:spLocks noChangeArrowheads="1"/>
          </p:cNvSpPr>
          <p:nvPr/>
        </p:nvSpPr>
        <p:spPr bwMode="auto">
          <a:xfrm>
            <a:off x="197962" y="1260796"/>
            <a:ext cx="11858919"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44444"/>
                </a:solidFill>
                <a:effectLst/>
                <a:latin typeface="Georgia" panose="02040502050405020303" pitchFamily="18" charset="0"/>
              </a:rPr>
              <a:t>Deep Learning Project  – Cats and Dogs Classification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sng" strike="noStrike" cap="none" normalizeH="0" baseline="0" dirty="0">
                <a:ln>
                  <a:noFill/>
                </a:ln>
                <a:solidFill>
                  <a:srgbClr val="3D83CE"/>
                </a:solidFill>
                <a:effectLst/>
                <a:latin typeface="Georgia" panose="02040502050405020303" pitchFamily="18" charset="0"/>
                <a:hlinkClick r:id="rId2"/>
              </a:rPr>
              <a:t>  </a:t>
            </a:r>
            <a:r>
              <a:rPr kumimoji="0" lang="en-US" altLang="en-US" sz="22800" b="0" i="0" u="sng" strike="noStrike" cap="none" normalizeH="0" baseline="0" dirty="0">
                <a:ln>
                  <a:noFill/>
                </a:ln>
                <a:solidFill>
                  <a:srgbClr val="3D83CE"/>
                </a:solidFill>
                <a:effectLst/>
                <a:latin typeface="Georgia" panose="02040502050405020303" pitchFamily="18" charset="0"/>
              </a:rPr>
              <a:t> </a:t>
            </a:r>
            <a:r>
              <a:rPr kumimoji="0" lang="en-US" altLang="en-US" sz="1300" b="0" i="0" u="sng" strike="noStrike" cap="none" normalizeH="0" baseline="0" dirty="0">
                <a:ln>
                  <a:noFill/>
                </a:ln>
                <a:solidFill>
                  <a:srgbClr val="3D83CE"/>
                </a:solidFill>
                <a:effectLst/>
                <a:latin typeface="Georgia" panose="02040502050405020303" pitchFamily="18" charset="0"/>
              </a:rPr>
              <a:t>                                                                                                                                                                                                                        </a:t>
            </a:r>
          </a:p>
        </p:txBody>
      </p:sp>
      <p:pic>
        <p:nvPicPr>
          <p:cNvPr id="1026" name="Picture 2" descr="Cats Dogs Classification Deep Learning">
            <a:hlinkClick r:id="rId2"/>
            <a:extLst>
              <a:ext uri="{FF2B5EF4-FFF2-40B4-BE49-F238E27FC236}">
                <a16:creationId xmlns:a16="http://schemas.microsoft.com/office/drawing/2014/main" id="{04C7D091-4620-4C0F-96A4-3A59D4A9CF4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04917" y="2233328"/>
            <a:ext cx="8639175" cy="264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0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C8EE7B-C8F3-45C7-88B1-F285E018F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70" y="84842"/>
            <a:ext cx="6797217" cy="3266830"/>
          </a:xfrm>
          <a:prstGeom prst="rect">
            <a:avLst/>
          </a:prstGeom>
        </p:spPr>
      </p:pic>
      <p:pic>
        <p:nvPicPr>
          <p:cNvPr id="5" name="Picture 4">
            <a:extLst>
              <a:ext uri="{FF2B5EF4-FFF2-40B4-BE49-F238E27FC236}">
                <a16:creationId xmlns:a16="http://schemas.microsoft.com/office/drawing/2014/main" id="{B49B0766-1FD4-423A-8E3A-005EF0186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1"/>
            <a:ext cx="3671363" cy="2745556"/>
          </a:xfrm>
          <a:prstGeom prst="rect">
            <a:avLst/>
          </a:prstGeom>
        </p:spPr>
      </p:pic>
      <p:pic>
        <p:nvPicPr>
          <p:cNvPr id="7" name="Picture 6">
            <a:extLst>
              <a:ext uri="{FF2B5EF4-FFF2-40B4-BE49-F238E27FC236}">
                <a16:creationId xmlns:a16="http://schemas.microsoft.com/office/drawing/2014/main" id="{DB8F3214-B970-4534-A3C7-F3A01C844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888" y="3110845"/>
            <a:ext cx="3671363" cy="2930731"/>
          </a:xfrm>
          <a:prstGeom prst="rect">
            <a:avLst/>
          </a:prstGeom>
        </p:spPr>
      </p:pic>
      <p:pic>
        <p:nvPicPr>
          <p:cNvPr id="9" name="Picture 8">
            <a:extLst>
              <a:ext uri="{FF2B5EF4-FFF2-40B4-BE49-F238E27FC236}">
                <a16:creationId xmlns:a16="http://schemas.microsoft.com/office/drawing/2014/main" id="{77921343-5A1D-462D-9482-03B329247D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3012" y="3591171"/>
            <a:ext cx="2085975" cy="2190750"/>
          </a:xfrm>
          <a:prstGeom prst="rect">
            <a:avLst/>
          </a:prstGeom>
        </p:spPr>
      </p:pic>
      <p:pic>
        <p:nvPicPr>
          <p:cNvPr id="4" name="Picture 3">
            <a:extLst>
              <a:ext uri="{FF2B5EF4-FFF2-40B4-BE49-F238E27FC236}">
                <a16:creationId xmlns:a16="http://schemas.microsoft.com/office/drawing/2014/main" id="{82311115-5A05-4856-BBB0-601F03D452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8322" y="235670"/>
            <a:ext cx="3893270" cy="2667785"/>
          </a:xfrm>
          <a:prstGeom prst="rect">
            <a:avLst/>
          </a:prstGeom>
        </p:spPr>
      </p:pic>
    </p:spTree>
    <p:extLst>
      <p:ext uri="{BB962C8B-B14F-4D97-AF65-F5344CB8AC3E}">
        <p14:creationId xmlns:p14="http://schemas.microsoft.com/office/powerpoint/2010/main" val="9689095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122</TotalTime>
  <Words>888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Georgia</vt:lpstr>
      <vt:lpstr>Gill Sans MT</vt:lpstr>
      <vt:lpstr>Wingdings</vt:lpstr>
      <vt:lpstr>Gallery</vt:lpstr>
      <vt:lpstr>IMAGE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Vs Cat Classifier</dc:title>
  <dc:creator>pragati kumari</dc:creator>
  <cp:lastModifiedBy>pragati kumari</cp:lastModifiedBy>
  <cp:revision>23</cp:revision>
  <dcterms:created xsi:type="dcterms:W3CDTF">2022-09-19T10:23:47Z</dcterms:created>
  <dcterms:modified xsi:type="dcterms:W3CDTF">2022-09-24T04:57:24Z</dcterms:modified>
</cp:coreProperties>
</file>