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6" r:id="rId1"/>
  </p:sldMasterIdLst>
  <p:sldIdLst>
    <p:sldId id="256" r:id="rId2"/>
    <p:sldId id="257" r:id="rId3"/>
    <p:sldId id="260" r:id="rId4"/>
    <p:sldId id="259" r:id="rId5"/>
    <p:sldId id="258" r:id="rId6"/>
    <p:sldId id="261" r:id="rId7"/>
    <p:sldId id="262" r:id="rId8"/>
    <p:sldId id="263" r:id="rId9"/>
    <p:sldId id="267"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2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11/16/2022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24783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50635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60159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19583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11/16/2022</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01638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11/16/2022</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78465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6464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60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934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11/16/2022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479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11/16/2022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986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11/16/2022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3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11/16/2022</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01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11/16/2022</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11/16/2022</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82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11/16/2022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791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11/16/2022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353587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d/distributed-ledger-technology-dlt.asp"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7095-CAD5-4E15-BFDE-E7594600711C}"/>
              </a:ext>
            </a:extLst>
          </p:cNvPr>
          <p:cNvSpPr>
            <a:spLocks noGrp="1"/>
          </p:cNvSpPr>
          <p:nvPr>
            <p:ph type="ctrTitle"/>
          </p:nvPr>
        </p:nvSpPr>
        <p:spPr>
          <a:xfrm>
            <a:off x="1044206" y="1004740"/>
            <a:ext cx="8825658" cy="2737701"/>
          </a:xfrm>
        </p:spPr>
        <p:txBody>
          <a:bodyPr/>
          <a:lstStyle/>
          <a:p>
            <a:r>
              <a:rPr lang="en-US" sz="4000" b="1" dirty="0">
                <a:solidFill>
                  <a:schemeClr val="accent6">
                    <a:lumMod val="60000"/>
                    <a:lumOff val="40000"/>
                  </a:schemeClr>
                </a:solidFill>
              </a:rPr>
              <a:t>Fake Product Identification System</a:t>
            </a:r>
          </a:p>
        </p:txBody>
      </p:sp>
      <p:sp>
        <p:nvSpPr>
          <p:cNvPr id="3" name="Subtitle 2">
            <a:extLst>
              <a:ext uri="{FF2B5EF4-FFF2-40B4-BE49-F238E27FC236}">
                <a16:creationId xmlns:a16="http://schemas.microsoft.com/office/drawing/2014/main" id="{022C9400-E58F-42B0-878A-0B475B7FF031}"/>
              </a:ext>
            </a:extLst>
          </p:cNvPr>
          <p:cNvSpPr>
            <a:spLocks noGrp="1"/>
          </p:cNvSpPr>
          <p:nvPr>
            <p:ph type="subTitle" idx="1"/>
          </p:nvPr>
        </p:nvSpPr>
        <p:spPr>
          <a:xfrm>
            <a:off x="1044206" y="4076969"/>
            <a:ext cx="8825658" cy="1377885"/>
          </a:xfrm>
        </p:spPr>
        <p:txBody>
          <a:bodyPr>
            <a:normAutofit fontScale="25000" lnSpcReduction="20000"/>
          </a:bodyPr>
          <a:lstStyle/>
          <a:p>
            <a:endParaRPr lang="en-US" sz="8000" b="1" dirty="0">
              <a:solidFill>
                <a:schemeClr val="accent4">
                  <a:lumMod val="40000"/>
                  <a:lumOff val="60000"/>
                </a:schemeClr>
              </a:solidFill>
            </a:endParaRPr>
          </a:p>
          <a:p>
            <a:r>
              <a:rPr lang="en-US" sz="8000" b="1" dirty="0">
                <a:solidFill>
                  <a:srgbClr val="FFC000"/>
                </a:solidFill>
              </a:rPr>
              <a:t>Represented By:– </a:t>
            </a:r>
          </a:p>
          <a:p>
            <a:r>
              <a:rPr lang="en-US" sz="8000" b="1" dirty="0">
                <a:solidFill>
                  <a:srgbClr val="FFC000"/>
                </a:solidFill>
              </a:rPr>
              <a:t>Nisha kumari         (1902220100096) </a:t>
            </a:r>
          </a:p>
          <a:p>
            <a:r>
              <a:rPr lang="en-US" sz="8000" b="1" dirty="0" err="1">
                <a:solidFill>
                  <a:srgbClr val="FFC000"/>
                </a:solidFill>
              </a:rPr>
              <a:t>Rakshit</a:t>
            </a:r>
            <a:r>
              <a:rPr lang="en-US" sz="8000" b="1" dirty="0">
                <a:solidFill>
                  <a:srgbClr val="FFC000"/>
                </a:solidFill>
              </a:rPr>
              <a:t> </a:t>
            </a:r>
            <a:r>
              <a:rPr lang="en-US" sz="8000" b="1" dirty="0" err="1">
                <a:solidFill>
                  <a:srgbClr val="FFC000"/>
                </a:solidFill>
              </a:rPr>
              <a:t>tyagi</a:t>
            </a:r>
            <a:r>
              <a:rPr lang="en-US" sz="8000" b="1" dirty="0">
                <a:solidFill>
                  <a:srgbClr val="FFC000"/>
                </a:solidFill>
              </a:rPr>
              <a:t>         (1902220100121)      </a:t>
            </a:r>
          </a:p>
          <a:p>
            <a:r>
              <a:rPr lang="en-US" sz="8000" b="1" dirty="0">
                <a:solidFill>
                  <a:srgbClr val="FFC000"/>
                </a:solidFill>
              </a:rPr>
              <a:t>Pragati kumari     (1902220100106)</a:t>
            </a:r>
          </a:p>
          <a:p>
            <a:endParaRPr lang="en-US" sz="8000" b="1" dirty="0">
              <a:solidFill>
                <a:srgbClr val="FFC000"/>
              </a:solidFill>
            </a:endParaRPr>
          </a:p>
          <a:p>
            <a:endParaRPr lang="en-US" sz="8000" b="1" dirty="0">
              <a:solidFill>
                <a:srgbClr val="FFC000"/>
              </a:solidFill>
            </a:endParaRPr>
          </a:p>
          <a:p>
            <a:endParaRPr lang="en-US" dirty="0"/>
          </a:p>
        </p:txBody>
      </p:sp>
      <p:pic>
        <p:nvPicPr>
          <p:cNvPr id="5" name="Picture 4">
            <a:extLst>
              <a:ext uri="{FF2B5EF4-FFF2-40B4-BE49-F238E27FC236}">
                <a16:creationId xmlns:a16="http://schemas.microsoft.com/office/drawing/2014/main" id="{70A3ADC7-0445-48EB-95DB-66921C3A8CD7}"/>
              </a:ext>
            </a:extLst>
          </p:cNvPr>
          <p:cNvPicPr>
            <a:picLocks noChangeAspect="1"/>
          </p:cNvPicPr>
          <p:nvPr/>
        </p:nvPicPr>
        <p:blipFill>
          <a:blip r:embed="rId2"/>
          <a:stretch>
            <a:fillRect/>
          </a:stretch>
        </p:blipFill>
        <p:spPr>
          <a:xfrm>
            <a:off x="1044206" y="632332"/>
            <a:ext cx="8714909" cy="2059855"/>
          </a:xfrm>
          <a:prstGeom prst="rect">
            <a:avLst/>
          </a:prstGeom>
        </p:spPr>
      </p:pic>
      <p:sp>
        <p:nvSpPr>
          <p:cNvPr id="6" name="TextBox 5">
            <a:extLst>
              <a:ext uri="{FF2B5EF4-FFF2-40B4-BE49-F238E27FC236}">
                <a16:creationId xmlns:a16="http://schemas.microsoft.com/office/drawing/2014/main" id="{715F9206-C926-4301-B36A-BB2CB68522EB}"/>
              </a:ext>
            </a:extLst>
          </p:cNvPr>
          <p:cNvSpPr txBox="1"/>
          <p:nvPr/>
        </p:nvSpPr>
        <p:spPr>
          <a:xfrm rot="10800000" flipV="1">
            <a:off x="1044206" y="3902870"/>
            <a:ext cx="5660797" cy="461665"/>
          </a:xfrm>
          <a:prstGeom prst="rect">
            <a:avLst/>
          </a:prstGeom>
          <a:noFill/>
        </p:spPr>
        <p:txBody>
          <a:bodyPr wrap="square" rtlCol="0">
            <a:spAutoFit/>
          </a:bodyPr>
          <a:lstStyle/>
          <a:p>
            <a:r>
              <a:rPr lang="en-US" sz="2400" b="1" dirty="0">
                <a:solidFill>
                  <a:schemeClr val="bg2">
                    <a:lumMod val="40000"/>
                    <a:lumOff val="60000"/>
                  </a:schemeClr>
                </a:solidFill>
              </a:rPr>
              <a:t>In guidance of :- </a:t>
            </a:r>
            <a:r>
              <a:rPr lang="en-US" sz="2400" b="1" dirty="0" err="1">
                <a:solidFill>
                  <a:schemeClr val="bg2">
                    <a:lumMod val="40000"/>
                    <a:lumOff val="60000"/>
                  </a:schemeClr>
                </a:solidFill>
              </a:rPr>
              <a:t>Mr</a:t>
            </a:r>
            <a:r>
              <a:rPr lang="en-US" sz="2400" b="1" dirty="0">
                <a:solidFill>
                  <a:schemeClr val="bg2">
                    <a:lumMod val="40000"/>
                    <a:lumOff val="60000"/>
                  </a:schemeClr>
                </a:solidFill>
              </a:rPr>
              <a:t> Kuldeep Kumar</a:t>
            </a:r>
            <a:endParaRPr lang="en-US" sz="2400" dirty="0">
              <a:solidFill>
                <a:schemeClr val="bg2">
                  <a:lumMod val="40000"/>
                  <a:lumOff val="60000"/>
                </a:schemeClr>
              </a:solidFill>
            </a:endParaRPr>
          </a:p>
        </p:txBody>
      </p:sp>
    </p:spTree>
    <p:extLst>
      <p:ext uri="{BB962C8B-B14F-4D97-AF65-F5344CB8AC3E}">
        <p14:creationId xmlns:p14="http://schemas.microsoft.com/office/powerpoint/2010/main" val="243893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97663-2FDA-455C-871E-F97477AA36EF}"/>
              </a:ext>
            </a:extLst>
          </p:cNvPr>
          <p:cNvSpPr txBox="1"/>
          <p:nvPr/>
        </p:nvSpPr>
        <p:spPr>
          <a:xfrm flipH="1">
            <a:off x="1453299" y="1583703"/>
            <a:ext cx="9285402" cy="3170099"/>
          </a:xfrm>
          <a:prstGeom prst="rect">
            <a:avLst/>
          </a:prstGeom>
          <a:noFill/>
        </p:spPr>
        <p:txBody>
          <a:bodyPr wrap="square" rtlCol="0">
            <a:spAutoFit/>
          </a:bodyPr>
          <a:lstStyle/>
          <a:p>
            <a:pPr algn="just"/>
            <a:endParaRPr lang="en-US" sz="2000" b="1" u="sng" dirty="0">
              <a:solidFill>
                <a:schemeClr val="accent2">
                  <a:lumMod val="40000"/>
                  <a:lumOff val="60000"/>
                </a:schemeClr>
              </a:solidFill>
            </a:endParaRPr>
          </a:p>
          <a:p>
            <a:pPr algn="just"/>
            <a:r>
              <a:rPr lang="en-US" dirty="0"/>
              <a:t> Counterfeit products are growing exponentially with the enormous amount online. So, there is a strong need to detecting counterfeit products and blockchain technology is used to detect fake products. Furthermore, the information is encoded into a QR code. Customers or users scan the QR code and then they can detect the fake product. Digital information of products can be stored in the form of blocks in blockchain technology. The data can be stored in the firebase cloud. Thus, the proposed system is useful for the customer to detect fake products in the supply chain. Customers can scan QR codes assigned to a product and can get all the information like transaction history, current owner based on which end-user can check whether the product is genuine or not.</a:t>
            </a:r>
          </a:p>
        </p:txBody>
      </p:sp>
      <p:sp>
        <p:nvSpPr>
          <p:cNvPr id="3" name="TextBox 2">
            <a:extLst>
              <a:ext uri="{FF2B5EF4-FFF2-40B4-BE49-F238E27FC236}">
                <a16:creationId xmlns:a16="http://schemas.microsoft.com/office/drawing/2014/main" id="{C01DF22B-334E-49A3-9761-3C739E7288D7}"/>
              </a:ext>
            </a:extLst>
          </p:cNvPr>
          <p:cNvSpPr txBox="1"/>
          <p:nvPr/>
        </p:nvSpPr>
        <p:spPr>
          <a:xfrm>
            <a:off x="4223208" y="584462"/>
            <a:ext cx="3912124" cy="646331"/>
          </a:xfrm>
          <a:prstGeom prst="rect">
            <a:avLst/>
          </a:prstGeom>
          <a:noFill/>
        </p:spPr>
        <p:txBody>
          <a:bodyPr wrap="square" rtlCol="0">
            <a:spAutoFit/>
          </a:bodyPr>
          <a:lstStyle/>
          <a:p>
            <a:r>
              <a:rPr lang="en-US" sz="3600" b="1" u="sng" dirty="0">
                <a:solidFill>
                  <a:schemeClr val="accent2">
                    <a:lumMod val="40000"/>
                    <a:lumOff val="60000"/>
                  </a:schemeClr>
                </a:solidFill>
              </a:rPr>
              <a:t>CONCLUSION</a:t>
            </a:r>
            <a:r>
              <a:rPr lang="en-US" b="1" u="sng" dirty="0">
                <a:solidFill>
                  <a:schemeClr val="accent2">
                    <a:lumMod val="40000"/>
                    <a:lumOff val="60000"/>
                  </a:schemeClr>
                </a:solidFill>
              </a:rPr>
              <a:t>:</a:t>
            </a:r>
            <a:endParaRPr lang="en-US" dirty="0"/>
          </a:p>
        </p:txBody>
      </p:sp>
    </p:spTree>
    <p:extLst>
      <p:ext uri="{BB962C8B-B14F-4D97-AF65-F5344CB8AC3E}">
        <p14:creationId xmlns:p14="http://schemas.microsoft.com/office/powerpoint/2010/main" val="63763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6B1C8-73CD-4062-A577-1E2D60702EE2}"/>
              </a:ext>
            </a:extLst>
          </p:cNvPr>
          <p:cNvSpPr txBox="1"/>
          <p:nvPr/>
        </p:nvSpPr>
        <p:spPr>
          <a:xfrm>
            <a:off x="1074656" y="1300900"/>
            <a:ext cx="10463753" cy="3693319"/>
          </a:xfrm>
          <a:prstGeom prst="rect">
            <a:avLst/>
          </a:prstGeom>
          <a:noFill/>
        </p:spPr>
        <p:txBody>
          <a:bodyPr wrap="square" rtlCol="0">
            <a:spAutoFit/>
          </a:bodyPr>
          <a:lstStyle/>
          <a:p>
            <a:pPr algn="just"/>
            <a:endParaRPr lang="en-US" dirty="0"/>
          </a:p>
          <a:p>
            <a:pPr algn="just"/>
            <a:endParaRPr lang="en-US" dirty="0"/>
          </a:p>
          <a:p>
            <a:pPr algn="just"/>
            <a:endParaRPr lang="en-US" dirty="0"/>
          </a:p>
          <a:p>
            <a:pPr algn="just"/>
            <a:r>
              <a:rPr lang="en-US" dirty="0"/>
              <a:t>In future, we plan from one hand to explore and research more about using faster machine learning algorithms to classify marks and logos and detect text with the help of OCR. from the other hand, we need to extend our web crawler to have the possibility to gather more web information, especially from the eCommerce world to find fake products with help of detecting logo, marks and text. This would combine three state-of-the-art technologies, machine learning, Text recognition and web searching in one application. That will bring great convenience and a better experience for users. However, we trust that using machine learning-based technology will change the role and empower the consumer to drive the market for more transparency and safety.</a:t>
            </a:r>
          </a:p>
          <a:p>
            <a:endParaRPr lang="en-US" dirty="0"/>
          </a:p>
        </p:txBody>
      </p:sp>
      <p:sp>
        <p:nvSpPr>
          <p:cNvPr id="3" name="TextBox 2">
            <a:extLst>
              <a:ext uri="{FF2B5EF4-FFF2-40B4-BE49-F238E27FC236}">
                <a16:creationId xmlns:a16="http://schemas.microsoft.com/office/drawing/2014/main" id="{FF9D7C2D-3A00-49C2-BA20-138456D23E3F}"/>
              </a:ext>
            </a:extLst>
          </p:cNvPr>
          <p:cNvSpPr txBox="1"/>
          <p:nvPr/>
        </p:nvSpPr>
        <p:spPr>
          <a:xfrm>
            <a:off x="4326903" y="867266"/>
            <a:ext cx="2960017" cy="523220"/>
          </a:xfrm>
          <a:prstGeom prst="rect">
            <a:avLst/>
          </a:prstGeom>
          <a:noFill/>
        </p:spPr>
        <p:txBody>
          <a:bodyPr wrap="square" rtlCol="0">
            <a:spAutoFit/>
          </a:bodyPr>
          <a:lstStyle/>
          <a:p>
            <a:r>
              <a:rPr lang="en-US" sz="2800" b="1" u="sng" dirty="0">
                <a:solidFill>
                  <a:schemeClr val="bg2">
                    <a:lumMod val="40000"/>
                    <a:lumOff val="60000"/>
                  </a:schemeClr>
                </a:solidFill>
              </a:rPr>
              <a:t>FUTURE SCOPE</a:t>
            </a:r>
            <a:r>
              <a:rPr lang="en-US" dirty="0"/>
              <a:t>:</a:t>
            </a:r>
          </a:p>
        </p:txBody>
      </p:sp>
    </p:spTree>
    <p:extLst>
      <p:ext uri="{BB962C8B-B14F-4D97-AF65-F5344CB8AC3E}">
        <p14:creationId xmlns:p14="http://schemas.microsoft.com/office/powerpoint/2010/main" val="192166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ional Presentation Thank You, HD Png Download - kindpng">
            <a:extLst>
              <a:ext uri="{FF2B5EF4-FFF2-40B4-BE49-F238E27FC236}">
                <a16:creationId xmlns:a16="http://schemas.microsoft.com/office/drawing/2014/main" id="{389797AE-A7DF-4D5D-93BE-AE584E9E1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8135" y="2743199"/>
            <a:ext cx="2124075" cy="25263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2A3CA43-911F-4577-B42D-41FBF7E6EE5A}"/>
              </a:ext>
            </a:extLst>
          </p:cNvPr>
          <p:cNvPicPr>
            <a:picLocks noChangeAspect="1"/>
          </p:cNvPicPr>
          <p:nvPr/>
        </p:nvPicPr>
        <p:blipFill>
          <a:blip r:embed="rId3"/>
          <a:stretch>
            <a:fillRect/>
          </a:stretch>
        </p:blipFill>
        <p:spPr>
          <a:xfrm>
            <a:off x="1989056" y="2743200"/>
            <a:ext cx="6429079" cy="2526384"/>
          </a:xfrm>
          <a:prstGeom prst="rect">
            <a:avLst/>
          </a:prstGeom>
        </p:spPr>
      </p:pic>
    </p:spTree>
    <p:extLst>
      <p:ext uri="{BB962C8B-B14F-4D97-AF65-F5344CB8AC3E}">
        <p14:creationId xmlns:p14="http://schemas.microsoft.com/office/powerpoint/2010/main" val="16647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7D08A-1252-4E15-8A71-AFB282319BD4}"/>
              </a:ext>
            </a:extLst>
          </p:cNvPr>
          <p:cNvSpPr txBox="1"/>
          <p:nvPr/>
        </p:nvSpPr>
        <p:spPr>
          <a:xfrm>
            <a:off x="2036190" y="74235"/>
            <a:ext cx="7579151" cy="4770537"/>
          </a:xfrm>
          <a:prstGeom prst="rect">
            <a:avLst/>
          </a:prstGeom>
          <a:noFill/>
        </p:spPr>
        <p:txBody>
          <a:bodyPr wrap="square" rtlCol="0">
            <a:spAutoFit/>
          </a:bodyPr>
          <a:lstStyle/>
          <a:p>
            <a:pPr algn="ctr"/>
            <a:r>
              <a:rPr lang="en-US" sz="4400" b="1" u="sng" dirty="0">
                <a:solidFill>
                  <a:srgbClr val="00B0F0"/>
                </a:solidFill>
              </a:rPr>
              <a:t>Blockchain</a:t>
            </a:r>
          </a:p>
          <a:p>
            <a:endParaRPr lang="en-US" sz="4400" b="1" u="sng" dirty="0">
              <a:solidFill>
                <a:srgbClr val="00B0F0"/>
              </a:solidFill>
            </a:endParaRPr>
          </a:p>
          <a:p>
            <a:pPr algn="just"/>
            <a:r>
              <a:rPr lang="en-US" dirty="0">
                <a:solidFill>
                  <a:schemeClr val="accent3">
                    <a:lumMod val="40000"/>
                    <a:lumOff val="60000"/>
                  </a:schemeClr>
                </a:solidFill>
              </a:rPr>
              <a:t>A</a:t>
            </a:r>
            <a:r>
              <a:rPr lang="en-US" dirty="0">
                <a:solidFill>
                  <a:srgbClr val="00B0F0"/>
                </a:solidFill>
              </a:rPr>
              <a:t> </a:t>
            </a:r>
            <a:r>
              <a:rPr lang="en-US" dirty="0">
                <a:solidFill>
                  <a:srgbClr val="00B050"/>
                </a:solidFill>
              </a:rPr>
              <a:t>blockchain</a:t>
            </a:r>
            <a:r>
              <a:rPr lang="en-US" dirty="0">
                <a:solidFill>
                  <a:srgbClr val="00B0F0"/>
                </a:solidFill>
              </a:rPr>
              <a:t> </a:t>
            </a:r>
            <a:r>
              <a:rPr lang="en-US" dirty="0">
                <a:solidFill>
                  <a:schemeClr val="accent3">
                    <a:lumMod val="40000"/>
                    <a:lumOff val="60000"/>
                  </a:schemeClr>
                </a:solidFill>
              </a:rPr>
              <a:t>is a distributed database or ledger that is shared among the nodes of a computer network. As a database, a blockchain stores information electronically in digital format. The goal of blockchain is to allow digital information to be recorded and distributed, but not edited. In this way, a blockchain is the foundation for immutable ledgers, or records of transactions that cannot be altered, deleted, or destroyed. This is why blockchains are also known as a </a:t>
            </a:r>
            <a:r>
              <a:rPr lang="en-US" u="sng"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distributed ledger</a:t>
            </a:r>
            <a:r>
              <a:rPr lang="en-US" u="sng" dirty="0">
                <a:solidFill>
                  <a:schemeClr val="accent3">
                    <a:lumMod val="40000"/>
                    <a:lumOff val="60000"/>
                  </a:schemeClr>
                </a:solidFill>
                <a:hlinkClick r:id="rId2">
                  <a:extLst>
                    <a:ext uri="{A12FA001-AC4F-418D-AE19-62706E023703}">
                      <ahyp:hlinkClr xmlns:ahyp="http://schemas.microsoft.com/office/drawing/2018/hyperlinkcolor" val="tx"/>
                    </a:ext>
                  </a:extLst>
                </a:hlinkClick>
              </a:rPr>
              <a:t> </a:t>
            </a:r>
            <a:r>
              <a:rPr lang="en-US" u="sng"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technology</a:t>
            </a:r>
            <a:r>
              <a:rPr lang="en-US" dirty="0">
                <a:solidFill>
                  <a:schemeClr val="accent2">
                    <a:lumMod val="40000"/>
                    <a:lumOff val="60000"/>
                  </a:schemeClr>
                </a:solidFill>
              </a:rPr>
              <a:t> </a:t>
            </a:r>
            <a:r>
              <a:rPr lang="en-US" dirty="0">
                <a:solidFill>
                  <a:schemeClr val="accent3">
                    <a:lumMod val="40000"/>
                    <a:lumOff val="60000"/>
                  </a:schemeClr>
                </a:solidFill>
              </a:rPr>
              <a:t>(DLT).</a:t>
            </a:r>
          </a:p>
          <a:p>
            <a:pPr algn="just"/>
            <a:r>
              <a:rPr lang="en-US" dirty="0">
                <a:solidFill>
                  <a:schemeClr val="accent6">
                    <a:lumMod val="40000"/>
                    <a:lumOff val="60000"/>
                  </a:schemeClr>
                </a:solidFill>
              </a:rPr>
              <a:t>Bitcoin and Ethereum </a:t>
            </a:r>
            <a:r>
              <a:rPr lang="en-US" dirty="0">
                <a:solidFill>
                  <a:schemeClr val="accent3">
                    <a:lumMod val="40000"/>
                    <a:lumOff val="60000"/>
                  </a:schemeClr>
                </a:solidFill>
              </a:rPr>
              <a:t>are popular examples of blockchains. Everyone is allowed to connect to the blockchain and transact on them.</a:t>
            </a:r>
          </a:p>
          <a:p>
            <a:endParaRPr lang="en-US" dirty="0"/>
          </a:p>
        </p:txBody>
      </p:sp>
    </p:spTree>
    <p:extLst>
      <p:ext uri="{BB962C8B-B14F-4D97-AF65-F5344CB8AC3E}">
        <p14:creationId xmlns:p14="http://schemas.microsoft.com/office/powerpoint/2010/main" val="152341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Blockchain | Money">
            <a:extLst>
              <a:ext uri="{FF2B5EF4-FFF2-40B4-BE49-F238E27FC236}">
                <a16:creationId xmlns:a16="http://schemas.microsoft.com/office/drawing/2014/main" id="{999068E7-6763-4235-B6A4-8B7C7A6BC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63" y="1234914"/>
            <a:ext cx="4317475" cy="27913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6E76C2-2D0A-4446-A7DA-8DF888464781}"/>
              </a:ext>
            </a:extLst>
          </p:cNvPr>
          <p:cNvSpPr txBox="1"/>
          <p:nvPr/>
        </p:nvSpPr>
        <p:spPr>
          <a:xfrm flipH="1">
            <a:off x="5571240" y="1027522"/>
            <a:ext cx="4798243" cy="3970318"/>
          </a:xfrm>
          <a:prstGeom prst="rect">
            <a:avLst/>
          </a:prstGeom>
          <a:noFill/>
        </p:spPr>
        <p:txBody>
          <a:bodyPr wrap="square" rtlCol="0">
            <a:spAutoFit/>
          </a:bodyPr>
          <a:lstStyle/>
          <a:p>
            <a:pPr algn="just"/>
            <a:r>
              <a:rPr lang="en-US" b="1" dirty="0">
                <a:solidFill>
                  <a:srgbClr val="00B0F0"/>
                </a:solidFill>
              </a:rPr>
              <a:t>Blockchain</a:t>
            </a:r>
            <a:r>
              <a:rPr lang="en-US" dirty="0"/>
              <a:t> </a:t>
            </a:r>
            <a:r>
              <a:rPr lang="en-US" dirty="0">
                <a:solidFill>
                  <a:schemeClr val="accent3">
                    <a:lumMod val="40000"/>
                    <a:lumOff val="60000"/>
                  </a:schemeClr>
                </a:solidFill>
              </a:rPr>
              <a:t>technology's data structures have inherent security qualities because they are based on consensus, cryptography, and decentralization principles. Each new block of information connects to all the previous blocks in a way that it's nearly impossible to tamper with. In addition, all transactions in a block get validated and agreed on by a consensus mechanism (authorized users), guaranteeing that each transaction is true and accurate. Thus, there is no point of failure, and a user can’t change transaction records.</a:t>
            </a:r>
          </a:p>
        </p:txBody>
      </p:sp>
    </p:spTree>
    <p:extLst>
      <p:ext uri="{BB962C8B-B14F-4D97-AF65-F5344CB8AC3E}">
        <p14:creationId xmlns:p14="http://schemas.microsoft.com/office/powerpoint/2010/main" val="423011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FB101-0122-4C34-A489-3DE7262F0F06}"/>
              </a:ext>
            </a:extLst>
          </p:cNvPr>
          <p:cNvSpPr txBox="1"/>
          <p:nvPr/>
        </p:nvSpPr>
        <p:spPr>
          <a:xfrm>
            <a:off x="1508289" y="1649691"/>
            <a:ext cx="7211505" cy="3785652"/>
          </a:xfrm>
          <a:prstGeom prst="rect">
            <a:avLst/>
          </a:prstGeom>
          <a:noFill/>
        </p:spPr>
        <p:txBody>
          <a:bodyPr wrap="square" rtlCol="0">
            <a:spAutoFit/>
          </a:bodyPr>
          <a:lstStyle/>
          <a:p>
            <a:pPr algn="ctr"/>
            <a:endParaRPr lang="en-US" sz="2400" b="1" u="sng" dirty="0">
              <a:solidFill>
                <a:srgbClr val="FFC000"/>
              </a:solidFill>
            </a:endParaRPr>
          </a:p>
          <a:p>
            <a:pPr algn="just"/>
            <a:r>
              <a:rPr lang="en-US" dirty="0"/>
              <a:t>Counterfeit goods have become a global problem as consumers are being deceived into buying unauthentic goods with no way to validate the authenticity. Recently, blockchain has become more popular as it fosters trust between untrusting participants. This paper uses blockchain technology to combat the sale of counterfeit products. We use blockchain to allow manufacturers to add authentic product serial numbers onto the ledger; consumers can then use the serial number to verify the authenticity of a product before purchasing it. Blockchain plays a pivotal role in ensuring that data was not tampered with - creating a trusted environment.</a:t>
            </a:r>
          </a:p>
          <a:p>
            <a:endParaRPr lang="en-US" dirty="0"/>
          </a:p>
        </p:txBody>
      </p:sp>
      <p:pic>
        <p:nvPicPr>
          <p:cNvPr id="2050" name="Picture 2" descr="Original vs. fake products - iPleaders">
            <a:extLst>
              <a:ext uri="{FF2B5EF4-FFF2-40B4-BE49-F238E27FC236}">
                <a16:creationId xmlns:a16="http://schemas.microsoft.com/office/drawing/2014/main" id="{1F9575D3-B357-438D-9AB0-42CE792EC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102" y="2006534"/>
            <a:ext cx="2790825" cy="28482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A3251F-9074-4777-B0B5-499A2070A7E8}"/>
              </a:ext>
            </a:extLst>
          </p:cNvPr>
          <p:cNvSpPr txBox="1"/>
          <p:nvPr/>
        </p:nvSpPr>
        <p:spPr>
          <a:xfrm>
            <a:off x="4544862" y="301657"/>
            <a:ext cx="3102275" cy="830997"/>
          </a:xfrm>
          <a:prstGeom prst="rect">
            <a:avLst/>
          </a:prstGeom>
          <a:noFill/>
        </p:spPr>
        <p:txBody>
          <a:bodyPr wrap="square" rtlCol="0">
            <a:spAutoFit/>
          </a:bodyPr>
          <a:lstStyle/>
          <a:p>
            <a:r>
              <a:rPr lang="en-US" sz="4800" b="1" u="sng" dirty="0">
                <a:solidFill>
                  <a:srgbClr val="FFC000"/>
                </a:solidFill>
              </a:rPr>
              <a:t>Abstract:</a:t>
            </a:r>
            <a:endParaRPr lang="en-US" sz="4800" dirty="0"/>
          </a:p>
        </p:txBody>
      </p:sp>
    </p:spTree>
    <p:extLst>
      <p:ext uri="{BB962C8B-B14F-4D97-AF65-F5344CB8AC3E}">
        <p14:creationId xmlns:p14="http://schemas.microsoft.com/office/powerpoint/2010/main" val="117774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FB3B7D-1319-40AF-A0C2-A0EDD754CA12}"/>
              </a:ext>
            </a:extLst>
          </p:cNvPr>
          <p:cNvSpPr txBox="1"/>
          <p:nvPr/>
        </p:nvSpPr>
        <p:spPr>
          <a:xfrm>
            <a:off x="3007150" y="329937"/>
            <a:ext cx="61840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6B803A8B-03A7-4CEB-A67A-91E76FDE40AB}"/>
              </a:ext>
            </a:extLst>
          </p:cNvPr>
          <p:cNvSpPr txBox="1"/>
          <p:nvPr/>
        </p:nvSpPr>
        <p:spPr>
          <a:xfrm>
            <a:off x="1359031" y="1274878"/>
            <a:ext cx="9473938" cy="1754326"/>
          </a:xfrm>
          <a:prstGeom prst="rect">
            <a:avLst/>
          </a:prstGeom>
          <a:noFill/>
        </p:spPr>
        <p:txBody>
          <a:bodyPr wrap="square" rtlCol="0">
            <a:spAutoFit/>
          </a:bodyPr>
          <a:lstStyle/>
          <a:p>
            <a:pPr algn="just"/>
            <a:endParaRPr lang="en-US" dirty="0"/>
          </a:p>
          <a:p>
            <a:pPr algn="just"/>
            <a:r>
              <a:rPr lang="en-US" dirty="0"/>
              <a:t>The idea of this project came into existence because of the increase in the counterfeit products. The objectives of this project are: </a:t>
            </a:r>
          </a:p>
          <a:p>
            <a:pPr marL="285750" indent="-285750" algn="just">
              <a:buFont typeface="Wingdings" panose="05000000000000000000" pitchFamily="2" charset="2"/>
              <a:buChar char="q"/>
            </a:pPr>
            <a:r>
              <a:rPr lang="en-US" dirty="0"/>
              <a:t>To Design Anti Counterfeit System using Blockchain. </a:t>
            </a:r>
          </a:p>
          <a:p>
            <a:pPr marL="285750" indent="-285750" algn="just">
              <a:buFont typeface="Wingdings" panose="05000000000000000000" pitchFamily="2" charset="2"/>
              <a:buChar char="q"/>
            </a:pPr>
            <a:r>
              <a:rPr lang="en-US" dirty="0"/>
              <a:t>To secure product details using a QR code. </a:t>
            </a:r>
          </a:p>
          <a:p>
            <a:pPr marL="285750" indent="-285750" algn="just">
              <a:buFont typeface="Wingdings" panose="05000000000000000000" pitchFamily="2" charset="2"/>
              <a:buChar char="q"/>
            </a:pPr>
            <a:r>
              <a:rPr lang="en-US" dirty="0"/>
              <a:t>Provide security to the clients by offering data to client.</a:t>
            </a:r>
          </a:p>
        </p:txBody>
      </p:sp>
      <p:pic>
        <p:nvPicPr>
          <p:cNvPr id="4100" name="Picture 4" descr="How QR Codes Work and Their History - QR Code Generator">
            <a:extLst>
              <a:ext uri="{FF2B5EF4-FFF2-40B4-BE49-F238E27FC236}">
                <a16:creationId xmlns:a16="http://schemas.microsoft.com/office/drawing/2014/main" id="{294749C0-F074-4CE2-A40D-459A1B3CB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606" y="3604813"/>
            <a:ext cx="6466788" cy="25897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8B0EF5-A3D4-4F69-9B12-D50749BF19B7}"/>
              </a:ext>
            </a:extLst>
          </p:cNvPr>
          <p:cNvSpPr txBox="1"/>
          <p:nvPr/>
        </p:nvSpPr>
        <p:spPr>
          <a:xfrm>
            <a:off x="4710571" y="371038"/>
            <a:ext cx="2770857" cy="584775"/>
          </a:xfrm>
          <a:prstGeom prst="rect">
            <a:avLst/>
          </a:prstGeom>
          <a:noFill/>
        </p:spPr>
        <p:txBody>
          <a:bodyPr wrap="square" rtlCol="0">
            <a:spAutoFit/>
          </a:bodyPr>
          <a:lstStyle/>
          <a:p>
            <a:r>
              <a:rPr lang="en-US" sz="3200" b="1" u="sng" dirty="0">
                <a:solidFill>
                  <a:schemeClr val="accent5">
                    <a:lumMod val="40000"/>
                    <a:lumOff val="60000"/>
                  </a:schemeClr>
                </a:solidFill>
              </a:rPr>
              <a:t>OBJECTIVE</a:t>
            </a:r>
            <a:endParaRPr lang="en-US" sz="3200" dirty="0"/>
          </a:p>
        </p:txBody>
      </p:sp>
    </p:spTree>
    <p:extLst>
      <p:ext uri="{BB962C8B-B14F-4D97-AF65-F5344CB8AC3E}">
        <p14:creationId xmlns:p14="http://schemas.microsoft.com/office/powerpoint/2010/main" val="108873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8A9B1-D189-4EDF-AD70-05ED79442C54}"/>
              </a:ext>
            </a:extLst>
          </p:cNvPr>
          <p:cNvSpPr txBox="1"/>
          <p:nvPr/>
        </p:nvSpPr>
        <p:spPr>
          <a:xfrm>
            <a:off x="169681" y="235673"/>
            <a:ext cx="6994689" cy="5447645"/>
          </a:xfrm>
          <a:prstGeom prst="rect">
            <a:avLst/>
          </a:prstGeom>
          <a:noFill/>
        </p:spPr>
        <p:txBody>
          <a:bodyPr wrap="square" rtlCol="0">
            <a:spAutoFit/>
          </a:bodyPr>
          <a:lstStyle/>
          <a:p>
            <a:r>
              <a:rPr lang="en-US" b="1" dirty="0"/>
              <a:t>                                </a:t>
            </a:r>
            <a:r>
              <a:rPr lang="en-US" sz="2400" b="1" u="sng" dirty="0">
                <a:solidFill>
                  <a:schemeClr val="accent3">
                    <a:lumMod val="40000"/>
                    <a:lumOff val="60000"/>
                  </a:schemeClr>
                </a:solidFill>
              </a:rPr>
              <a:t>Problem Statement</a:t>
            </a:r>
            <a:endParaRPr lang="en-US" sz="2400" b="1" dirty="0">
              <a:solidFill>
                <a:schemeClr val="accent3">
                  <a:lumMod val="40000"/>
                  <a:lumOff val="60000"/>
                </a:schemeClr>
              </a:solidFill>
            </a:endParaRPr>
          </a:p>
          <a:p>
            <a:r>
              <a:rPr lang="en-US" b="1" dirty="0"/>
              <a:t> </a:t>
            </a:r>
          </a:p>
          <a:p>
            <a:pPr algn="just"/>
            <a:r>
              <a:rPr lang="en-US" dirty="0"/>
              <a:t>The overall improvement of a thing or development reliably goes with danger factors, for instance, producing and duplication. Manufacturing things can impact the association's name and the customer's prosperity. As of now days revelation of fake thing is the best test. Counterfeit things are causing a critical effect on the association and the customer's prosperity. Consequently, thing makers are defying tremendous adversity.</a:t>
            </a:r>
          </a:p>
          <a:p>
            <a:pPr algn="just"/>
            <a:r>
              <a:rPr lang="en-US" dirty="0"/>
              <a:t> </a:t>
            </a:r>
          </a:p>
          <a:p>
            <a:pPr algn="just"/>
            <a:r>
              <a:rPr lang="en-US" dirty="0"/>
              <a:t>India and various countries are doing combating such phony and phony things. In the proposed structure, the system produces secret key codes using Blockchain advancement. This advancement stores trade records in blocks. These squares are secure and hard to access and change the information from it. By using a secret key code, we can perceive the phony thing.</a:t>
            </a:r>
          </a:p>
          <a:p>
            <a:pPr algn="just"/>
            <a:r>
              <a:rPr lang="en-US" dirty="0"/>
              <a:t> </a:t>
            </a:r>
          </a:p>
        </p:txBody>
      </p:sp>
      <p:sp>
        <p:nvSpPr>
          <p:cNvPr id="3" name="Rectangle 2">
            <a:extLst>
              <a:ext uri="{FF2B5EF4-FFF2-40B4-BE49-F238E27FC236}">
                <a16:creationId xmlns:a16="http://schemas.microsoft.com/office/drawing/2014/main" id="{D63C5141-E591-4C2D-A985-0A05CA70087E}"/>
              </a:ext>
            </a:extLst>
          </p:cNvPr>
          <p:cNvSpPr/>
          <p:nvPr/>
        </p:nvSpPr>
        <p:spPr>
          <a:xfrm>
            <a:off x="3048000" y="2967335"/>
            <a:ext cx="6096000" cy="369332"/>
          </a:xfrm>
          <a:prstGeom prst="rect">
            <a:avLst/>
          </a:prstGeom>
        </p:spPr>
        <p:txBody>
          <a:bodyPr>
            <a:spAutoFit/>
          </a:bodyPr>
          <a:lstStyle/>
          <a:p>
            <a:r>
              <a:rPr lang="en-US" dirty="0"/>
              <a:t>.</a:t>
            </a:r>
          </a:p>
        </p:txBody>
      </p:sp>
      <p:pic>
        <p:nvPicPr>
          <p:cNvPr id="2050" name="image12.png">
            <a:extLst>
              <a:ext uri="{FF2B5EF4-FFF2-40B4-BE49-F238E27FC236}">
                <a16:creationId xmlns:a16="http://schemas.microsoft.com/office/drawing/2014/main" id="{035F6D03-B328-4FD2-80B6-872C8724D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703" y="3664647"/>
            <a:ext cx="2469822" cy="2658358"/>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15.png">
            <a:extLst>
              <a:ext uri="{FF2B5EF4-FFF2-40B4-BE49-F238E27FC236}">
                <a16:creationId xmlns:a16="http://schemas.microsoft.com/office/drawing/2014/main" id="{52067722-C152-4CAF-8F96-8C5405C17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8858" y="3751869"/>
            <a:ext cx="2309567" cy="26489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364087C5-2B5F-4A77-8D1A-678C98AA02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1A1CA285-B5FF-421D-8254-92188823F82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rinda"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6DC50EA-A8FA-41B4-ABF4-669E63A13A51}"/>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a:extLst>
              <a:ext uri="{FF2B5EF4-FFF2-40B4-BE49-F238E27FC236}">
                <a16:creationId xmlns:a16="http://schemas.microsoft.com/office/drawing/2014/main" id="{CC9EBFBA-7867-44B1-A60A-B84306EBA858}"/>
              </a:ext>
            </a:extLst>
          </p:cNvPr>
          <p:cNvSpPr>
            <a:spLocks noChangeArrowheads="1"/>
          </p:cNvSpPr>
          <p:nvPr/>
        </p:nvSpPr>
        <p:spPr bwMode="auto">
          <a:xfrm>
            <a:off x="0" y="2330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image11.png">
            <a:extLst>
              <a:ext uri="{FF2B5EF4-FFF2-40B4-BE49-F238E27FC236}">
                <a16:creationId xmlns:a16="http://schemas.microsoft.com/office/drawing/2014/main" id="{69A666C8-B83A-47F9-85AD-084D692D0045}"/>
              </a:ext>
            </a:extLst>
          </p:cNvPr>
          <p:cNvPicPr/>
          <p:nvPr/>
        </p:nvPicPr>
        <p:blipFill>
          <a:blip r:embed="rId4" cstate="print"/>
          <a:stretch>
            <a:fillRect/>
          </a:stretch>
        </p:blipFill>
        <p:spPr>
          <a:xfrm>
            <a:off x="7487946" y="119447"/>
            <a:ext cx="2780986" cy="3200396"/>
          </a:xfrm>
          <a:prstGeom prst="rect">
            <a:avLst/>
          </a:prstGeom>
        </p:spPr>
      </p:pic>
    </p:spTree>
    <p:extLst>
      <p:ext uri="{BB962C8B-B14F-4D97-AF65-F5344CB8AC3E}">
        <p14:creationId xmlns:p14="http://schemas.microsoft.com/office/powerpoint/2010/main" val="359456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94989-A7F9-4C02-B3F8-1FBECCD7D932}"/>
              </a:ext>
            </a:extLst>
          </p:cNvPr>
          <p:cNvSpPr/>
          <p:nvPr/>
        </p:nvSpPr>
        <p:spPr>
          <a:xfrm>
            <a:off x="3048000" y="2967335"/>
            <a:ext cx="6096000" cy="369332"/>
          </a:xfrm>
          <a:prstGeom prst="rect">
            <a:avLst/>
          </a:prstGeom>
        </p:spPr>
        <p:txBody>
          <a:bodyPr>
            <a:spAutoFit/>
          </a:bodyPr>
          <a:lstStyle/>
          <a:p>
            <a:endParaRPr lang="en-US" dirty="0"/>
          </a:p>
        </p:txBody>
      </p:sp>
      <p:sp>
        <p:nvSpPr>
          <p:cNvPr id="3" name="TextBox 2">
            <a:extLst>
              <a:ext uri="{FF2B5EF4-FFF2-40B4-BE49-F238E27FC236}">
                <a16:creationId xmlns:a16="http://schemas.microsoft.com/office/drawing/2014/main" id="{F62F75ED-779C-4BE2-8FAF-2B14FB327DD3}"/>
              </a:ext>
            </a:extLst>
          </p:cNvPr>
          <p:cNvSpPr txBox="1"/>
          <p:nvPr/>
        </p:nvSpPr>
        <p:spPr>
          <a:xfrm>
            <a:off x="1849223" y="1075709"/>
            <a:ext cx="8493551" cy="4801314"/>
          </a:xfrm>
          <a:prstGeom prst="rect">
            <a:avLst/>
          </a:prstGeom>
          <a:noFill/>
        </p:spPr>
        <p:txBody>
          <a:bodyPr wrap="square" rtlCol="0">
            <a:spAutoFit/>
          </a:bodyPr>
          <a:lstStyle/>
          <a:p>
            <a:pPr algn="just"/>
            <a:endParaRPr lang="en-US" b="1" u="sng" dirty="0">
              <a:solidFill>
                <a:srgbClr val="00B0F0"/>
              </a:solidFill>
            </a:endParaRPr>
          </a:p>
          <a:p>
            <a:pPr marL="285750" indent="-285750" algn="just">
              <a:buFont typeface="Wingdings" panose="05000000000000000000" pitchFamily="2" charset="2"/>
              <a:buChar char="v"/>
            </a:pPr>
            <a:r>
              <a:rPr lang="en-US" dirty="0"/>
              <a:t>The manufacturer uses the </a:t>
            </a:r>
            <a:r>
              <a:rPr lang="en-US" b="1" dirty="0"/>
              <a:t>SHA-256</a:t>
            </a:r>
            <a:r>
              <a:rPr lang="en-US" dirty="0"/>
              <a:t> algorithm to generate a QR code in blockchain technology. The generated QR code is scanned by the user to check given product is fake or real. Counterfeit products are growing exponentially with the enormous amount online.</a:t>
            </a:r>
          </a:p>
          <a:p>
            <a:pPr marL="285750" indent="-285750" algn="just">
              <a:buFont typeface="Wingdings" panose="05000000000000000000" pitchFamily="2" charset="2"/>
              <a:buChar char="v"/>
            </a:pPr>
            <a:r>
              <a:rPr lang="en-US" dirty="0"/>
              <a:t>As the input will always be not a perfect multiple of 512 bits, So, some part of input will be left. </a:t>
            </a:r>
          </a:p>
          <a:p>
            <a:pPr marL="285750" indent="-285750" algn="just">
              <a:buFont typeface="Wingdings" panose="05000000000000000000" pitchFamily="2" charset="2"/>
              <a:buChar char="v"/>
            </a:pPr>
            <a:r>
              <a:rPr lang="en-US" dirty="0"/>
              <a:t> To this left input we do a padding concatenate the input with 10 bits before it. Now our input is perfect multiple, so we can proceed further. </a:t>
            </a:r>
          </a:p>
          <a:p>
            <a:pPr marL="285750" indent="-285750" algn="just">
              <a:buFont typeface="Wingdings" panose="05000000000000000000" pitchFamily="2" charset="2"/>
              <a:buChar char="v"/>
            </a:pPr>
            <a:r>
              <a:rPr lang="en-US" dirty="0"/>
              <a:t> Now 512-bit input is added with 256 bits IV to get total of 768 bit. These 768 bits is passed through compression function ‘c’ to get an output of 256 bit only. This output 256 bit is again merged with 512 bits input from block B2. </a:t>
            </a:r>
          </a:p>
          <a:p>
            <a:pPr marL="285750" indent="-285750" algn="just">
              <a:buFont typeface="Wingdings" panose="05000000000000000000" pitchFamily="2" charset="2"/>
              <a:buChar char="v"/>
            </a:pPr>
            <a:r>
              <a:rPr lang="en-US" dirty="0"/>
              <a:t>Again, the total is passed through the compression function to yield a 256-bit output. This loop goes on fill the last block (block n). </a:t>
            </a:r>
          </a:p>
          <a:p>
            <a:pPr marL="285750" indent="-285750" algn="just">
              <a:buFont typeface="Wingdings" panose="05000000000000000000" pitchFamily="2" charset="2"/>
              <a:buChar char="v"/>
            </a:pPr>
            <a:r>
              <a:rPr lang="en-US" dirty="0"/>
              <a:t>Again, a compressing function starts and gives final 256-bits output, what we call it as hash of input </a:t>
            </a:r>
          </a:p>
        </p:txBody>
      </p:sp>
      <p:sp>
        <p:nvSpPr>
          <p:cNvPr id="4" name="TextBox 3">
            <a:extLst>
              <a:ext uri="{FF2B5EF4-FFF2-40B4-BE49-F238E27FC236}">
                <a16:creationId xmlns:a16="http://schemas.microsoft.com/office/drawing/2014/main" id="{33DD6DAC-37EF-46A7-A645-1A9243838990}"/>
              </a:ext>
            </a:extLst>
          </p:cNvPr>
          <p:cNvSpPr txBox="1"/>
          <p:nvPr/>
        </p:nvSpPr>
        <p:spPr>
          <a:xfrm>
            <a:off x="4380321" y="429378"/>
            <a:ext cx="3431357" cy="646331"/>
          </a:xfrm>
          <a:prstGeom prst="rect">
            <a:avLst/>
          </a:prstGeom>
          <a:noFill/>
        </p:spPr>
        <p:txBody>
          <a:bodyPr wrap="square" rtlCol="0">
            <a:spAutoFit/>
          </a:bodyPr>
          <a:lstStyle/>
          <a:p>
            <a:r>
              <a:rPr lang="en-US" sz="3600" b="1" u="sng" dirty="0">
                <a:solidFill>
                  <a:srgbClr val="00B0F0"/>
                </a:solidFill>
              </a:rPr>
              <a:t>Steps Involved</a:t>
            </a:r>
            <a:endParaRPr lang="en-US" sz="3600" dirty="0"/>
          </a:p>
        </p:txBody>
      </p:sp>
    </p:spTree>
    <p:extLst>
      <p:ext uri="{BB962C8B-B14F-4D97-AF65-F5344CB8AC3E}">
        <p14:creationId xmlns:p14="http://schemas.microsoft.com/office/powerpoint/2010/main" val="296318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0598-98A4-4118-844B-7FB4903F48C0}"/>
              </a:ext>
            </a:extLst>
          </p:cNvPr>
          <p:cNvSpPr>
            <a:spLocks noGrp="1"/>
          </p:cNvSpPr>
          <p:nvPr>
            <p:ph type="title"/>
          </p:nvPr>
        </p:nvSpPr>
        <p:spPr>
          <a:xfrm>
            <a:off x="499622" y="1071033"/>
            <a:ext cx="10737130" cy="1081705"/>
          </a:xfrm>
        </p:spPr>
        <p:txBody>
          <a:bodyPr>
            <a:normAutofit fontScale="90000"/>
          </a:bodyPr>
          <a:lstStyle/>
          <a:p>
            <a:pPr algn="just"/>
            <a:br>
              <a:rPr lang="en-US" dirty="0"/>
            </a:br>
            <a:endParaRPr lang="en-US" dirty="0"/>
          </a:p>
        </p:txBody>
      </p:sp>
      <p:pic>
        <p:nvPicPr>
          <p:cNvPr id="2050" name="Picture 2" descr="Simple Fake QR, Quck Response Code, at White Background Stock Vector -  Illustration of digital, product: 134486418">
            <a:extLst>
              <a:ext uri="{FF2B5EF4-FFF2-40B4-BE49-F238E27FC236}">
                <a16:creationId xmlns:a16="http://schemas.microsoft.com/office/drawing/2014/main" id="{55FC6BCD-88C0-4C81-94D7-4867A4137A0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626846" y="3424146"/>
            <a:ext cx="2133600" cy="25622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Unitag | Home of QR | The free QR code generator">
            <a:extLst>
              <a:ext uri="{FF2B5EF4-FFF2-40B4-BE49-F238E27FC236}">
                <a16:creationId xmlns:a16="http://schemas.microsoft.com/office/drawing/2014/main" id="{DE537D3C-361D-4A94-8B9D-773D7702B8D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315200" y="393898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6AA8FE-E1F4-4AEE-A52B-255195DB8C82}"/>
              </a:ext>
            </a:extLst>
          </p:cNvPr>
          <p:cNvSpPr txBox="1"/>
          <p:nvPr/>
        </p:nvSpPr>
        <p:spPr>
          <a:xfrm>
            <a:off x="7202078" y="3528888"/>
            <a:ext cx="2969444" cy="523220"/>
          </a:xfrm>
          <a:prstGeom prst="rect">
            <a:avLst/>
          </a:prstGeom>
          <a:noFill/>
        </p:spPr>
        <p:txBody>
          <a:bodyPr wrap="square" rtlCol="0">
            <a:spAutoFit/>
          </a:bodyPr>
          <a:lstStyle/>
          <a:p>
            <a:r>
              <a:rPr lang="en-US" sz="2800" b="1" dirty="0">
                <a:highlight>
                  <a:srgbClr val="000000"/>
                </a:highlight>
              </a:rPr>
              <a:t>  </a:t>
            </a:r>
            <a:r>
              <a:rPr lang="en-US" sz="2000" b="1" dirty="0">
                <a:highlight>
                  <a:srgbClr val="000000"/>
                </a:highlight>
              </a:rPr>
              <a:t>REAL   QR CODE</a:t>
            </a:r>
          </a:p>
        </p:txBody>
      </p:sp>
      <p:sp>
        <p:nvSpPr>
          <p:cNvPr id="3" name="TextBox 2">
            <a:extLst>
              <a:ext uri="{FF2B5EF4-FFF2-40B4-BE49-F238E27FC236}">
                <a16:creationId xmlns:a16="http://schemas.microsoft.com/office/drawing/2014/main" id="{4B08C18B-1B86-4967-8C54-310EB5B4F758}"/>
              </a:ext>
            </a:extLst>
          </p:cNvPr>
          <p:cNvSpPr txBox="1"/>
          <p:nvPr/>
        </p:nvSpPr>
        <p:spPr>
          <a:xfrm>
            <a:off x="5072673" y="423337"/>
            <a:ext cx="2548371" cy="769441"/>
          </a:xfrm>
          <a:prstGeom prst="rect">
            <a:avLst/>
          </a:prstGeom>
          <a:noFill/>
        </p:spPr>
        <p:txBody>
          <a:bodyPr wrap="square" rtlCol="0">
            <a:spAutoFit/>
          </a:bodyPr>
          <a:lstStyle/>
          <a:p>
            <a:r>
              <a:rPr lang="en-US" sz="4400" b="1" dirty="0">
                <a:solidFill>
                  <a:schemeClr val="accent5">
                    <a:lumMod val="60000"/>
                    <a:lumOff val="40000"/>
                  </a:schemeClr>
                </a:solidFill>
              </a:rPr>
              <a:t>RESULT</a:t>
            </a:r>
            <a:endParaRPr lang="en-US" sz="4400" dirty="0"/>
          </a:p>
        </p:txBody>
      </p:sp>
      <p:sp>
        <p:nvSpPr>
          <p:cNvPr id="4" name="TextBox 3">
            <a:extLst>
              <a:ext uri="{FF2B5EF4-FFF2-40B4-BE49-F238E27FC236}">
                <a16:creationId xmlns:a16="http://schemas.microsoft.com/office/drawing/2014/main" id="{FF6D43D8-8F36-49F9-B3D3-A9F125391A74}"/>
              </a:ext>
            </a:extLst>
          </p:cNvPr>
          <p:cNvSpPr txBox="1"/>
          <p:nvPr/>
        </p:nvSpPr>
        <p:spPr>
          <a:xfrm>
            <a:off x="509046" y="1629518"/>
            <a:ext cx="11183331" cy="1477328"/>
          </a:xfrm>
          <a:prstGeom prst="rect">
            <a:avLst/>
          </a:prstGeom>
          <a:noFill/>
        </p:spPr>
        <p:txBody>
          <a:bodyPr wrap="square" rtlCol="0">
            <a:spAutoFit/>
          </a:bodyPr>
          <a:lstStyle/>
          <a:p>
            <a:pPr algn="just"/>
            <a:r>
              <a:rPr lang="en-US" dirty="0"/>
              <a:t>The continuous framework can be executed to check the product is a fake product or unique product. The producer utilizes the SHA-1 calculation to create a public key code in blockchain innovation. The created secret key code is examined by the customer to check given product is phony or genuine.</a:t>
            </a:r>
          </a:p>
          <a:p>
            <a:endParaRPr lang="en-US" dirty="0"/>
          </a:p>
        </p:txBody>
      </p:sp>
    </p:spTree>
    <p:extLst>
      <p:ext uri="{BB962C8B-B14F-4D97-AF65-F5344CB8AC3E}">
        <p14:creationId xmlns:p14="http://schemas.microsoft.com/office/powerpoint/2010/main" val="51563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jpeg">
            <a:extLst>
              <a:ext uri="{FF2B5EF4-FFF2-40B4-BE49-F238E27FC236}">
                <a16:creationId xmlns:a16="http://schemas.microsoft.com/office/drawing/2014/main" id="{FC02280E-38FD-4DBC-B594-555C06770D3A}"/>
              </a:ext>
            </a:extLst>
          </p:cNvPr>
          <p:cNvPicPr/>
          <p:nvPr/>
        </p:nvPicPr>
        <p:blipFill>
          <a:blip r:embed="rId2" cstate="print"/>
          <a:stretch>
            <a:fillRect/>
          </a:stretch>
        </p:blipFill>
        <p:spPr>
          <a:xfrm>
            <a:off x="3299380" y="471341"/>
            <a:ext cx="5740925" cy="2677046"/>
          </a:xfrm>
          <a:prstGeom prst="rect">
            <a:avLst/>
          </a:prstGeom>
        </p:spPr>
      </p:pic>
      <p:pic>
        <p:nvPicPr>
          <p:cNvPr id="3" name="image6.jpeg">
            <a:extLst>
              <a:ext uri="{FF2B5EF4-FFF2-40B4-BE49-F238E27FC236}">
                <a16:creationId xmlns:a16="http://schemas.microsoft.com/office/drawing/2014/main" id="{01C1FF2C-6C38-47A2-864A-9CB061BA8167}"/>
              </a:ext>
            </a:extLst>
          </p:cNvPr>
          <p:cNvPicPr/>
          <p:nvPr/>
        </p:nvPicPr>
        <p:blipFill>
          <a:blip r:embed="rId3" cstate="print"/>
          <a:stretch>
            <a:fillRect/>
          </a:stretch>
        </p:blipFill>
        <p:spPr>
          <a:xfrm>
            <a:off x="3299380" y="3624771"/>
            <a:ext cx="5872899" cy="3021125"/>
          </a:xfrm>
          <a:prstGeom prst="rect">
            <a:avLst/>
          </a:prstGeom>
        </p:spPr>
      </p:pic>
    </p:spTree>
    <p:extLst>
      <p:ext uri="{BB962C8B-B14F-4D97-AF65-F5344CB8AC3E}">
        <p14:creationId xmlns:p14="http://schemas.microsoft.com/office/powerpoint/2010/main" val="3672304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313</TotalTime>
  <Words>1079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Times New Roman</vt:lpstr>
      <vt:lpstr>Vrinda</vt:lpstr>
      <vt:lpstr>Wingdings</vt:lpstr>
      <vt:lpstr>Wingdings 3</vt:lpstr>
      <vt:lpstr>Ion</vt:lpstr>
      <vt:lpstr>Fake Product Identification System</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 kumari</dc:creator>
  <cp:lastModifiedBy>pragati kumari</cp:lastModifiedBy>
  <cp:revision>34</cp:revision>
  <dcterms:created xsi:type="dcterms:W3CDTF">2022-10-07T12:42:36Z</dcterms:created>
  <dcterms:modified xsi:type="dcterms:W3CDTF">2022-11-16T04:46:09Z</dcterms:modified>
</cp:coreProperties>
</file>