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notesMasterIdLst>
    <p:notesMasterId r:id="rId7"/>
  </p:notesMasterIdLst>
  <p:sldIdLst>
    <p:sldId id="256" r:id="rId2"/>
    <p:sldId id="257" r:id="rId3"/>
    <p:sldId id="258" r:id="rId4"/>
    <p:sldId id="280" r:id="rId5"/>
    <p:sldId id="27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 Jain" initials="PJ" lastIdx="1" clrIdx="0">
    <p:extLst>
      <p:ext uri="{19B8F6BF-5375-455C-9EA6-DF929625EA0E}">
        <p15:presenceInfo xmlns:p15="http://schemas.microsoft.com/office/powerpoint/2012/main" userId="6bccbdc32dbda9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7B0F"/>
    <a:srgbClr val="B29F16"/>
    <a:srgbClr val="1C9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4262" autoAdjust="0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outlineViewPr>
    <p:cViewPr>
      <p:scale>
        <a:sx n="33" d="100"/>
        <a:sy n="33" d="100"/>
      </p:scale>
      <p:origin x="0" y="-201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9716D-F4E4-4160-A21D-0D85FC271D34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74F6D-3650-453D-8D62-53B105844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54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4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24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69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74F6D-3650-453D-8D62-53B105844B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6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6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9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24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9116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0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48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96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14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77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72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7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30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29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55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14582-8948-44BF-A4AF-B2668B8EE2BA}" type="datetimeFigureOut">
              <a:rPr lang="en-GB" smtClean="0"/>
              <a:t>15/03/2022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FC74C-67E6-4CBE-85F9-83886466A4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3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youtube.com/channel/UCcnNh0Z0ScmS2MoF9z6I68w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twitter.com/pragati1187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community.powerbi.com/t5/user/viewprofilepage/user-id/81077" TargetMode="External"/><Relationship Id="rId5" Type="http://schemas.openxmlformats.org/officeDocument/2006/relationships/hyperlink" Target="https://www.linkedin.com/in/pragatijain1187/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hyperlink" Target="https://datavibe.co.uk/" TargetMode="External"/><Relationship Id="rId1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rushchillar/disneyland-review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omanzdk/atp-players-overviews?select=player_overviews_column_titles.txt" TargetMode="External"/><Relationship Id="rId5" Type="http://schemas.openxmlformats.org/officeDocument/2006/relationships/hyperlink" Target="https://docs.microsoft.com/en-us/sql/samples/adventureworks-install-configure?view=sql-server-ver15&amp;tabs=ssms" TargetMode="External"/><Relationship Id="rId4" Type="http://schemas.openxmlformats.org/officeDocument/2006/relationships/hyperlink" Target="https://www.kaggle.com/ruchi798/bookcrossing-datase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hyperlink" Target="https://datavibe.co.uk/" TargetMode="External"/><Relationship Id="rId7" Type="http://schemas.openxmlformats.org/officeDocument/2006/relationships/hyperlink" Target="https://twitter.com/pragati1187" TargetMode="External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www.youtube.com/channel/UCcnNh0Z0ScmS2MoF9z6I68w" TargetMode="External"/><Relationship Id="rId5" Type="http://schemas.openxmlformats.org/officeDocument/2006/relationships/hyperlink" Target="https://www.linkedin.com/in/pragatijain1187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hyperlink" Target="https://community.powerbi.com/t5/user/viewprofilepage/user-id/810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2F11-EB6B-4550-ACC0-7D0815E29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617" y="2118887"/>
            <a:ext cx="7704765" cy="262022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Unhide the power of power query in power bi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54F1E-F900-46BC-9E8E-BD62FDE664F1}"/>
              </a:ext>
            </a:extLst>
          </p:cNvPr>
          <p:cNvSpPr txBox="1"/>
          <p:nvPr/>
        </p:nvSpPr>
        <p:spPr>
          <a:xfrm>
            <a:off x="117850" y="6597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©datavibe</a:t>
            </a: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39777-7785-4B90-B203-A8AC9D11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692" y="0"/>
            <a:ext cx="199330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3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AAE804-FD98-4881-AF31-39174992C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599" y="98659"/>
            <a:ext cx="1838237" cy="1898705"/>
          </a:xfrm>
          <a:prstGeom prst="ellipse">
            <a:avLst/>
          </a:prstGeom>
          <a:ln w="63500" cap="rnd">
            <a:solidFill>
              <a:schemeClr val="accent5">
                <a:lumMod val="5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Google Shape;208;p28">
            <a:extLst>
              <a:ext uri="{FF2B5EF4-FFF2-40B4-BE49-F238E27FC236}">
                <a16:creationId xmlns:a16="http://schemas.microsoft.com/office/drawing/2014/main" id="{6258CA4A-2BE4-444A-B394-90D8A3FA9918}"/>
              </a:ext>
            </a:extLst>
          </p:cNvPr>
          <p:cNvSpPr txBox="1">
            <a:spLocks/>
          </p:cNvSpPr>
          <p:nvPr/>
        </p:nvSpPr>
        <p:spPr>
          <a:xfrm>
            <a:off x="3799366" y="849137"/>
            <a:ext cx="3293899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Pragati Jain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E9383-23C1-4CAD-9513-D7523B5FF40D}"/>
              </a:ext>
            </a:extLst>
          </p:cNvPr>
          <p:cNvSpPr txBox="1"/>
          <p:nvPr/>
        </p:nvSpPr>
        <p:spPr>
          <a:xfrm>
            <a:off x="1332410" y="1746680"/>
            <a:ext cx="8291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Microsoft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Superuser at Microsoft Power BI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10+ years of industry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Senior Consultant at Avanade, London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Organizer at DataWeekender conference</a:t>
            </a:r>
          </a:p>
        </p:txBody>
      </p:sp>
      <p:sp>
        <p:nvSpPr>
          <p:cNvPr id="14" name="Google Shape;208;p28">
            <a:extLst>
              <a:ext uri="{FF2B5EF4-FFF2-40B4-BE49-F238E27FC236}">
                <a16:creationId xmlns:a16="http://schemas.microsoft.com/office/drawing/2014/main" id="{143C4B0D-F243-4051-A6B3-CBC6EF310C44}"/>
              </a:ext>
            </a:extLst>
          </p:cNvPr>
          <p:cNvSpPr txBox="1">
            <a:spLocks/>
          </p:cNvSpPr>
          <p:nvPr/>
        </p:nvSpPr>
        <p:spPr>
          <a:xfrm>
            <a:off x="2087017" y="4076995"/>
            <a:ext cx="5871943" cy="134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800" dirty="0"/>
          </a:p>
          <a:p>
            <a:r>
              <a:rPr lang="en-GB" sz="28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Fact About Me</a:t>
            </a:r>
            <a:r>
              <a:rPr lang="en-GB" sz="2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‘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TechieArtist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CCA99-2455-44BE-8AF6-CDB5890E6AB7}"/>
              </a:ext>
            </a:extLst>
          </p:cNvPr>
          <p:cNvCxnSpPr/>
          <p:nvPr/>
        </p:nvCxnSpPr>
        <p:spPr>
          <a:xfrm>
            <a:off x="9927126" y="-2096"/>
            <a:ext cx="0" cy="685800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B50CD1-BCAD-4549-8C90-EA24C536A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766" y="2039310"/>
            <a:ext cx="1850904" cy="756723"/>
          </a:xfrm>
        </p:spPr>
      </p:pic>
      <p:pic>
        <p:nvPicPr>
          <p:cNvPr id="21" name="Picture 20">
            <a:hlinkClick r:id="rId5"/>
            <a:extLst>
              <a:ext uri="{FF2B5EF4-FFF2-40B4-BE49-F238E27FC236}">
                <a16:creationId xmlns:a16="http://schemas.microsoft.com/office/drawing/2014/main" id="{4EDB0D7E-83EE-48B3-92C9-A13451DF5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86" y="6333057"/>
            <a:ext cx="488191" cy="511200"/>
          </a:xfrm>
          <a:prstGeom prst="rect">
            <a:avLst/>
          </a:prstGeom>
        </p:spPr>
      </p:pic>
      <p:pic>
        <p:nvPicPr>
          <p:cNvPr id="23" name="Picture 22">
            <a:hlinkClick r:id="rId7"/>
            <a:extLst>
              <a:ext uri="{FF2B5EF4-FFF2-40B4-BE49-F238E27FC236}">
                <a16:creationId xmlns:a16="http://schemas.microsoft.com/office/drawing/2014/main" id="{E3A3BBA5-B5C0-44FD-8441-71CDDCBAE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83" y="6371877"/>
            <a:ext cx="447812" cy="447812"/>
          </a:xfrm>
          <a:prstGeom prst="rect">
            <a:avLst/>
          </a:prstGeom>
        </p:spPr>
      </p:pic>
      <p:pic>
        <p:nvPicPr>
          <p:cNvPr id="25" name="Picture 24">
            <a:hlinkClick r:id="rId9"/>
            <a:extLst>
              <a:ext uri="{FF2B5EF4-FFF2-40B4-BE49-F238E27FC236}">
                <a16:creationId xmlns:a16="http://schemas.microsoft.com/office/drawing/2014/main" id="{6B89F035-219B-47FB-90D3-B32ED06FA7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903" y="6323035"/>
            <a:ext cx="511200" cy="568359"/>
          </a:xfrm>
          <a:prstGeom prst="rect">
            <a:avLst/>
          </a:prstGeom>
        </p:spPr>
      </p:pic>
      <p:pic>
        <p:nvPicPr>
          <p:cNvPr id="27" name="Picture 26">
            <a:hlinkClick r:id="rId11"/>
            <a:extLst>
              <a:ext uri="{FF2B5EF4-FFF2-40B4-BE49-F238E27FC236}">
                <a16:creationId xmlns:a16="http://schemas.microsoft.com/office/drawing/2014/main" id="{BB4593E3-FA7C-48D6-813A-E9DF79D992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37" y="6297480"/>
            <a:ext cx="606305" cy="606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9F3096-4B0D-4191-AB02-5D40FE3C5AD6}"/>
              </a:ext>
            </a:extLst>
          </p:cNvPr>
          <p:cNvSpPr txBox="1"/>
          <p:nvPr/>
        </p:nvSpPr>
        <p:spPr>
          <a:xfrm>
            <a:off x="121514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16" name="Picture 15">
            <a:hlinkClick r:id="rId13"/>
            <a:extLst>
              <a:ext uri="{FF2B5EF4-FFF2-40B4-BE49-F238E27FC236}">
                <a16:creationId xmlns:a16="http://schemas.microsoft.com/office/drawing/2014/main" id="{23813A2F-4AAC-4D78-9F0F-3CF163B240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905" y="6382338"/>
            <a:ext cx="581305" cy="266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5A9C4A-1F4F-453F-9EE0-13F268F99E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31" y="4528129"/>
            <a:ext cx="1560482" cy="15604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BF5EBA-3753-4BC2-A28B-17A816A722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032" y="2910355"/>
            <a:ext cx="1560484" cy="15604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6DCC42-EFCC-4D9B-8DE9-6D73D6F0AF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66288" y="98659"/>
            <a:ext cx="1876366" cy="13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3FF3E-26D4-4F9D-B04A-F610A03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380565"/>
            <a:ext cx="10483326" cy="477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today’s session I will be showing few Power Query basics that could really help a Power BI report builder to start with reporting.</a:t>
            </a:r>
          </a:p>
          <a:p>
            <a:pPr marL="0" indent="0">
              <a:buNone/>
            </a:pPr>
            <a:r>
              <a:rPr lang="en-US" dirty="0"/>
              <a:t>Today’s session is use-case based.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bringing in data using Power Query in Power BI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going through basic but important data transformations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leveraging benefits of creating custom, conditional &amp; index columns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learning basics around Advanced editor code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along with scenarios where the code from Advanced Editor can be re-used in a flawless way to modify data-source type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Neue Plak"/>
              </a:rPr>
              <a:t>also, how to use existing transformation steps in a new data-source from the old data-source code with small tweaks.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Neue Plak"/>
              </a:rPr>
              <a:t>few Power Query tricks</a:t>
            </a:r>
            <a:endParaRPr lang="en-US" b="0" i="0" dirty="0">
              <a:effectLst/>
              <a:latin typeface="Neue Plak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BE007-0F7A-4098-8B7B-5B4EA51F686B}"/>
              </a:ext>
            </a:extLst>
          </p:cNvPr>
          <p:cNvSpPr txBox="1"/>
          <p:nvPr/>
        </p:nvSpPr>
        <p:spPr>
          <a:xfrm>
            <a:off x="121513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8" name="Google Shape;208;p28">
            <a:extLst>
              <a:ext uri="{FF2B5EF4-FFF2-40B4-BE49-F238E27FC236}">
                <a16:creationId xmlns:a16="http://schemas.microsoft.com/office/drawing/2014/main" id="{6C8A0053-1E12-4B9E-9A4B-B34921C00698}"/>
              </a:ext>
            </a:extLst>
          </p:cNvPr>
          <p:cNvSpPr txBox="1">
            <a:spLocks/>
          </p:cNvSpPr>
          <p:nvPr/>
        </p:nvSpPr>
        <p:spPr>
          <a:xfrm>
            <a:off x="3621741" y="621352"/>
            <a:ext cx="6677836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Agenda 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(one slide all demo)</a:t>
            </a:r>
          </a:p>
        </p:txBody>
      </p:sp>
    </p:spTree>
    <p:extLst>
      <p:ext uri="{BB962C8B-B14F-4D97-AF65-F5344CB8AC3E}">
        <p14:creationId xmlns:p14="http://schemas.microsoft.com/office/powerpoint/2010/main" val="5839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3FF3E-26D4-4F9D-B04A-F610A03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" y="1380565"/>
            <a:ext cx="10483326" cy="477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For today’s session I have used multiple freely available datasets.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+mj-lt"/>
              </a:rPr>
              <a:t>Disneyland Reviews </a:t>
            </a:r>
            <a:r>
              <a:rPr lang="en-US" dirty="0">
                <a:latin typeface="+mj-lt"/>
              </a:rPr>
              <a:t>– </a:t>
            </a:r>
            <a:r>
              <a:rPr lang="en-US" sz="1600" b="0" i="0" dirty="0">
                <a:effectLst/>
                <a:latin typeface="+mj-lt"/>
              </a:rPr>
              <a:t>The dataset includes 42,000 reviews of 3 Disneyland branches - Paris, California and Hong Kong, posted by visitors on Trip Advisor. </a:t>
            </a:r>
            <a:r>
              <a:rPr lang="en-US" sz="1050" b="0" i="0" dirty="0">
                <a:effectLst/>
                <a:latin typeface="+mj-lt"/>
                <a:hlinkClick r:id="rId3"/>
              </a:rPr>
              <a:t>(</a:t>
            </a:r>
            <a:r>
              <a:rPr lang="en-US" sz="1050" dirty="0">
                <a:latin typeface="+mj-lt"/>
                <a:hlinkClick r:id="rId3"/>
              </a:rPr>
              <a:t>https://www.kaggle.com/arushchillar/disneyland-reviews)</a:t>
            </a:r>
            <a:endParaRPr lang="en-US" sz="1050" dirty="0">
              <a:latin typeface="+mj-lt"/>
            </a:endParaRPr>
          </a:p>
          <a:p>
            <a:pPr marL="0" indent="0">
              <a:buNone/>
            </a:pPr>
            <a:endParaRPr lang="en-US" sz="105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+mj-lt"/>
              </a:rPr>
              <a:t>Book Reviews </a:t>
            </a:r>
            <a:r>
              <a:rPr lang="en-US" dirty="0">
                <a:latin typeface="+mj-lt"/>
              </a:rPr>
              <a:t>- </a:t>
            </a:r>
            <a:r>
              <a:rPr lang="en-US" sz="1600" b="0" i="0" dirty="0">
                <a:effectLst/>
                <a:latin typeface="+mj-lt"/>
              </a:rPr>
              <a:t>Contains 278,858 users (anonymized but with demographic information) providing 1,149,780 ratings (explicit / implicit) about 271,379 books. </a:t>
            </a:r>
            <a:r>
              <a:rPr lang="en-US" sz="1050" b="0" i="0" dirty="0">
                <a:effectLst/>
                <a:latin typeface="+mj-lt"/>
                <a:hlinkClick r:id="rId4"/>
              </a:rPr>
              <a:t>(https://www.kaggle.com/ruchi798/bookcrossing-dataset)</a:t>
            </a:r>
            <a:endParaRPr lang="en-US" sz="1050" b="0" i="0" dirty="0">
              <a:effectLst/>
              <a:latin typeface="+mj-lt"/>
            </a:endParaRPr>
          </a:p>
          <a:p>
            <a:pPr marL="0" indent="0">
              <a:buNone/>
            </a:pPr>
            <a:endParaRPr lang="en-US" sz="1050" b="0" i="0" dirty="0"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+mj-lt"/>
              </a:rPr>
              <a:t>Transaction History </a:t>
            </a:r>
            <a:r>
              <a:rPr lang="en-US" dirty="0">
                <a:latin typeface="+mj-lt"/>
              </a:rPr>
              <a:t>– </a:t>
            </a:r>
            <a:r>
              <a:rPr lang="en-US" sz="1600" dirty="0">
                <a:latin typeface="+mj-lt"/>
              </a:rPr>
              <a:t>Famous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Adventure-Works </a:t>
            </a:r>
            <a:r>
              <a:rPr lang="en-US" sz="1600" dirty="0">
                <a:latin typeface="+mj-lt"/>
              </a:rPr>
              <a:t>dataset. </a:t>
            </a:r>
            <a:r>
              <a:rPr lang="en-US" sz="1050" dirty="0">
                <a:latin typeface="+mj-lt"/>
                <a:hlinkClick r:id="rId5"/>
              </a:rPr>
              <a:t>(https://docs.microsoft.com/en-us/sql/samples/adventureworks-install-configure?view=sql-server-ver15&amp;tabs=ssms)</a:t>
            </a:r>
            <a:endParaRPr lang="en-US" sz="1050" dirty="0">
              <a:latin typeface="+mj-lt"/>
            </a:endParaRPr>
          </a:p>
          <a:p>
            <a:pPr marL="0" indent="0">
              <a:buNone/>
            </a:pPr>
            <a:endParaRPr lang="en-US" sz="105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+mj-lt"/>
              </a:rPr>
              <a:t>Players Dataset </a:t>
            </a:r>
            <a:r>
              <a:rPr lang="en-US" dirty="0">
                <a:latin typeface="+mj-lt"/>
              </a:rPr>
              <a:t>- </a:t>
            </a:r>
            <a:r>
              <a:rPr lang="en-US" sz="1600" b="0" i="0" dirty="0">
                <a:effectLst/>
                <a:latin typeface="+mj-lt"/>
              </a:rPr>
              <a:t>Information about ATP players (birthdate, hand, residence, birthplace…). </a:t>
            </a:r>
            <a:r>
              <a:rPr lang="en-US" sz="1050" b="0" i="0" dirty="0">
                <a:effectLst/>
                <a:latin typeface="+mj-lt"/>
                <a:hlinkClick r:id="rId6"/>
              </a:rPr>
              <a:t>(https://www.kaggle.com/romanzdk/atp-players-overviews?select=player_overviews_column_titles.txt)</a:t>
            </a:r>
            <a:endParaRPr lang="en-US" sz="105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BE007-0F7A-4098-8B7B-5B4EA51F686B}"/>
              </a:ext>
            </a:extLst>
          </p:cNvPr>
          <p:cNvSpPr txBox="1"/>
          <p:nvPr/>
        </p:nvSpPr>
        <p:spPr>
          <a:xfrm>
            <a:off x="121513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sp>
        <p:nvSpPr>
          <p:cNvPr id="8" name="Google Shape;208;p28">
            <a:extLst>
              <a:ext uri="{FF2B5EF4-FFF2-40B4-BE49-F238E27FC236}">
                <a16:creationId xmlns:a16="http://schemas.microsoft.com/office/drawing/2014/main" id="{6C8A0053-1E12-4B9E-9A4B-B34921C00698}"/>
              </a:ext>
            </a:extLst>
          </p:cNvPr>
          <p:cNvSpPr txBox="1">
            <a:spLocks/>
          </p:cNvSpPr>
          <p:nvPr/>
        </p:nvSpPr>
        <p:spPr>
          <a:xfrm>
            <a:off x="3621741" y="621352"/>
            <a:ext cx="6677836" cy="67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Data sources used in Demo</a:t>
            </a:r>
            <a:endParaRPr lang="en-GB" sz="2400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468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2783AB9-331F-4736-86A8-46FEB0AE661E}"/>
              </a:ext>
            </a:extLst>
          </p:cNvPr>
          <p:cNvSpPr txBox="1">
            <a:spLocks/>
          </p:cNvSpPr>
          <p:nvPr/>
        </p:nvSpPr>
        <p:spPr>
          <a:xfrm>
            <a:off x="2498102" y="1780742"/>
            <a:ext cx="5409502" cy="459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Happy to answer any questions!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05037-8F0D-42BF-8327-451ADA713D38}"/>
              </a:ext>
            </a:extLst>
          </p:cNvPr>
          <p:cNvSpPr txBox="1"/>
          <p:nvPr/>
        </p:nvSpPr>
        <p:spPr>
          <a:xfrm>
            <a:off x="103762" y="6588124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effectLst/>
                <a:latin typeface="Open Sans" panose="020B0604020202020204" pitchFamily="34" charset="0"/>
              </a:rPr>
              <a:t>©datavibe</a:t>
            </a:r>
            <a:endParaRPr lang="en-GB" sz="1200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BF5E8A01-FD0F-4256-A139-A7C7DFE3F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635" y="6135179"/>
            <a:ext cx="511200" cy="568359"/>
          </a:xfrm>
          <a:prstGeom prst="rect">
            <a:avLst/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1BDD41A4-EAAC-4916-B165-BEFF36932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17" y="6146002"/>
            <a:ext cx="488191" cy="511200"/>
          </a:xfrm>
          <a:prstGeom prst="rect">
            <a:avLst/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99A6CD8A-1757-4C6B-8F3C-9C24CCF480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16" y="6186574"/>
            <a:ext cx="447812" cy="447812"/>
          </a:xfrm>
          <a:prstGeom prst="rect">
            <a:avLst/>
          </a:prstGeom>
        </p:spPr>
      </p:pic>
      <p:pic>
        <p:nvPicPr>
          <p:cNvPr id="11" name="Picture 10">
            <a:hlinkClick r:id="rId9"/>
            <a:extLst>
              <a:ext uri="{FF2B5EF4-FFF2-40B4-BE49-F238E27FC236}">
                <a16:creationId xmlns:a16="http://schemas.microsoft.com/office/drawing/2014/main" id="{21752BD2-587C-4E30-BEBE-8C558B0064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57" y="6116205"/>
            <a:ext cx="606305" cy="606305"/>
          </a:xfrm>
          <a:prstGeom prst="rect">
            <a:avLst/>
          </a:prstGeom>
        </p:spPr>
      </p:pic>
      <p:pic>
        <p:nvPicPr>
          <p:cNvPr id="10" name="Picture 9">
            <a:hlinkClick r:id="rId11"/>
            <a:extLst>
              <a:ext uri="{FF2B5EF4-FFF2-40B4-BE49-F238E27FC236}">
                <a16:creationId xmlns:a16="http://schemas.microsoft.com/office/drawing/2014/main" id="{DC5F16AF-7329-46A4-9A5C-818480EFC4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03" y="6213469"/>
            <a:ext cx="581305" cy="2669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A7B020-1C91-4B42-ABE9-A3C0E5EAC0F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89" y="3478016"/>
            <a:ext cx="1946247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81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3206</TotalTime>
  <Words>360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Neue Plak</vt:lpstr>
      <vt:lpstr>Open Sans</vt:lpstr>
      <vt:lpstr>Squada One</vt:lpstr>
      <vt:lpstr>Wingdings</vt:lpstr>
      <vt:lpstr>Vapor Trail</vt:lpstr>
      <vt:lpstr>Unhide the power of power query in power bi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 Jain</dc:creator>
  <cp:lastModifiedBy>Pragati Jain</cp:lastModifiedBy>
  <cp:revision>111</cp:revision>
  <dcterms:created xsi:type="dcterms:W3CDTF">2021-06-28T17:34:06Z</dcterms:created>
  <dcterms:modified xsi:type="dcterms:W3CDTF">2022-03-16T16:41:22Z</dcterms:modified>
  <cp:contentStatus/>
</cp:coreProperties>
</file>