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1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71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7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44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63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1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7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7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D29F-C935-4717-AABF-28176314343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5403C5-4F11-479D-9452-2EABF2552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powerbi.com/t5/user/viewprofilepage/user-id/81077" TargetMode="External"/><Relationship Id="rId13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34.png"/><Relationship Id="rId2" Type="http://schemas.openxmlformats.org/officeDocument/2006/relationships/hyperlink" Target="https://datavib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ragati1187" TargetMode="Externa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hyperlink" Target="https://www.youtube.com/channel/UCcnNh0Z0ScmS2MoF9z6I68w" TargetMode="External"/><Relationship Id="rId4" Type="http://schemas.openxmlformats.org/officeDocument/2006/relationships/hyperlink" Target="https://www.linkedin.com/in/pragatijain1187/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hyperlink" Target="https://twitter.com/pragati1187" TargetMode="External"/><Relationship Id="rId1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png"/><Relationship Id="rId17" Type="http://schemas.openxmlformats.org/officeDocument/2006/relationships/hyperlink" Target="https://www.youtube.com/channel/UCcnNh0Z0ScmS2MoF9z6I68w" TargetMode="External"/><Relationship Id="rId2" Type="http://schemas.openxmlformats.org/officeDocument/2006/relationships/image" Target="../media/image2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linkedin.com/in/pragatijain1187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community.powerbi.com/t5/user/viewprofilepage/user-id/81077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hyperlink" Target="https://datavibe.co.uk/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FA48DF-D323-4882-D6A7-EBA175BE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220" y="2133600"/>
            <a:ext cx="9032579" cy="20137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Graphik Meetup"/>
              </a:rPr>
              <a:t>Learn to Visualize using DAX Tricks in Power BI</a:t>
            </a:r>
            <a:br>
              <a:rPr lang="en-US" b="1" dirty="0">
                <a:solidFill>
                  <a:schemeClr val="tx1"/>
                </a:solidFill>
                <a:latin typeface="Graphik Meetup"/>
              </a:rPr>
            </a:br>
            <a:r>
              <a:rPr lang="en-US" sz="4000" b="1" dirty="0">
                <a:solidFill>
                  <a:schemeClr val="tx1"/>
                </a:solidFill>
                <a:latin typeface="Graphik Meetup"/>
              </a:rPr>
              <a:t>Pragati Jain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E9696-B9F1-C676-D93A-C62A7A4ED7FE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6FA15-195A-6E4F-9C02-5C1CD19C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69" y="84665"/>
            <a:ext cx="2152959" cy="1138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912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3291A6-9702-0B63-DF7B-334B1D9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70" y="155061"/>
            <a:ext cx="9757833" cy="58588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7: </a:t>
            </a:r>
            <a:r>
              <a:rPr lang="en-US" sz="2000" dirty="0"/>
              <a:t>Display Max-Min bars on a combo chart with line for all points</a:t>
            </a:r>
            <a:br>
              <a:rPr lang="en-US" sz="1100" dirty="0"/>
            </a:br>
            <a:br>
              <a:rPr lang="en-GB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4E1-60F7-AF4E-7FD3-8874A6D9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94" y="1739788"/>
            <a:ext cx="10095982" cy="1841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B53E3-E0D5-4841-EF80-040816CD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33" y="4015334"/>
            <a:ext cx="4904443" cy="2693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141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404F13-36A0-923D-CB0E-D9A2124BE2D7}"/>
              </a:ext>
            </a:extLst>
          </p:cNvPr>
          <p:cNvSpPr txBox="1">
            <a:spLocks/>
          </p:cNvSpPr>
          <p:nvPr/>
        </p:nvSpPr>
        <p:spPr>
          <a:xfrm>
            <a:off x="2794877" y="420774"/>
            <a:ext cx="5409502" cy="45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4FAF3D8D-1DA4-B2A1-317F-B38C30C6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6" y="6135179"/>
            <a:ext cx="511200" cy="568359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8223ECF1-95BA-A0C4-7790-CBB540D7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22" y="6146002"/>
            <a:ext cx="488191" cy="511200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37DC94FA-633E-0255-EDC5-4DD11B870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20" y="6186574"/>
            <a:ext cx="447812" cy="447812"/>
          </a:xfrm>
          <a:prstGeom prst="rect">
            <a:avLst/>
          </a:prstGeom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38840FA2-BA00-4901-022F-44319D1322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20" y="6116205"/>
            <a:ext cx="606305" cy="606305"/>
          </a:xfrm>
          <a:prstGeom prst="rect">
            <a:avLst/>
          </a:prstGeom>
        </p:spPr>
      </p:pic>
      <p:pic>
        <p:nvPicPr>
          <p:cNvPr id="12" name="Picture 11">
            <a:hlinkClick r:id="rId10"/>
            <a:extLst>
              <a:ext uri="{FF2B5EF4-FFF2-40B4-BE49-F238E27FC236}">
                <a16:creationId xmlns:a16="http://schemas.microsoft.com/office/drawing/2014/main" id="{78DAC7EA-DF5E-959F-27B3-959B1CC54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33" y="6213469"/>
            <a:ext cx="581305" cy="26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01E42F-C68C-E78D-A34B-7E2374EAAE6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04" y="2455876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6C3B9D2-DB2A-7076-DDCE-C8B36B55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834" y="56078"/>
            <a:ext cx="2950633" cy="535531"/>
          </a:xfrm>
        </p:spPr>
        <p:txBody>
          <a:bodyPr>
            <a:normAutofit fontScale="90000"/>
          </a:bodyPr>
          <a:lstStyle/>
          <a:p>
            <a:r>
              <a:rPr lang="en-US" dirty="0"/>
              <a:t>Pragati Jain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4C9E7B4-FA75-B6A7-6B67-5D2D85FD3422}"/>
              </a:ext>
            </a:extLst>
          </p:cNvPr>
          <p:cNvSpPr txBox="1">
            <a:spLocks/>
          </p:cNvSpPr>
          <p:nvPr/>
        </p:nvSpPr>
        <p:spPr>
          <a:xfrm>
            <a:off x="1663839" y="886107"/>
            <a:ext cx="6718300" cy="24724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Manager at Avanade,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Organizer at DataWeekender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Manager at Microsoft Power BI UK User Group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2A8A0-8D2B-7067-4150-6D08B80C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88" y="364449"/>
            <a:ext cx="1838237" cy="189870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E4F7C59-6EE5-275C-B641-F650D9FC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87" y="2306816"/>
            <a:ext cx="1571838" cy="642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AEC51-2E2F-A8F7-D2AD-03AFBD770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166" y="4638200"/>
            <a:ext cx="1560482" cy="1560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01546-23E1-9CA6-39C9-2F1BF07B9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167" y="3020426"/>
            <a:ext cx="1560484" cy="1560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5F19E-3EC1-96AE-70EF-2EE90965A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100" y="4561923"/>
            <a:ext cx="1473482" cy="1030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A01D391-6FDC-C90A-83E4-DE715FED1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05986"/>
              </p:ext>
            </p:extLst>
          </p:nvPr>
        </p:nvGraphicFramePr>
        <p:xfrm>
          <a:off x="7844100" y="5744931"/>
          <a:ext cx="1480098" cy="70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600880" imgH="2676600" progId="PBrush">
                  <p:embed/>
                </p:oleObj>
              </mc:Choice>
              <mc:Fallback>
                <p:oleObj name="Bitmap Image" r:id="rId7" imgW="5600880" imgH="267660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52C9974-8A93-770A-5368-EC225EFE27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44100" y="5744931"/>
                        <a:ext cx="1480098" cy="707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08;p28">
            <a:extLst>
              <a:ext uri="{FF2B5EF4-FFF2-40B4-BE49-F238E27FC236}">
                <a16:creationId xmlns:a16="http://schemas.microsoft.com/office/drawing/2014/main" id="{BD810E22-E954-2328-9084-1D193FA143FD}"/>
              </a:ext>
            </a:extLst>
          </p:cNvPr>
          <p:cNvSpPr txBox="1">
            <a:spLocks/>
          </p:cNvSpPr>
          <p:nvPr/>
        </p:nvSpPr>
        <p:spPr>
          <a:xfrm>
            <a:off x="1430827" y="3800668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b="1" dirty="0">
              <a:ln/>
              <a:solidFill>
                <a:schemeClr val="accent3"/>
              </a:solidFill>
            </a:endParaRPr>
          </a:p>
          <a:p>
            <a:r>
              <a:rPr lang="en-GB" sz="2800" b="1" dirty="0">
                <a:ln/>
                <a:solidFill>
                  <a:schemeClr val="tx1"/>
                </a:solidFill>
              </a:rPr>
              <a:t>Fun Fact About Me</a:t>
            </a:r>
            <a:r>
              <a:rPr lang="en-GB" sz="2000" b="1" dirty="0">
                <a:ln/>
                <a:solidFill>
                  <a:schemeClr val="tx1"/>
                </a:solidFill>
              </a:rPr>
              <a:t>: </a:t>
            </a:r>
          </a:p>
          <a:p>
            <a:r>
              <a:rPr lang="en-GB" sz="2400" b="1" dirty="0">
                <a:ln/>
                <a:solidFill>
                  <a:schemeClr val="tx1"/>
                </a:solidFill>
              </a:rPr>
              <a:t>I am a painter and proudly call myself ‘TechieArtist’ </a:t>
            </a:r>
            <a:r>
              <a:rPr lang="pt-PT" sz="2000" b="1" dirty="0">
                <a:ln/>
                <a:solidFill>
                  <a:schemeClr val="tx1"/>
                </a:solidFill>
              </a:rPr>
              <a:t>😊</a:t>
            </a:r>
            <a:endParaRPr lang="en-GB" sz="2000" b="1" dirty="0">
              <a:ln/>
              <a:solidFill>
                <a:schemeClr val="tx1"/>
              </a:solidFill>
            </a:endParaRPr>
          </a:p>
        </p:txBody>
      </p:sp>
      <p:pic>
        <p:nvPicPr>
          <p:cNvPr id="13" name="Picture 12">
            <a:hlinkClick r:id="rId9"/>
            <a:extLst>
              <a:ext uri="{FF2B5EF4-FFF2-40B4-BE49-F238E27FC236}">
                <a16:creationId xmlns:a16="http://schemas.microsoft.com/office/drawing/2014/main" id="{BB5496F5-82D4-B291-129E-219512344C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03" y="6280700"/>
            <a:ext cx="511200" cy="568359"/>
          </a:xfrm>
          <a:prstGeom prst="rect">
            <a:avLst/>
          </a:prstGeom>
        </p:spPr>
      </p:pic>
      <p:pic>
        <p:nvPicPr>
          <p:cNvPr id="14" name="Picture 13">
            <a:hlinkClick r:id="rId11"/>
            <a:extLst>
              <a:ext uri="{FF2B5EF4-FFF2-40B4-BE49-F238E27FC236}">
                <a16:creationId xmlns:a16="http://schemas.microsoft.com/office/drawing/2014/main" id="{7BE75F44-E71C-54BF-69D1-B66B67852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86" y="6290722"/>
            <a:ext cx="488191" cy="511200"/>
          </a:xfrm>
          <a:prstGeom prst="rect">
            <a:avLst/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FD9CB24F-438E-B17E-BF5E-447A4294A5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3" y="6329542"/>
            <a:ext cx="447812" cy="447812"/>
          </a:xfrm>
          <a:prstGeom prst="rect">
            <a:avLst/>
          </a:prstGeom>
        </p:spPr>
      </p:pic>
      <p:pic>
        <p:nvPicPr>
          <p:cNvPr id="16" name="Picture 15">
            <a:hlinkClick r:id="rId15"/>
            <a:extLst>
              <a:ext uri="{FF2B5EF4-FFF2-40B4-BE49-F238E27FC236}">
                <a16:creationId xmlns:a16="http://schemas.microsoft.com/office/drawing/2014/main" id="{3B813221-0573-F90D-F40B-BCA269F58A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37" y="6255145"/>
            <a:ext cx="606305" cy="606305"/>
          </a:xfrm>
          <a:prstGeom prst="rect">
            <a:avLst/>
          </a:prstGeom>
        </p:spPr>
      </p:pic>
      <p:pic>
        <p:nvPicPr>
          <p:cNvPr id="17" name="Picture 16">
            <a:hlinkClick r:id="rId17"/>
            <a:extLst>
              <a:ext uri="{FF2B5EF4-FFF2-40B4-BE49-F238E27FC236}">
                <a16:creationId xmlns:a16="http://schemas.microsoft.com/office/drawing/2014/main" id="{751B35BF-913A-DB19-BCE5-F3042CCC6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05" y="6340003"/>
            <a:ext cx="581305" cy="266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939DAE-1A58-1F76-8637-C7EEB6A5852A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457346-4BA4-F830-1747-72189A7E50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0" y="2122348"/>
            <a:ext cx="2104658" cy="168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769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6F8FDA20-F8C7-53C6-36A0-0AA0E67B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66" y="153458"/>
            <a:ext cx="9427634" cy="53553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BDE0F21-9F2B-4F6F-5E52-C594E1854612}"/>
              </a:ext>
            </a:extLst>
          </p:cNvPr>
          <p:cNvSpPr txBox="1">
            <a:spLocks/>
          </p:cNvSpPr>
          <p:nvPr/>
        </p:nvSpPr>
        <p:spPr>
          <a:xfrm>
            <a:off x="1519766" y="1235919"/>
            <a:ext cx="7446434" cy="4623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In today’s session, I will be talking about few of my favourite DAX tricks in Power BI that can help to overcome visualisation limitations.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Dynamic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points </a:t>
            </a:r>
            <a:r>
              <a:rPr lang="en-GB" dirty="0"/>
              <a:t>on Line chart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&amp; Below Average </a:t>
            </a:r>
            <a:r>
              <a:rPr lang="en-GB" dirty="0"/>
              <a:t>value</a:t>
            </a:r>
          </a:p>
          <a:p>
            <a:pPr>
              <a:buFont typeface="+mj-lt"/>
              <a:buAutoNum type="arabicPeriod"/>
            </a:pPr>
            <a:r>
              <a:rPr lang="en-GB" dirty="0"/>
              <a:t>Highlight MAX – MIN value on clustered column chart</a:t>
            </a:r>
          </a:p>
          <a:p>
            <a:pPr>
              <a:buFont typeface="+mj-lt"/>
              <a:buAutoNum type="arabicPeriod"/>
            </a:pPr>
            <a:r>
              <a:rPr lang="en-US" dirty="0"/>
              <a:t>Display Top N selected bars in the chart</a:t>
            </a:r>
          </a:p>
          <a:p>
            <a:pPr>
              <a:buFont typeface="+mj-lt"/>
              <a:buAutoNum type="arabicPeriod"/>
            </a:pPr>
            <a:r>
              <a:rPr lang="en-US" dirty="0"/>
              <a:t>Dynamic Bar colors for Current &amp; Previous Year same Quarter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Conditional Titles on visuals based on slicer selection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Dynamic Color to Card Visual based on slicer selection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Display Max-Min bars on a combo chart with line for all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658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9857E-0668-BFAB-6C0B-1EF25781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4" y="1579700"/>
            <a:ext cx="3684189" cy="151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A22816-4004-5D23-2D9D-BB83BD97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94" y="1"/>
            <a:ext cx="10640439" cy="703164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1: </a:t>
            </a:r>
            <a:r>
              <a:rPr lang="en-GB" sz="2000" dirty="0"/>
              <a:t>Dynamic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points </a:t>
            </a:r>
            <a:r>
              <a:rPr lang="en-GB" sz="2000" dirty="0"/>
              <a:t>on Line chart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&amp; Below Average </a:t>
            </a:r>
            <a:r>
              <a:rPr lang="en-GB" sz="2000" dirty="0"/>
              <a:t>value</a:t>
            </a:r>
            <a:br>
              <a:rPr lang="en-GB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963A4-A476-E4CD-C524-A490DD53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67491"/>
            <a:ext cx="5721176" cy="1574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586DB-6495-8E35-2DE2-24C1D335058B}"/>
              </a:ext>
            </a:extLst>
          </p:cNvPr>
          <p:cNvSpPr txBox="1"/>
          <p:nvPr/>
        </p:nvSpPr>
        <p:spPr>
          <a:xfrm>
            <a:off x="7840721" y="1304677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function returns the average of all numbers from Sales 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336AD-78A6-133A-34AB-F27546F1CFDC}"/>
              </a:ext>
            </a:extLst>
          </p:cNvPr>
          <p:cNvSpPr/>
          <p:nvPr/>
        </p:nvSpPr>
        <p:spPr>
          <a:xfrm>
            <a:off x="1314493" y="2192866"/>
            <a:ext cx="2783371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00770C7-3EA5-50E5-CCF0-400485EB151E}"/>
              </a:ext>
            </a:extLst>
          </p:cNvPr>
          <p:cNvSpPr/>
          <p:nvPr/>
        </p:nvSpPr>
        <p:spPr>
          <a:xfrm rot="5400000">
            <a:off x="1790668" y="2238334"/>
            <a:ext cx="220134" cy="117693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2D269-AF00-2404-AF40-2F1CB2BBD04C}"/>
              </a:ext>
            </a:extLst>
          </p:cNvPr>
          <p:cNvSpPr txBox="1"/>
          <p:nvPr/>
        </p:nvSpPr>
        <p:spPr>
          <a:xfrm>
            <a:off x="7870294" y="2184240"/>
            <a:ext cx="315330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A9B9F0-BCFA-897A-BCE0-F5B6DC29FC0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4097864" y="1520121"/>
            <a:ext cx="3742857" cy="8053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59F795-8A1E-90A9-1F4B-50638279C075}"/>
              </a:ext>
            </a:extLst>
          </p:cNvPr>
          <p:cNvCxnSpPr>
            <a:cxnSpLocks/>
          </p:cNvCxnSpPr>
          <p:nvPr/>
        </p:nvCxnSpPr>
        <p:spPr>
          <a:xfrm flipH="1">
            <a:off x="2590800" y="2413002"/>
            <a:ext cx="5477933" cy="303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0E30E5-778E-4708-7FD5-A841F5A63F67}"/>
              </a:ext>
            </a:extLst>
          </p:cNvPr>
          <p:cNvSpPr txBox="1"/>
          <p:nvPr/>
        </p:nvSpPr>
        <p:spPr>
          <a:xfrm>
            <a:off x="7324254" y="3699100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 compares total sales with monthly average sales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DF5127-F3FD-9493-D14A-59D8B8EDEAD5}"/>
              </a:ext>
            </a:extLst>
          </p:cNvPr>
          <p:cNvCxnSpPr>
            <a:cxnSpLocks/>
          </p:cNvCxnSpPr>
          <p:nvPr/>
        </p:nvCxnSpPr>
        <p:spPr>
          <a:xfrm flipH="1">
            <a:off x="5782733" y="3914543"/>
            <a:ext cx="1664228" cy="902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1DCBCDC-F015-15D7-D70C-9E484B24D5ED}"/>
              </a:ext>
            </a:extLst>
          </p:cNvPr>
          <p:cNvSpPr/>
          <p:nvPr/>
        </p:nvSpPr>
        <p:spPr>
          <a:xfrm rot="5400000">
            <a:off x="3269755" y="2627978"/>
            <a:ext cx="220134" cy="465342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8912665-164D-FF42-27E5-25903330DD26}"/>
              </a:ext>
            </a:extLst>
          </p:cNvPr>
          <p:cNvSpPr/>
          <p:nvPr/>
        </p:nvSpPr>
        <p:spPr>
          <a:xfrm>
            <a:off x="2026454" y="4971716"/>
            <a:ext cx="220134" cy="4239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387D0-11A8-EEEF-9BEE-3A796B6BFE4F}"/>
              </a:ext>
            </a:extLst>
          </p:cNvPr>
          <p:cNvSpPr txBox="1"/>
          <p:nvPr/>
        </p:nvSpPr>
        <p:spPr>
          <a:xfrm>
            <a:off x="6679878" y="4986868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2F59A-B252-AB26-53DC-7D8E4177D202}"/>
              </a:ext>
            </a:extLst>
          </p:cNvPr>
          <p:cNvCxnSpPr>
            <a:cxnSpLocks/>
          </p:cNvCxnSpPr>
          <p:nvPr/>
        </p:nvCxnSpPr>
        <p:spPr>
          <a:xfrm flipH="1">
            <a:off x="2246588" y="5178544"/>
            <a:ext cx="459447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8478CE7-E4EC-CF44-0291-AA4D00EC3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246" y="5286950"/>
            <a:ext cx="3330909" cy="1325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59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DC1E90-34C5-12CA-64A5-5AD442EE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8" y="2699946"/>
            <a:ext cx="3229426" cy="12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57BEF-BD7E-37E5-40CA-BA9B8D71C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2" y="1255831"/>
            <a:ext cx="2924583" cy="131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A058C57-9130-D012-5832-6FFA103DA1B0}"/>
              </a:ext>
            </a:extLst>
          </p:cNvPr>
          <p:cNvSpPr txBox="1">
            <a:spLocks/>
          </p:cNvSpPr>
          <p:nvPr/>
        </p:nvSpPr>
        <p:spPr>
          <a:xfrm>
            <a:off x="1147721" y="69753"/>
            <a:ext cx="9757833" cy="9787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Use case 2: </a:t>
            </a:r>
            <a:r>
              <a:rPr lang="en-GB" sz="2000" dirty="0"/>
              <a:t>Highlight Max Min value on Bar Chart</a:t>
            </a:r>
            <a:br>
              <a:rPr lang="en-GB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A3ED8-6CD4-17CA-8DCB-6E52F7DB2209}"/>
              </a:ext>
            </a:extLst>
          </p:cNvPr>
          <p:cNvSpPr txBox="1"/>
          <p:nvPr/>
        </p:nvSpPr>
        <p:spPr>
          <a:xfrm>
            <a:off x="7840721" y="1304677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sales value from Sales column.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EA601-F300-0364-7FEE-0C97A836A763}"/>
              </a:ext>
            </a:extLst>
          </p:cNvPr>
          <p:cNvSpPr txBox="1"/>
          <p:nvPr/>
        </p:nvSpPr>
        <p:spPr>
          <a:xfrm>
            <a:off x="7692494" y="1895418"/>
            <a:ext cx="414451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E0CB05-DEB0-EB38-6574-B8AB27B1B1A6}"/>
              </a:ext>
            </a:extLst>
          </p:cNvPr>
          <p:cNvCxnSpPr>
            <a:cxnSpLocks/>
          </p:cNvCxnSpPr>
          <p:nvPr/>
        </p:nvCxnSpPr>
        <p:spPr>
          <a:xfrm flipH="1">
            <a:off x="2150533" y="2092219"/>
            <a:ext cx="5723467" cy="920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2EFEA6-8083-5509-CCA9-4F88ECE83679}"/>
              </a:ext>
            </a:extLst>
          </p:cNvPr>
          <p:cNvSpPr txBox="1"/>
          <p:nvPr/>
        </p:nvSpPr>
        <p:spPr>
          <a:xfrm>
            <a:off x="6523788" y="4453858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FCC72B-AB5C-2A03-1E25-7CB8F74A1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61960"/>
            <a:ext cx="5082385" cy="1754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5FCB665A-B7B7-5D3C-9F07-056257D5BF74}"/>
              </a:ext>
            </a:extLst>
          </p:cNvPr>
          <p:cNvSpPr/>
          <p:nvPr/>
        </p:nvSpPr>
        <p:spPr>
          <a:xfrm rot="5400000">
            <a:off x="1956900" y="2515845"/>
            <a:ext cx="146452" cy="176481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F9DAB4A-AC27-F5C5-BEBF-601FE541EA62}"/>
              </a:ext>
            </a:extLst>
          </p:cNvPr>
          <p:cNvSpPr/>
          <p:nvPr/>
        </p:nvSpPr>
        <p:spPr>
          <a:xfrm rot="5400000">
            <a:off x="1539059" y="3184678"/>
            <a:ext cx="220134" cy="1002815"/>
          </a:xfrm>
          <a:prstGeom prst="rightBrace">
            <a:avLst>
              <a:gd name="adj1" fmla="val 239102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6995265-72AA-325D-ECBE-AB110523E20D}"/>
              </a:ext>
            </a:extLst>
          </p:cNvPr>
          <p:cNvSpPr/>
          <p:nvPr/>
        </p:nvSpPr>
        <p:spPr>
          <a:xfrm rot="5400000">
            <a:off x="1896772" y="1281917"/>
            <a:ext cx="88910" cy="158701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1916057-723D-8DCF-3B85-0910F88B78AA}"/>
              </a:ext>
            </a:extLst>
          </p:cNvPr>
          <p:cNvSpPr/>
          <p:nvPr/>
        </p:nvSpPr>
        <p:spPr>
          <a:xfrm rot="5400000">
            <a:off x="1539059" y="1813205"/>
            <a:ext cx="220134" cy="1002814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1648B4-5D51-77E2-F00C-65830CEC4E29}"/>
              </a:ext>
            </a:extLst>
          </p:cNvPr>
          <p:cNvCxnSpPr>
            <a:cxnSpLocks/>
          </p:cNvCxnSpPr>
          <p:nvPr/>
        </p:nvCxnSpPr>
        <p:spPr>
          <a:xfrm flipH="1">
            <a:off x="2912533" y="1440926"/>
            <a:ext cx="5020734" cy="527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6141F-B87A-FF6F-7461-3D9ED65AF445}"/>
              </a:ext>
            </a:extLst>
          </p:cNvPr>
          <p:cNvSpPr txBox="1"/>
          <p:nvPr/>
        </p:nvSpPr>
        <p:spPr>
          <a:xfrm>
            <a:off x="7781454" y="2549437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sales value from Sales column.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885B0A-25B9-0667-FDB1-8CF979E8D12D}"/>
              </a:ext>
            </a:extLst>
          </p:cNvPr>
          <p:cNvSpPr txBox="1"/>
          <p:nvPr/>
        </p:nvSpPr>
        <p:spPr>
          <a:xfrm>
            <a:off x="7811027" y="3429000"/>
            <a:ext cx="38899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27D4F4-7834-201F-1643-21619C5EF442}"/>
              </a:ext>
            </a:extLst>
          </p:cNvPr>
          <p:cNvCxnSpPr>
            <a:cxnSpLocks/>
          </p:cNvCxnSpPr>
          <p:nvPr/>
        </p:nvCxnSpPr>
        <p:spPr>
          <a:xfrm flipH="1">
            <a:off x="2345267" y="3584774"/>
            <a:ext cx="5528733" cy="290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CC612A-CBA7-0ED4-DA2E-488C9A5BA452}"/>
              </a:ext>
            </a:extLst>
          </p:cNvPr>
          <p:cNvCxnSpPr>
            <a:cxnSpLocks/>
          </p:cNvCxnSpPr>
          <p:nvPr/>
        </p:nvCxnSpPr>
        <p:spPr>
          <a:xfrm flipH="1">
            <a:off x="2971800" y="2685686"/>
            <a:ext cx="4902200" cy="611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5D2BB7A8-81BF-E4C5-5257-D7E27CB5B9E8}"/>
              </a:ext>
            </a:extLst>
          </p:cNvPr>
          <p:cNvSpPr/>
          <p:nvPr/>
        </p:nvSpPr>
        <p:spPr>
          <a:xfrm>
            <a:off x="5419421" y="4453858"/>
            <a:ext cx="220134" cy="12442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02046-5D6E-8D0C-3F50-92B94FC51B0E}"/>
              </a:ext>
            </a:extLst>
          </p:cNvPr>
          <p:cNvCxnSpPr>
            <a:cxnSpLocks/>
          </p:cNvCxnSpPr>
          <p:nvPr/>
        </p:nvCxnSpPr>
        <p:spPr>
          <a:xfrm flipH="1">
            <a:off x="5529488" y="4753940"/>
            <a:ext cx="994300" cy="104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D55DA4D-9483-69E1-682E-23A95000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34" y="5054022"/>
            <a:ext cx="3462578" cy="1672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58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1C376-95C6-EEE5-703A-05862780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" y="2305390"/>
            <a:ext cx="7132308" cy="1330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21BC2D97-395B-D492-2BA5-01B1F858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83" y="48548"/>
            <a:ext cx="9757833" cy="574127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3: </a:t>
            </a:r>
            <a:r>
              <a:rPr lang="en-GB" sz="2000" dirty="0"/>
              <a:t>Display Top N Selected Bars in a Visual</a:t>
            </a:r>
            <a:br>
              <a:rPr lang="en-GB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FEAD-0F22-B927-73D2-CEE47FE00084}"/>
              </a:ext>
            </a:extLst>
          </p:cNvPr>
          <p:cNvSpPr txBox="1"/>
          <p:nvPr/>
        </p:nvSpPr>
        <p:spPr>
          <a:xfrm>
            <a:off x="8692120" y="1438599"/>
            <a:ext cx="183541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RANKX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returns a ranking based on sales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98D8A-107B-A41E-797F-859A5B69B6CF}"/>
              </a:ext>
            </a:extLst>
          </p:cNvPr>
          <p:cNvSpPr txBox="1"/>
          <p:nvPr/>
        </p:nvSpPr>
        <p:spPr>
          <a:xfrm>
            <a:off x="8692120" y="2465282"/>
            <a:ext cx="1835415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A colour code is given based on conditional comparison.</a:t>
            </a:r>
          </a:p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my Rank value is &lt;= value selected in the parameter, all the bars with rank &lt;= get a GREEN colour.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92279D-0865-1C02-0DC0-21623572EB15}"/>
              </a:ext>
            </a:extLst>
          </p:cNvPr>
          <p:cNvSpPr/>
          <p:nvPr/>
        </p:nvSpPr>
        <p:spPr>
          <a:xfrm>
            <a:off x="7628467" y="2305390"/>
            <a:ext cx="312371" cy="135025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3C1C857-7151-C684-FCD7-745AC0D44A35}"/>
              </a:ext>
            </a:extLst>
          </p:cNvPr>
          <p:cNvSpPr/>
          <p:nvPr/>
        </p:nvSpPr>
        <p:spPr>
          <a:xfrm rot="5400000">
            <a:off x="4035292" y="-1577623"/>
            <a:ext cx="220134" cy="696621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DA40EC-CFDA-4FF4-AE2F-155A790CAE41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>
            <a:off x="7739086" y="1654043"/>
            <a:ext cx="9530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91987-CB14-57A3-1A11-DF1678027BBE}"/>
              </a:ext>
            </a:extLst>
          </p:cNvPr>
          <p:cNvCxnSpPr>
            <a:cxnSpLocks/>
          </p:cNvCxnSpPr>
          <p:nvPr/>
        </p:nvCxnSpPr>
        <p:spPr>
          <a:xfrm flipH="1">
            <a:off x="7873105" y="2985497"/>
            <a:ext cx="9491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B1BD2A5-9C94-AC37-7464-C86F4AD5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086" y="4780358"/>
            <a:ext cx="4349152" cy="187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B5EED-0B43-0A58-3ABC-E81FD7C7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" y="1452728"/>
            <a:ext cx="7150690" cy="402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60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44548-9C96-68CA-C162-2088E8EF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3" y="3868464"/>
            <a:ext cx="6789000" cy="1482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6C8A23-2C8A-EBEF-897A-8729A5E1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67" y="14183"/>
            <a:ext cx="10697633" cy="59559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4: </a:t>
            </a:r>
            <a:r>
              <a:rPr lang="en-GB" sz="2000" dirty="0"/>
              <a:t>Dynamic Bar colours for Current &amp; Previous Year SAME QUARTER</a:t>
            </a:r>
            <a:br>
              <a:rPr lang="en-GB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EA495-5A94-5E33-8758-FF2542CB98FA}"/>
              </a:ext>
            </a:extLst>
          </p:cNvPr>
          <p:cNvSpPr txBox="1"/>
          <p:nvPr/>
        </p:nvSpPr>
        <p:spPr>
          <a:xfrm>
            <a:off x="8692120" y="1294660"/>
            <a:ext cx="183541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Getting selected value of Year-Quarter from slicer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55000-6A7A-161F-4183-B68CC90CE115}"/>
              </a:ext>
            </a:extLst>
          </p:cNvPr>
          <p:cNvSpPr txBox="1"/>
          <p:nvPr/>
        </p:nvSpPr>
        <p:spPr>
          <a:xfrm>
            <a:off x="7845453" y="4181969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208DF4-D4F1-5587-43B3-D78199AC575E}"/>
              </a:ext>
            </a:extLst>
          </p:cNvPr>
          <p:cNvSpPr/>
          <p:nvPr/>
        </p:nvSpPr>
        <p:spPr>
          <a:xfrm rot="5400000">
            <a:off x="3791106" y="1840199"/>
            <a:ext cx="190455" cy="702706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31CE852-CA23-B9BD-0C6B-B3A3BEF902D1}"/>
              </a:ext>
            </a:extLst>
          </p:cNvPr>
          <p:cNvSpPr/>
          <p:nvPr/>
        </p:nvSpPr>
        <p:spPr>
          <a:xfrm rot="5400000">
            <a:off x="3876414" y="-1660903"/>
            <a:ext cx="220134" cy="696621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C41B7-B1FB-A022-71E1-79827F0ED6DB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7469589" y="1507106"/>
            <a:ext cx="1222531" cy="29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CA4CDB-87F1-3286-9683-E7064F49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3" y="1315258"/>
            <a:ext cx="6966216" cy="383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0D1B45-9749-2A2C-D823-209CFD9E6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7" y="2125072"/>
            <a:ext cx="6288815" cy="1545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13521E-3373-3BA9-78D1-AF43C13AA90E}"/>
              </a:ext>
            </a:extLst>
          </p:cNvPr>
          <p:cNvSpPr/>
          <p:nvPr/>
        </p:nvSpPr>
        <p:spPr>
          <a:xfrm>
            <a:off x="1664465" y="2565268"/>
            <a:ext cx="3821935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705DA-6D69-F5C8-3AF5-058D22DC999B}"/>
              </a:ext>
            </a:extLst>
          </p:cNvPr>
          <p:cNvSpPr/>
          <p:nvPr/>
        </p:nvSpPr>
        <p:spPr>
          <a:xfrm>
            <a:off x="3217333" y="2975998"/>
            <a:ext cx="3437465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76F38-D012-A9E8-5DF2-D384AF2D5D44}"/>
              </a:ext>
            </a:extLst>
          </p:cNvPr>
          <p:cNvSpPr txBox="1"/>
          <p:nvPr/>
        </p:nvSpPr>
        <p:spPr>
          <a:xfrm>
            <a:off x="7720704" y="2399760"/>
            <a:ext cx="4050823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extracts the number of characters from a string from left. In this case we extract the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part from year-quarter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column and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1 to get previous year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value.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extracts no. of characters from a string from right.</a:t>
            </a:r>
          </a:p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further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concatenates previous year and quarter value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to a single string.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733AB-FBDB-06E1-E1B1-7293DD874F0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486400" y="2697858"/>
            <a:ext cx="2234304" cy="255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905B8F-B804-2959-AF69-7029C21BAF3C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654798" y="2953758"/>
            <a:ext cx="1065906" cy="154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119DA20-7425-3C15-5349-90F86E710BFB}"/>
              </a:ext>
            </a:extLst>
          </p:cNvPr>
          <p:cNvSpPr/>
          <p:nvPr/>
        </p:nvSpPr>
        <p:spPr>
          <a:xfrm>
            <a:off x="6755503" y="2322844"/>
            <a:ext cx="220134" cy="1347784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64D09A-E5D1-8CB4-C1E2-4FB27242AFEE}"/>
              </a:ext>
            </a:extLst>
          </p:cNvPr>
          <p:cNvCxnSpPr>
            <a:cxnSpLocks/>
          </p:cNvCxnSpPr>
          <p:nvPr/>
        </p:nvCxnSpPr>
        <p:spPr>
          <a:xfrm flipH="1">
            <a:off x="6995008" y="4478357"/>
            <a:ext cx="9491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E749E3B-EF3A-C30A-A716-B40C982A2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704" y="4982081"/>
            <a:ext cx="4332293" cy="1732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95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5C41BB4-F87E-C7E9-8E68-F3B47CC2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94" y="70181"/>
            <a:ext cx="9757833" cy="9787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5: </a:t>
            </a:r>
            <a:r>
              <a:rPr lang="en-GB" sz="2000" dirty="0"/>
              <a:t>Conditional Titles on visuals based on User Selection</a:t>
            </a:r>
            <a:br>
              <a:rPr lang="en-GB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0CA05-F376-F562-A6C9-B0375390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68" y="5034080"/>
            <a:ext cx="5652619" cy="1620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FD9438-F116-BB20-8170-E109363A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8" y="1537935"/>
            <a:ext cx="11477009" cy="3067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55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9B4B6-D467-D7ED-325B-26ADA7E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1278409"/>
            <a:ext cx="10031225" cy="2857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D2D6E-C038-60F9-8D1A-AED606CA7351}"/>
              </a:ext>
            </a:extLst>
          </p:cNvPr>
          <p:cNvSpPr txBox="1"/>
          <p:nvPr/>
        </p:nvSpPr>
        <p:spPr>
          <a:xfrm>
            <a:off x="146094" y="6581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5F4C03-2358-D5EA-21D0-2E9521E5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33" y="131377"/>
            <a:ext cx="9757833" cy="9787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6: </a:t>
            </a:r>
            <a:r>
              <a:rPr lang="en-GB" sz="2000" dirty="0"/>
              <a:t>Dynamic colour to Card visual based on slicer selection</a:t>
            </a:r>
            <a:br>
              <a:rPr lang="en-GB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D7AA-5043-B1B1-F322-82D16230B82E}"/>
              </a:ext>
            </a:extLst>
          </p:cNvPr>
          <p:cNvSpPr txBox="1"/>
          <p:nvPr/>
        </p:nvSpPr>
        <p:spPr>
          <a:xfrm>
            <a:off x="10220345" y="2667071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2FE28-4A64-3145-DDF2-2625E160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06" y="5393437"/>
            <a:ext cx="6551654" cy="1333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A7F931CA-A287-C9D2-4547-F7C25D378A3A}"/>
              </a:ext>
            </a:extLst>
          </p:cNvPr>
          <p:cNvSpPr/>
          <p:nvPr/>
        </p:nvSpPr>
        <p:spPr>
          <a:xfrm>
            <a:off x="6096000" y="2505307"/>
            <a:ext cx="220134" cy="923693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AB505-50EF-E575-72FC-854E6ADE6226}"/>
              </a:ext>
            </a:extLst>
          </p:cNvPr>
          <p:cNvCxnSpPr>
            <a:cxnSpLocks/>
          </p:cNvCxnSpPr>
          <p:nvPr/>
        </p:nvCxnSpPr>
        <p:spPr>
          <a:xfrm flipH="1">
            <a:off x="6316134" y="2967153"/>
            <a:ext cx="409029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</TotalTime>
  <Words>511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Graphik Meetup</vt:lpstr>
      <vt:lpstr>Open Sans</vt:lpstr>
      <vt:lpstr>Squada One</vt:lpstr>
      <vt:lpstr>Wingdings 3</vt:lpstr>
      <vt:lpstr>Wisp</vt:lpstr>
      <vt:lpstr>Bitmap Image</vt:lpstr>
      <vt:lpstr>Learn to Visualize using DAX Tricks in Power BI Pragati Jain</vt:lpstr>
      <vt:lpstr>Pragati Jain</vt:lpstr>
      <vt:lpstr>Agenda</vt:lpstr>
      <vt:lpstr>Use case 1: Dynamic Data points on Line chart Above &amp; Below Average value </vt:lpstr>
      <vt:lpstr>PowerPoint Presentation</vt:lpstr>
      <vt:lpstr>Use case 3: Display Top N Selected Bars in a Visual </vt:lpstr>
      <vt:lpstr>Use case 4: Dynamic Bar colours for Current &amp; Previous Year SAME QUARTER </vt:lpstr>
      <vt:lpstr>Use case 5: Conditional Titles on visuals based on User Selection </vt:lpstr>
      <vt:lpstr>Use case 6: Dynamic colour to Card visual based on slicer selection </vt:lpstr>
      <vt:lpstr>Use case 7: Display Max-Min bars on a combo chart with line for all points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Visualize using DAX Tricks in Power BI</dc:title>
  <dc:creator>Pragati Jain</dc:creator>
  <cp:lastModifiedBy>Pragati Jain</cp:lastModifiedBy>
  <cp:revision>18</cp:revision>
  <dcterms:created xsi:type="dcterms:W3CDTF">2023-01-17T16:40:35Z</dcterms:created>
  <dcterms:modified xsi:type="dcterms:W3CDTF">2023-01-18T18:20:56Z</dcterms:modified>
</cp:coreProperties>
</file>