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72" r:id="rId2"/>
    <p:sldId id="256" r:id="rId3"/>
    <p:sldId id="257" r:id="rId4"/>
    <p:sldId id="258" r:id="rId5"/>
    <p:sldId id="265" r:id="rId6"/>
    <p:sldId id="266" r:id="rId7"/>
    <p:sldId id="259" r:id="rId8"/>
    <p:sldId id="267" r:id="rId9"/>
    <p:sldId id="269" r:id="rId10"/>
    <p:sldId id="268" r:id="rId11"/>
    <p:sldId id="260" r:id="rId12"/>
    <p:sldId id="270" r:id="rId13"/>
    <p:sldId id="271" r:id="rId14"/>
    <p:sldId id="273" r:id="rId15"/>
    <p:sldId id="264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5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725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79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608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13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37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511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077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59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1A84-445E-4841-A16C-2D3E7BEC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6D33-A5BD-4985-BB9B-43D22608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34AC7-C1C0-49D7-A350-9550F7A5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CCB3-78DE-4553-B07B-9650323159CD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350C6-F58E-4E9A-BC44-CAE42E1B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C247-6D2E-4E7D-9A16-EFB6EDC6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C5CED-79F3-4F0D-B3EB-C018D25C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8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72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45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75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1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76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5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A67601-27CC-4E0D-9D9D-26CA15BD00D4}" type="datetimeFigureOut">
              <a:rPr lang="en-GB" smtClean="0"/>
              <a:t>20/08/2021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BD94D4-3D3C-47D9-82B0-D39ECCBD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42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cac.com/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red-gate.com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hyperlink" Target="https://paperswordb2b.com/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0/11/a-primer-on-getting-started-with-data-science-for-beginners/" TargetMode="External"/><Relationship Id="rId3" Type="http://schemas.openxmlformats.org/officeDocument/2006/relationships/hyperlink" Target="https://docs.microsoft.com/en-us/azure/machine-learning/overview-what-is-machine-learning-studio" TargetMode="External"/><Relationship Id="rId7" Type="http://schemas.openxmlformats.org/officeDocument/2006/relationships/hyperlink" Target="https://www.coursera.org/specializations/introduction-data-science" TargetMode="External"/><Relationship Id="rId2" Type="http://schemas.openxmlformats.org/officeDocument/2006/relationships/hyperlink" Target="https://docs.microsoft.com/en-us/learn/paths/create-no-code-predictive-models-azure-machine-learn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dataiku.com/an-introduction-to-key-data-science-concepts" TargetMode="External"/><Relationship Id="rId5" Type="http://schemas.openxmlformats.org/officeDocument/2006/relationships/hyperlink" Target="https://www.guru99.com/data-science-tutorial.html" TargetMode="External"/><Relationship Id="rId4" Type="http://schemas.openxmlformats.org/officeDocument/2006/relationships/hyperlink" Target="https://github.com/Azure/MachineLearningDesigner/tree/master/articles/samples" TargetMode="External"/><Relationship Id="rId9" Type="http://schemas.openxmlformats.org/officeDocument/2006/relationships/hyperlink" Target="https://docs.microsoft.com/en-us/users/pragatijain-6473/collections/m2r5fgq53876rw/?WT.mc_id=AI-MVP-5004163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pragati1187" TargetMode="External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hyperlink" Target="https://community.powerbi.com/t5/user/viewprofilepage/user-id/81077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vibe.co.uk/" TargetMode="Externa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hyperlink" Target="https://www.linkedin.com/in/pragatijain1187/" TargetMode="External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hyperlink" Target="https://www.instagram.com/creationsbyprag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zure.microsoft.com/en-gb/free/?WT.mc_id=A261C142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3C35C51E-4904-4E8D-9744-04FC5777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441" y="2531197"/>
            <a:ext cx="1122218" cy="74814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1ABF94-B267-4D32-AF43-5DDC674C84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0"/>
            <a:ext cx="594360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08C0088E-1C4B-4249-988D-387F8078094C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507" y="3518853"/>
            <a:ext cx="1391285" cy="673100"/>
          </a:xfrm>
          <a:prstGeom prst="rect">
            <a:avLst/>
          </a:prstGeom>
        </p:spPr>
      </p:pic>
      <p:pic>
        <p:nvPicPr>
          <p:cNvPr id="8" name="Picture 7">
            <a:hlinkClick r:id="rId6"/>
            <a:extLst>
              <a:ext uri="{FF2B5EF4-FFF2-40B4-BE49-F238E27FC236}">
                <a16:creationId xmlns:a16="http://schemas.microsoft.com/office/drawing/2014/main" id="{09197BBD-5440-40E9-8C0F-9611C87A2C5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4237673"/>
            <a:ext cx="2032000" cy="630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hlinkClick r:id="rId8"/>
            <a:extLst>
              <a:ext uri="{FF2B5EF4-FFF2-40B4-BE49-F238E27FC236}">
                <a16:creationId xmlns:a16="http://schemas.microsoft.com/office/drawing/2014/main" id="{755E0044-EA23-42BC-8F25-8F6AE84BF0B8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0" y="4191953"/>
            <a:ext cx="179070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BFA8B2-456F-458E-90B1-E4190BF75197}"/>
              </a:ext>
            </a:extLst>
          </p:cNvPr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55" y="2620327"/>
            <a:ext cx="1714500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C9E74-339D-456C-B920-AD0BB21E4E9F}"/>
              </a:ext>
            </a:extLst>
          </p:cNvPr>
          <p:cNvSpPr txBox="1"/>
          <p:nvPr/>
        </p:nvSpPr>
        <p:spPr>
          <a:xfrm>
            <a:off x="2994595" y="5810249"/>
            <a:ext cx="2777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event was powered by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7489850-D066-4998-8981-24B15D2FA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2150" y="5723453"/>
            <a:ext cx="2200275" cy="5429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34C0E0F-8C1C-49BE-ACA3-235FBDFA1BED}"/>
              </a:ext>
            </a:extLst>
          </p:cNvPr>
          <p:cNvSpPr/>
          <p:nvPr/>
        </p:nvSpPr>
        <p:spPr>
          <a:xfrm>
            <a:off x="8743950" y="0"/>
            <a:ext cx="3448050" cy="122872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7C5089-2EFF-4C9A-A285-617D9FDECA32}"/>
              </a:ext>
            </a:extLst>
          </p:cNvPr>
          <p:cNvSpPr/>
          <p:nvPr/>
        </p:nvSpPr>
        <p:spPr>
          <a:xfrm>
            <a:off x="0" y="-1"/>
            <a:ext cx="2800350" cy="122872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583BD-70EA-4799-B5DE-092CDD318AB3}"/>
              </a:ext>
            </a:extLst>
          </p:cNvPr>
          <p:cNvSpPr txBox="1"/>
          <p:nvPr/>
        </p:nvSpPr>
        <p:spPr>
          <a:xfrm>
            <a:off x="3691837" y="1571437"/>
            <a:ext cx="4160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Thank you to our sponsors!</a:t>
            </a:r>
          </a:p>
        </p:txBody>
      </p:sp>
    </p:spTree>
    <p:extLst>
      <p:ext uri="{BB962C8B-B14F-4D97-AF65-F5344CB8AC3E}">
        <p14:creationId xmlns:p14="http://schemas.microsoft.com/office/powerpoint/2010/main" val="24473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41"/>
    </mc:Choice>
    <mc:Fallback xmlns="">
      <p:transition spd="slow" advTm="110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5B800ADE-2309-409D-87D0-2A1D4302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720" y="3070748"/>
            <a:ext cx="1710862" cy="36306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5A7134-82CC-4EC8-B95F-CB858D2F0D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16" t="22342" r="16399" b="32713"/>
          <a:stretch/>
        </p:blipFill>
        <p:spPr>
          <a:xfrm>
            <a:off x="930015" y="2986352"/>
            <a:ext cx="5455210" cy="27646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1F20CE-348F-4C78-A5B5-D68D5BD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6" y="1061986"/>
            <a:ext cx="3400573" cy="70935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Explore data</a:t>
            </a:r>
            <a:endParaRPr lang="en-GB" sz="27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79F50C-383C-4581-A21A-7D3B64884A64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1001FF-8D53-4711-A9B7-776748C205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51" y="1687582"/>
            <a:ext cx="9127024" cy="480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We will try to predict the price of an automobile using the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automobile price </a:t>
            </a:r>
            <a:r>
              <a:rPr lang="en-US" cap="none" dirty="0"/>
              <a:t>data based on the characteristics. We will be training a basic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regression </a:t>
            </a:r>
            <a:r>
              <a:rPr lang="en-US" cap="none" dirty="0"/>
              <a:t>model to predict a numeric value.</a:t>
            </a:r>
            <a:endParaRPr lang="en-GB" cap="non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2C1B3-0CF3-4C51-8479-9A849769024B}"/>
              </a:ext>
            </a:extLst>
          </p:cNvPr>
          <p:cNvSpPr txBox="1"/>
          <p:nvPr/>
        </p:nvSpPr>
        <p:spPr>
          <a:xfrm>
            <a:off x="6743370" y="2654987"/>
            <a:ext cx="186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Label to predict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E578001-AFED-4828-AFDC-16153A648FB9}"/>
              </a:ext>
            </a:extLst>
          </p:cNvPr>
          <p:cNvSpPr/>
          <p:nvPr/>
        </p:nvSpPr>
        <p:spPr>
          <a:xfrm>
            <a:off x="5878678" y="3708816"/>
            <a:ext cx="444617" cy="24688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86AFC4-F280-4333-9543-AF8F24AE1937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flipH="1">
            <a:off x="6323295" y="3024319"/>
            <a:ext cx="1353245" cy="8079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3285AB-464B-4724-BBD4-5B9946B887F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676540" y="3024319"/>
            <a:ext cx="964180" cy="5543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408EAFA-15C7-4984-8BC8-E6356C5CFD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2406" y="332632"/>
            <a:ext cx="2779594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D6C-6BF4-4124-BC7E-ACB6B6D6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2" y="1138634"/>
            <a:ext cx="8750342" cy="631443"/>
          </a:xfrm>
        </p:spPr>
        <p:txBody>
          <a:bodyPr/>
          <a:lstStyle/>
          <a:p>
            <a:pPr algn="l"/>
            <a:r>
              <a:rPr lang="en-US" dirty="0"/>
              <a:t>Final flow diagram of a the ml model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1211EF-3256-4FBA-91DB-42DAA5B64190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7B4BA-A23A-4012-8A99-AB1AB28437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04451" y="275264"/>
            <a:ext cx="2771181" cy="5288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0F512F-293A-4F36-9663-DCEDC2BD639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7144" y="1668567"/>
            <a:ext cx="5682397" cy="510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0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D6C-6BF4-4124-BC7E-ACB6B6D6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2" y="1138634"/>
            <a:ext cx="8750342" cy="631443"/>
          </a:xfrm>
        </p:spPr>
        <p:txBody>
          <a:bodyPr/>
          <a:lstStyle/>
          <a:p>
            <a:pPr algn="l"/>
            <a:r>
              <a:rPr lang="en-US" dirty="0"/>
              <a:t>Model Scoring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1211EF-3256-4FBA-91DB-42DAA5B64190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5D4BB-02E8-4CCF-AE12-A09BE722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72" y="2164083"/>
            <a:ext cx="6924776" cy="4289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E22300-66D8-4524-9150-66A759475D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79155" y="301348"/>
            <a:ext cx="2879289" cy="5324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5FA0FD-15F8-4FF9-BF66-F9A79D9F50F2}"/>
              </a:ext>
            </a:extLst>
          </p:cNvPr>
          <p:cNvCxnSpPr>
            <a:cxnSpLocks/>
          </p:cNvCxnSpPr>
          <p:nvPr/>
        </p:nvCxnSpPr>
        <p:spPr>
          <a:xfrm flipH="1">
            <a:off x="5283061" y="1904301"/>
            <a:ext cx="1134517" cy="10592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FC69DA-10B4-4151-AF5B-BEC86411182C}"/>
              </a:ext>
            </a:extLst>
          </p:cNvPr>
          <p:cNvSpPr txBox="1"/>
          <p:nvPr/>
        </p:nvSpPr>
        <p:spPr>
          <a:xfrm>
            <a:off x="5752050" y="1581135"/>
            <a:ext cx="3106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Scored labels are the predicted labels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273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D6C-6BF4-4124-BC7E-ACB6B6D6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2" y="1138634"/>
            <a:ext cx="8750342" cy="631443"/>
          </a:xfrm>
        </p:spPr>
        <p:txBody>
          <a:bodyPr/>
          <a:lstStyle/>
          <a:p>
            <a:pPr algn="l"/>
            <a:r>
              <a:rPr lang="en-US" dirty="0"/>
              <a:t>Model evaluation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1211EF-3256-4FBA-91DB-42DAA5B64190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A1E4B-E1F2-4A59-BB15-036E485D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25327" y="312009"/>
            <a:ext cx="2849895" cy="532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5A38EA-DA12-4D64-A80D-3D1DA12E1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14" y="1770077"/>
            <a:ext cx="8724900" cy="24098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33A0D-C937-40AD-A0FB-34FDD7182AA7}"/>
              </a:ext>
            </a:extLst>
          </p:cNvPr>
          <p:cNvCxnSpPr>
            <a:cxnSpLocks/>
          </p:cNvCxnSpPr>
          <p:nvPr/>
        </p:nvCxnSpPr>
        <p:spPr>
          <a:xfrm flipV="1">
            <a:off x="1115736" y="4077051"/>
            <a:ext cx="0" cy="52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46B65F-D094-4DA5-8806-0C43DCF1E378}"/>
              </a:ext>
            </a:extLst>
          </p:cNvPr>
          <p:cNvSpPr txBox="1"/>
          <p:nvPr/>
        </p:nvSpPr>
        <p:spPr>
          <a:xfrm>
            <a:off x="49709" y="4523435"/>
            <a:ext cx="1466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Diff. between actual &amp; predicted: </a:t>
            </a:r>
            <a:r>
              <a: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the value, better is model performance</a:t>
            </a:r>
            <a:endParaRPr lang="en-GB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5C37F-B3EF-4DD6-B681-FCC0DE80CE8D}"/>
              </a:ext>
            </a:extLst>
          </p:cNvPr>
          <p:cNvSpPr txBox="1"/>
          <p:nvPr/>
        </p:nvSpPr>
        <p:spPr>
          <a:xfrm>
            <a:off x="1849179" y="4523434"/>
            <a:ext cx="1466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 root of mean squared Diff. between actual &amp; predicted</a:t>
            </a:r>
            <a:endParaRPr lang="en-GB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2D7E19-8806-4B18-9213-E59361289B3F}"/>
              </a:ext>
            </a:extLst>
          </p:cNvPr>
          <p:cNvCxnSpPr>
            <a:cxnSpLocks/>
          </p:cNvCxnSpPr>
          <p:nvPr/>
        </p:nvCxnSpPr>
        <p:spPr>
          <a:xfrm flipV="1">
            <a:off x="2592409" y="4077050"/>
            <a:ext cx="0" cy="52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B2E038-B070-4152-ADDD-AF89618FA83D}"/>
              </a:ext>
            </a:extLst>
          </p:cNvPr>
          <p:cNvSpPr txBox="1"/>
          <p:nvPr/>
        </p:nvSpPr>
        <p:spPr>
          <a:xfrm>
            <a:off x="3707007" y="4523434"/>
            <a:ext cx="146688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metric: Square of Diff. between actual &amp; predicted (0 to 1): </a:t>
            </a:r>
            <a:r>
              <a: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Closer the value to 0, model performance is better</a:t>
            </a:r>
            <a:endParaRPr lang="en-GB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B257D8-F6E1-4C67-A07A-945F8F60188C}"/>
              </a:ext>
            </a:extLst>
          </p:cNvPr>
          <p:cNvCxnSpPr>
            <a:cxnSpLocks/>
          </p:cNvCxnSpPr>
          <p:nvPr/>
        </p:nvCxnSpPr>
        <p:spPr>
          <a:xfrm flipV="1">
            <a:off x="4440450" y="4077050"/>
            <a:ext cx="0" cy="52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B4FB82-F3BA-4AF7-B01E-45258C0C702A}"/>
              </a:ext>
            </a:extLst>
          </p:cNvPr>
          <p:cNvSpPr txBox="1"/>
          <p:nvPr/>
        </p:nvSpPr>
        <p:spPr>
          <a:xfrm>
            <a:off x="5521947" y="4523434"/>
            <a:ext cx="1466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Relative metric: Absolute Diff. between actual &amp; predicted (0 to 1): </a:t>
            </a:r>
            <a:r>
              <a: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Closer the value to 0, model performance is better</a:t>
            </a:r>
            <a:endParaRPr lang="en-GB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C9121-81A0-4DF8-AB23-12D80B2E9F54}"/>
              </a:ext>
            </a:extLst>
          </p:cNvPr>
          <p:cNvSpPr txBox="1"/>
          <p:nvPr/>
        </p:nvSpPr>
        <p:spPr>
          <a:xfrm>
            <a:off x="7285218" y="4523434"/>
            <a:ext cx="146688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Variance between predicted &amp; true values: </a:t>
            </a:r>
            <a:r>
              <a:rPr lang="en-US" sz="11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Closer the value to 1, model performance is better</a:t>
            </a:r>
            <a:endParaRPr lang="en-GB" sz="11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C71121-83C4-4AB2-9EB4-5DA6E1EA1A8A}"/>
              </a:ext>
            </a:extLst>
          </p:cNvPr>
          <p:cNvCxnSpPr>
            <a:cxnSpLocks/>
          </p:cNvCxnSpPr>
          <p:nvPr/>
        </p:nvCxnSpPr>
        <p:spPr>
          <a:xfrm flipV="1">
            <a:off x="6096000" y="4077049"/>
            <a:ext cx="0" cy="52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18EF5-162D-4752-8165-F930F3754AFF}"/>
              </a:ext>
            </a:extLst>
          </p:cNvPr>
          <p:cNvCxnSpPr>
            <a:cxnSpLocks/>
          </p:cNvCxnSpPr>
          <p:nvPr/>
        </p:nvCxnSpPr>
        <p:spPr>
          <a:xfrm flipV="1">
            <a:off x="7831000" y="4074252"/>
            <a:ext cx="0" cy="5285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39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1D6C-6BF4-4124-BC7E-ACB6B6D6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72" y="1138634"/>
            <a:ext cx="8750342" cy="631443"/>
          </a:xfrm>
        </p:spPr>
        <p:txBody>
          <a:bodyPr/>
          <a:lstStyle/>
          <a:p>
            <a:pPr algn="l"/>
            <a:r>
              <a:rPr lang="en-US" dirty="0"/>
              <a:t>Clean up resources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1211EF-3256-4FBA-91DB-42DAA5B64190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9DA41-174E-4B64-83A2-4CE7AAD313F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7614" y="296367"/>
            <a:ext cx="2727506" cy="53244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88E730A-66F7-48EC-A12F-656D6E8BA4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272" y="1694576"/>
            <a:ext cx="9379518" cy="4353885"/>
          </a:xfrm>
        </p:spPr>
        <p:txBody>
          <a:bodyPr>
            <a:normAutofit/>
          </a:bodyPr>
          <a:lstStyle/>
          <a:p>
            <a:r>
              <a:rPr lang="en-US" cap="none" dirty="0"/>
              <a:t>Go to Compute area and stop your compute instances. (this will ensure you are not charged on your Azure subscription for these services)</a:t>
            </a:r>
          </a:p>
          <a:p>
            <a:r>
              <a:rPr lang="en-US" cap="none" dirty="0"/>
              <a:t>Delete your machine learning resource if you don’t want to use it.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cap="none" dirty="0"/>
              <a:t>If you decide to keep it, you may be charged a small amount to keep the data storage area for this resource.</a:t>
            </a:r>
          </a:p>
          <a:p>
            <a:r>
              <a:rPr lang="en-US" cap="none" dirty="0"/>
              <a:t>If you don’t intend to use these services further, you can also delete them.</a:t>
            </a:r>
          </a:p>
          <a:p>
            <a:endParaRPr lang="en-US" cap="none" dirty="0"/>
          </a:p>
          <a:p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66584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8D70-F1AB-4D5C-9D9B-EB01D72D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7458438" cy="1596177"/>
          </a:xfrm>
        </p:spPr>
        <p:txBody>
          <a:bodyPr/>
          <a:lstStyle/>
          <a:p>
            <a:r>
              <a:rPr lang="en-US" dirty="0"/>
              <a:t>Resources to help your learning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17091-76C2-43BD-A195-7351E272C8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2965"/>
            <a:ext cx="9379518" cy="4353885"/>
          </a:xfrm>
        </p:spPr>
        <p:txBody>
          <a:bodyPr>
            <a:normAutofit/>
          </a:bodyPr>
          <a:lstStyle/>
          <a:p>
            <a:r>
              <a:rPr lang="en-US" cap="none" dirty="0"/>
              <a:t>Microsoft official documentation 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2"/>
              </a:rPr>
              <a:t>Resource1</a:t>
            </a:r>
            <a:endParaRPr lang="en-US" cap="none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3"/>
              </a:rPr>
              <a:t>Resource2</a:t>
            </a:r>
            <a:endParaRPr lang="en-US" cap="none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4"/>
              </a:rPr>
              <a:t>Resource3</a:t>
            </a:r>
            <a:endParaRPr lang="en-US" cap="none" dirty="0"/>
          </a:p>
          <a:p>
            <a:r>
              <a:rPr lang="en-US" cap="none" dirty="0"/>
              <a:t>Data Science Basic Concepts –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5"/>
              </a:rPr>
              <a:t>Reference1</a:t>
            </a:r>
            <a:r>
              <a:rPr lang="en-US" cap="none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6"/>
              </a:rPr>
              <a:t>Reference2</a:t>
            </a:r>
            <a:r>
              <a:rPr lang="en-US" cap="none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7"/>
              </a:rPr>
              <a:t>Reference3</a:t>
            </a:r>
            <a:r>
              <a:rPr lang="en-US" cap="none" dirty="0"/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>
                <a:hlinkClick r:id="rId8"/>
              </a:rPr>
              <a:t>Reference4</a:t>
            </a:r>
            <a:endParaRPr lang="en-US" cap="none" dirty="0"/>
          </a:p>
          <a:p>
            <a:r>
              <a:rPr lang="en-US" cap="none" dirty="0"/>
              <a:t>Take Azure AI-900 Fundamentals certification to boost your confidence – </a:t>
            </a:r>
            <a:r>
              <a:rPr lang="en-US" cap="none" dirty="0">
                <a:hlinkClick r:id="rId9"/>
              </a:rPr>
              <a:t>Learning Paths</a:t>
            </a:r>
            <a:endParaRPr lang="en-US" cap="none" dirty="0"/>
          </a:p>
          <a:p>
            <a:endParaRPr lang="en-US" cap="none" dirty="0"/>
          </a:p>
          <a:p>
            <a:endParaRPr lang="en-GB" cap="non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142E43-D6C7-4D31-8FB1-1D79E623C73B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3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6C35C07-74C3-4B6D-89C9-38DDCC1D1B77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5609B0-6306-493B-9657-FE6260D92251}"/>
              </a:ext>
            </a:extLst>
          </p:cNvPr>
          <p:cNvSpPr txBox="1">
            <a:spLocks/>
          </p:cNvSpPr>
          <p:nvPr/>
        </p:nvSpPr>
        <p:spPr>
          <a:xfrm>
            <a:off x="3103923" y="1323840"/>
            <a:ext cx="4337111" cy="1419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and Happy to answer any questions.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47991B-82DD-460E-A235-C94CFCA2A5AB}"/>
              </a:ext>
            </a:extLst>
          </p:cNvPr>
          <p:cNvSpPr txBox="1">
            <a:spLocks/>
          </p:cNvSpPr>
          <p:nvPr/>
        </p:nvSpPr>
        <p:spPr>
          <a:xfrm>
            <a:off x="3004655" y="3360967"/>
            <a:ext cx="5409502" cy="4599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38539E-31D5-43AD-92A8-58736FA23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59" y="3141200"/>
            <a:ext cx="1946247" cy="194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9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20A0-E114-4D40-8D38-2135EC458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190" y="1558237"/>
            <a:ext cx="11203619" cy="3164683"/>
          </a:xfrm>
        </p:spPr>
        <p:txBody>
          <a:bodyPr>
            <a:noAutofit/>
          </a:bodyPr>
          <a:lstStyle/>
          <a:p>
            <a:r>
              <a:rPr lang="en-US" sz="6000" dirty="0"/>
              <a:t>Data Science made easier with azure machine learning studio</a:t>
            </a:r>
            <a:endParaRPr lang="en-GB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1057-9575-43E4-A45A-BD03F9CB1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54066"/>
            <a:ext cx="1640258" cy="40393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cap="non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sz="2000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385B1-91CE-482C-A1EE-B1C2C3B53FC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0" y="0"/>
            <a:ext cx="59436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83CA33-290A-4D84-A92C-72432770F708}"/>
              </a:ext>
            </a:extLst>
          </p:cNvPr>
          <p:cNvSpPr/>
          <p:nvPr/>
        </p:nvSpPr>
        <p:spPr>
          <a:xfrm>
            <a:off x="8743950" y="0"/>
            <a:ext cx="3448050" cy="122872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78AE5C-1AE1-45AB-88D1-6EBAA8D880CE}"/>
              </a:ext>
            </a:extLst>
          </p:cNvPr>
          <p:cNvSpPr/>
          <p:nvPr/>
        </p:nvSpPr>
        <p:spPr>
          <a:xfrm>
            <a:off x="0" y="-1"/>
            <a:ext cx="2800350" cy="1228725"/>
          </a:xfrm>
          <a:prstGeom prst="rect">
            <a:avLst/>
          </a:prstGeom>
          <a:solidFill>
            <a:srgbClr val="0091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1D7-6482-4AB1-9C61-E277E96F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079" y="596167"/>
            <a:ext cx="4404734" cy="866334"/>
          </a:xfrm>
        </p:spPr>
        <p:txBody>
          <a:bodyPr>
            <a:normAutofit/>
          </a:bodyPr>
          <a:lstStyle/>
          <a:p>
            <a:pPr algn="l"/>
            <a:r>
              <a:rPr lang="en-US" sz="4000" cap="none" dirty="0"/>
              <a:t>Pragati Jain</a:t>
            </a:r>
            <a:endParaRPr lang="en-GB" sz="40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28585-4D69-4497-8E15-490DA6A893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0079" y="1478408"/>
            <a:ext cx="8215350" cy="2171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Microsoft Data Platform MVP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Superuser at Microsoft Power BI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10+ years of industry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Senior Data Analyst at Trustpilot, London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4C93F48-6C12-4F37-B3FB-34BDE36FEEF2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E8F4D-26BA-455F-A8E9-F4CF160A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96" y="594496"/>
            <a:ext cx="1838237" cy="189870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BCF8B-7780-4BF4-BE77-EC54F8CA8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9" y="3318399"/>
            <a:ext cx="1625945" cy="1688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49D1C-047E-4107-8973-EEF3A27FA6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29" y="5006403"/>
            <a:ext cx="1625945" cy="1653272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6A15BDD-5660-4B24-9B0F-A3E2DB55E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769" y="2545525"/>
            <a:ext cx="1851025" cy="755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FBAA88-34D4-4FAE-81F0-C77803C76E26}"/>
              </a:ext>
            </a:extLst>
          </p:cNvPr>
          <p:cNvCxnSpPr/>
          <p:nvPr/>
        </p:nvCxnSpPr>
        <p:spPr>
          <a:xfrm>
            <a:off x="2922319" y="0"/>
            <a:ext cx="0" cy="68580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Google Shape;208;p28">
            <a:extLst>
              <a:ext uri="{FF2B5EF4-FFF2-40B4-BE49-F238E27FC236}">
                <a16:creationId xmlns:a16="http://schemas.microsoft.com/office/drawing/2014/main" id="{19595D3B-4EFB-44CA-B1E3-B095C3436095}"/>
              </a:ext>
            </a:extLst>
          </p:cNvPr>
          <p:cNvSpPr txBox="1">
            <a:spLocks/>
          </p:cNvSpPr>
          <p:nvPr/>
        </p:nvSpPr>
        <p:spPr>
          <a:xfrm>
            <a:off x="3036439" y="3490795"/>
            <a:ext cx="5871943" cy="134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Squada One"/>
              <a:buNone/>
              <a:defRPr sz="52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pPr algn="l"/>
            <a:endParaRPr lang="en-GB" sz="1800" dirty="0"/>
          </a:p>
          <a:p>
            <a:r>
              <a:rPr lang="en-GB" sz="28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 Fact About Me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</a:p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am a painter and proudly call myself ‘</a:t>
            </a:r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TechieArtist</a:t>
            </a:r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 </a:t>
            </a:r>
            <a:r>
              <a:rPr lang="pt-P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😊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hlinkClick r:id="rId6"/>
            <a:extLst>
              <a:ext uri="{FF2B5EF4-FFF2-40B4-BE49-F238E27FC236}">
                <a16:creationId xmlns:a16="http://schemas.microsoft.com/office/drawing/2014/main" id="{E62296B1-2D50-4588-B002-A4E2E02129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008" y="4944225"/>
            <a:ext cx="511200" cy="568359"/>
          </a:xfrm>
          <a:prstGeom prst="rect">
            <a:avLst/>
          </a:prstGeom>
        </p:spPr>
      </p:pic>
      <p:pic>
        <p:nvPicPr>
          <p:cNvPr id="12" name="Picture 11">
            <a:hlinkClick r:id="rId8"/>
            <a:extLst>
              <a:ext uri="{FF2B5EF4-FFF2-40B4-BE49-F238E27FC236}">
                <a16:creationId xmlns:a16="http://schemas.microsoft.com/office/drawing/2014/main" id="{BB8C0ED3-259C-4523-BA64-10D8332091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536" y="5004498"/>
            <a:ext cx="447812" cy="447812"/>
          </a:xfrm>
          <a:prstGeom prst="rect">
            <a:avLst/>
          </a:prstGeom>
        </p:spPr>
      </p:pic>
      <p:pic>
        <p:nvPicPr>
          <p:cNvPr id="13" name="Picture 12">
            <a:hlinkClick r:id="rId10"/>
            <a:extLst>
              <a:ext uri="{FF2B5EF4-FFF2-40B4-BE49-F238E27FC236}">
                <a16:creationId xmlns:a16="http://schemas.microsoft.com/office/drawing/2014/main" id="{908291A0-DF74-4FA6-9731-A01C357225E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09" y="4972804"/>
            <a:ext cx="488191" cy="511200"/>
          </a:xfrm>
          <a:prstGeom prst="rect">
            <a:avLst/>
          </a:prstGeom>
        </p:spPr>
      </p:pic>
      <p:pic>
        <p:nvPicPr>
          <p:cNvPr id="14" name="Picture 13">
            <a:hlinkClick r:id="rId12"/>
            <a:extLst>
              <a:ext uri="{FF2B5EF4-FFF2-40B4-BE49-F238E27FC236}">
                <a16:creationId xmlns:a16="http://schemas.microsoft.com/office/drawing/2014/main" id="{04A90A16-0FA9-4A90-A648-E27BC7C6EB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069" y="4894477"/>
            <a:ext cx="606305" cy="606305"/>
          </a:xfrm>
          <a:prstGeom prst="rect">
            <a:avLst/>
          </a:prstGeom>
        </p:spPr>
      </p:pic>
      <p:pic>
        <p:nvPicPr>
          <p:cNvPr id="15" name="Picture 14">
            <a:hlinkClick r:id="rId14"/>
            <a:extLst>
              <a:ext uri="{FF2B5EF4-FFF2-40B4-BE49-F238E27FC236}">
                <a16:creationId xmlns:a16="http://schemas.microsoft.com/office/drawing/2014/main" id="{06D2A68C-939B-407B-B247-7E2408FC09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94" y="4981968"/>
            <a:ext cx="606305" cy="4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7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E557-CDAF-4B4A-860D-D8305A3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29" y="1002485"/>
            <a:ext cx="1871369" cy="941835"/>
          </a:xfrm>
        </p:spPr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E982-3E35-4A44-8913-6BD87C07F2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129" y="1867053"/>
            <a:ext cx="8625071" cy="4479721"/>
          </a:xfrm>
        </p:spPr>
        <p:txBody>
          <a:bodyPr>
            <a:normAutofit/>
          </a:bodyPr>
          <a:lstStyle/>
          <a:p>
            <a:r>
              <a:rPr lang="en-US" cap="none" dirty="0"/>
              <a:t>Introduction to Azure Machine Learning Studio (Azure ML Studio)</a:t>
            </a:r>
          </a:p>
          <a:p>
            <a:r>
              <a:rPr lang="en-US" cap="none" dirty="0"/>
              <a:t>Steps to create a simple no-code predictive algorithm using Azure ML Studio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/>
              <a:t>Import a dataset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/>
              <a:t>Explore data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/>
              <a:t>Create a ML flow using different nodes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/>
              <a:t>Look at Evaluation of the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cap="none" dirty="0"/>
              <a:t>Look few performance metrics for the predictive algorithm</a:t>
            </a:r>
          </a:p>
          <a:p>
            <a:r>
              <a:rPr lang="en-US" cap="none" dirty="0"/>
              <a:t>Resources to refer to start with Azure ML Studio</a:t>
            </a:r>
          </a:p>
          <a:p>
            <a:r>
              <a:rPr lang="en-US" cap="none" dirty="0"/>
              <a:t>Q&amp;A</a:t>
            </a:r>
          </a:p>
          <a:p>
            <a:endParaRPr lang="en-GB" cap="non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F00450-7D7F-46BC-AE9F-7B015FEAB808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1E9884-1542-4E17-9998-07BE5D41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8682" y="128458"/>
            <a:ext cx="2883318" cy="5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E557-CDAF-4B4A-860D-D8305A3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5638026" cy="1596177"/>
          </a:xfrm>
        </p:spPr>
        <p:txBody>
          <a:bodyPr/>
          <a:lstStyle/>
          <a:p>
            <a:r>
              <a:rPr lang="en-US" dirty="0"/>
              <a:t>What is Azure ML Studio?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E982-3E35-4A44-8913-6BD87C07F2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129" y="2613660"/>
            <a:ext cx="9169691" cy="3625823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Azure ML Studio is easy to use as: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It provides a no-code way of creating a ML algorithm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It provides a drag and drop interface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A little knowledge of data science concepts is enough to get started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Not just designed for Data Scientists but can be used by anyone interested in exploring how ML algorithms can be created with minimum effort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Easily accessible and scalable as it is in a secured cloud environment</a:t>
            </a:r>
          </a:p>
          <a:p>
            <a:endParaRPr lang="en-GB" cap="non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F00450-7D7F-46BC-AE9F-7B015FEAB808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B7AC31-9B0C-4765-B297-B8BDC3DE4A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1E0FC"/>
              </a:clrFrom>
              <a:clrTo>
                <a:srgbClr val="C1E0F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46003" y="123384"/>
            <a:ext cx="2745997" cy="5572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C53AF-8156-4045-B5AD-47333241F0D2}"/>
              </a:ext>
            </a:extLst>
          </p:cNvPr>
          <p:cNvSpPr txBox="1"/>
          <p:nvPr/>
        </p:nvSpPr>
        <p:spPr>
          <a:xfrm>
            <a:off x="820129" y="1782946"/>
            <a:ext cx="772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“Azure ML Studio is a web portal that contains low-code and no-code options for creating a machine learning algorithm.”</a:t>
            </a:r>
            <a:endParaRPr lang="en-GB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7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E557-CDAF-4B4A-860D-D8305A3E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8710284" cy="1682723"/>
          </a:xfrm>
        </p:spPr>
        <p:txBody>
          <a:bodyPr/>
          <a:lstStyle/>
          <a:p>
            <a:pPr algn="l"/>
            <a:r>
              <a:rPr lang="en-US" dirty="0"/>
              <a:t>Pre-requisites to get started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E982-3E35-4A44-8913-6BD87C07F2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129" y="1773145"/>
            <a:ext cx="9169691" cy="4261899"/>
          </a:xfrm>
        </p:spPr>
        <p:txBody>
          <a:bodyPr/>
          <a:lstStyle/>
          <a:p>
            <a:pPr marL="0" indent="0">
              <a:buNone/>
            </a:pPr>
            <a:r>
              <a:rPr lang="en-US" cap="none" dirty="0"/>
              <a:t>You are just few steps away from building your first machine learning model. Just make sure to have the following: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An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account </a:t>
            </a:r>
            <a:r>
              <a:rPr lang="en-US" cap="none" dirty="0"/>
              <a:t>is required with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active subscription</a:t>
            </a:r>
            <a:r>
              <a:rPr lang="en-US" cap="none" dirty="0"/>
              <a:t>. Can be created </a:t>
            </a:r>
            <a:r>
              <a:rPr lang="en-US" cap="none" dirty="0">
                <a:hlinkClick r:id="rId2"/>
              </a:rPr>
              <a:t>here.</a:t>
            </a:r>
            <a:endParaRPr lang="en-US" cap="none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A free account gives you 12 months of free services with Azure credits for USD 200.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A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Machine Learning workspace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A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Instance </a:t>
            </a:r>
            <a:r>
              <a:rPr lang="en-US" cap="none" dirty="0"/>
              <a:t>is needed – </a:t>
            </a:r>
            <a:r>
              <a:rPr lang="en-US" i="1" cap="none" dirty="0"/>
              <a:t>it is a like virtual machine pre-loaded with machine learning essentials, for you to start right away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cap="none" dirty="0"/>
              <a:t>A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Cluster </a:t>
            </a:r>
            <a:r>
              <a:rPr lang="en-US" cap="none" dirty="0"/>
              <a:t>is needed – </a:t>
            </a:r>
            <a:r>
              <a:rPr lang="en-US" i="1" cap="none" dirty="0"/>
              <a:t>it is required to perform machine learning computations</a:t>
            </a:r>
            <a:endParaRPr lang="en-GB" i="1" cap="none" dirty="0"/>
          </a:p>
          <a:p>
            <a:pPr>
              <a:buFont typeface="Wingdings" panose="05000000000000000000" pitchFamily="2" charset="2"/>
              <a:buChar char="ü"/>
            </a:pPr>
            <a:endParaRPr lang="en-US" cap="non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F00450-7D7F-46BC-AE9F-7B015FEAB808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6467B-B776-4B82-9AEE-95D7B58CBA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9787" y="204911"/>
            <a:ext cx="2834719" cy="5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2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20CE-348F-4C78-A5B5-D68D5BD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308" y="994874"/>
            <a:ext cx="7355582" cy="709351"/>
          </a:xfrm>
        </p:spPr>
        <p:txBody>
          <a:bodyPr/>
          <a:lstStyle/>
          <a:p>
            <a:r>
              <a:rPr lang="en-US" dirty="0"/>
              <a:t>Let us create a simple ML model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67CAE-DC8F-4782-91C0-033CA26630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128" y="1716946"/>
            <a:ext cx="9766777" cy="4809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/>
              <a:t>We will be creating a simple Regression model using the Azure ML Studio.</a:t>
            </a:r>
          </a:p>
          <a:p>
            <a:r>
              <a:rPr lang="en-US" cap="none" dirty="0"/>
              <a:t>Create a ML Resource</a:t>
            </a:r>
          </a:p>
          <a:p>
            <a:r>
              <a:rPr lang="en-US" cap="none" dirty="0"/>
              <a:t>Launch Studio</a:t>
            </a:r>
          </a:p>
          <a:p>
            <a:r>
              <a:rPr lang="en-US" cap="none" dirty="0"/>
              <a:t>Create a Compute Resource – To train a ML model using Azure ML Studio, we need a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‘compute’ </a:t>
            </a:r>
            <a:r>
              <a:rPr lang="en-US" cap="none" dirty="0"/>
              <a:t>for training and testing the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cap="none" dirty="0"/>
              <a:t>A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 Target </a:t>
            </a:r>
            <a:r>
              <a:rPr lang="en-US" cap="none" dirty="0"/>
              <a:t>is created to train and test the model along with running some exploratory analysis on the data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cap="none" dirty="0"/>
              <a:t>Compute Instance – this is a development instance which we will use to test the model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cap="none" dirty="0"/>
              <a:t>Compute Cluster – this is a cluster of VMs which we will use to train the model</a:t>
            </a:r>
          </a:p>
          <a:p>
            <a:endParaRPr lang="en-GB" cap="non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79F50C-383C-4581-A21A-7D3B64884A64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BA093A-E4A6-4FD3-927F-4F398D48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525" y="263804"/>
            <a:ext cx="2746800" cy="53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5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20CE-348F-4C78-A5B5-D68D5BD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6" y="994874"/>
            <a:ext cx="7964184" cy="7093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Let us create a simple ML model – </a:t>
            </a:r>
            <a:r>
              <a:rPr lang="en-US" sz="2700" dirty="0"/>
              <a:t>Cont.</a:t>
            </a:r>
            <a:endParaRPr lang="en-GB" sz="27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79F50C-383C-4581-A21A-7D3B64884A64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C29CA7-2F73-42A9-A33C-1B7017C57868}"/>
              </a:ext>
            </a:extLst>
          </p:cNvPr>
          <p:cNvGrpSpPr/>
          <p:nvPr/>
        </p:nvGrpSpPr>
        <p:grpSpPr>
          <a:xfrm>
            <a:off x="742743" y="2056392"/>
            <a:ext cx="3614464" cy="1800446"/>
            <a:chOff x="742743" y="1628553"/>
            <a:chExt cx="3614464" cy="18004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E820B3-040B-4C81-8714-FEC961EBD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743" y="1954678"/>
              <a:ext cx="3614464" cy="147432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C1436F-E2F3-429B-8AF1-CB73254C1628}"/>
                </a:ext>
              </a:extLst>
            </p:cNvPr>
            <p:cNvSpPr txBox="1"/>
            <p:nvPr/>
          </p:nvSpPr>
          <p:spPr>
            <a:xfrm>
              <a:off x="1640258" y="1628553"/>
              <a:ext cx="186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Compute Instance</a:t>
              </a:r>
              <a:endPara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9DCE59-3149-43E7-BC64-1CD38E3CB235}"/>
              </a:ext>
            </a:extLst>
          </p:cNvPr>
          <p:cNvGrpSpPr/>
          <p:nvPr/>
        </p:nvGrpSpPr>
        <p:grpSpPr>
          <a:xfrm>
            <a:off x="4989790" y="2013185"/>
            <a:ext cx="3638550" cy="3426857"/>
            <a:chOff x="4989790" y="1585346"/>
            <a:chExt cx="3638550" cy="342685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A4AB394-BACA-4052-87B3-924A60436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89790" y="1954678"/>
              <a:ext cx="3638550" cy="305752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C2721C-F44A-4A66-AC53-737557B104D0}"/>
                </a:ext>
              </a:extLst>
            </p:cNvPr>
            <p:cNvSpPr txBox="1"/>
            <p:nvPr/>
          </p:nvSpPr>
          <p:spPr>
            <a:xfrm>
              <a:off x="5875895" y="1585346"/>
              <a:ext cx="1866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Compute Cluster</a:t>
              </a:r>
              <a:endPara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2B68532-EFEB-4BA7-B46C-F8F59DBDC71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2406" y="332632"/>
            <a:ext cx="2779594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63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20CE-348F-4C78-A5B5-D68D5BDB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6" y="1020041"/>
            <a:ext cx="7964184" cy="70935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Let us create a simple ML model – </a:t>
            </a:r>
            <a:r>
              <a:rPr lang="en-US" sz="2700" dirty="0"/>
              <a:t>Cont.</a:t>
            </a:r>
            <a:endParaRPr lang="en-GB" sz="27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D79F50C-383C-4581-A21A-7D3B64884A64}"/>
              </a:ext>
            </a:extLst>
          </p:cNvPr>
          <p:cNvSpPr txBox="1">
            <a:spLocks/>
          </p:cNvSpPr>
          <p:nvPr/>
        </p:nvSpPr>
        <p:spPr>
          <a:xfrm>
            <a:off x="0" y="6454066"/>
            <a:ext cx="1640258" cy="4039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cap="none">
                <a:solidFill>
                  <a:schemeClr val="tx1">
                    <a:lumMod val="75000"/>
                    <a:lumOff val="25000"/>
                  </a:schemeClr>
                </a:solidFill>
              </a:rPr>
              <a:t>@datavibe</a:t>
            </a:r>
            <a:endParaRPr lang="en-GB" cap="non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2721C-F44A-4A66-AC53-737557B104D0}"/>
              </a:ext>
            </a:extLst>
          </p:cNvPr>
          <p:cNvSpPr txBox="1"/>
          <p:nvPr/>
        </p:nvSpPr>
        <p:spPr>
          <a:xfrm>
            <a:off x="820129" y="1858705"/>
            <a:ext cx="777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Pipeline: </a:t>
            </a:r>
            <a:r>
              <a:rPr lang="en-US" dirty="0"/>
              <a:t>To train a ML model in the Azure ML Designer, we need a pipeline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E49B4-F082-4767-8F6B-82DF49C5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86" y="2255139"/>
            <a:ext cx="4295775" cy="3124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179B87-3EA7-49CC-A0DE-A9B25DA7396A}"/>
              </a:ext>
            </a:extLst>
          </p:cNvPr>
          <p:cNvSpPr/>
          <p:nvPr/>
        </p:nvSpPr>
        <p:spPr>
          <a:xfrm>
            <a:off x="989901" y="4102217"/>
            <a:ext cx="1015068" cy="293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F8F29B-E176-4D27-84AF-CAEEB9EB2C6C}"/>
              </a:ext>
            </a:extLst>
          </p:cNvPr>
          <p:cNvCxnSpPr>
            <a:cxnSpLocks/>
          </p:cNvCxnSpPr>
          <p:nvPr/>
        </p:nvCxnSpPr>
        <p:spPr>
          <a:xfrm flipV="1">
            <a:off x="2004969" y="3993160"/>
            <a:ext cx="1359016" cy="2936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89EB1A8-03B8-45A0-9D43-DEAA9DB46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876" y="2705624"/>
            <a:ext cx="2495550" cy="1581150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A8EEAA-3FC0-4391-9234-493C90F9316B}"/>
              </a:ext>
            </a:extLst>
          </p:cNvPr>
          <p:cNvSpPr/>
          <p:nvPr/>
        </p:nvSpPr>
        <p:spPr>
          <a:xfrm>
            <a:off x="5318619" y="3429000"/>
            <a:ext cx="1200257" cy="3693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A30FC7-D60B-48AB-9AA7-A2742210AFDE}"/>
              </a:ext>
            </a:extLst>
          </p:cNvPr>
          <p:cNvSpPr/>
          <p:nvPr/>
        </p:nvSpPr>
        <p:spPr>
          <a:xfrm>
            <a:off x="6622034" y="3588499"/>
            <a:ext cx="1015068" cy="2936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6CFFDA2-030D-48FC-8F29-43AD4DB74C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C6DFF3"/>
              </a:clrFrom>
              <a:clrTo>
                <a:srgbClr val="C6DF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12406" y="332632"/>
            <a:ext cx="2779594" cy="53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241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579</TotalTime>
  <Words>778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Squada One</vt:lpstr>
      <vt:lpstr>Tw Cen MT</vt:lpstr>
      <vt:lpstr>Wingdings</vt:lpstr>
      <vt:lpstr>Droplet</vt:lpstr>
      <vt:lpstr>PowerPoint Presentation</vt:lpstr>
      <vt:lpstr>Data Science made easier with azure machine learning studio</vt:lpstr>
      <vt:lpstr>Pragati Jain</vt:lpstr>
      <vt:lpstr>Agenda</vt:lpstr>
      <vt:lpstr>What is Azure ML Studio?</vt:lpstr>
      <vt:lpstr>Pre-requisites to get started</vt:lpstr>
      <vt:lpstr>Let us create a simple ML model</vt:lpstr>
      <vt:lpstr>Let us create a simple ML model – Cont.</vt:lpstr>
      <vt:lpstr>Let us create a simple ML model – Cont.</vt:lpstr>
      <vt:lpstr>Explore data</vt:lpstr>
      <vt:lpstr>Final flow diagram of a the ml model</vt:lpstr>
      <vt:lpstr>Model Scoring</vt:lpstr>
      <vt:lpstr>Model evaluation</vt:lpstr>
      <vt:lpstr>Clean up resources</vt:lpstr>
      <vt:lpstr>Resources to help your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made easier with azure machine learning studio</dc:title>
  <dc:creator>Pragati Jain</dc:creator>
  <cp:lastModifiedBy>Pragati Jain</cp:lastModifiedBy>
  <cp:revision>48</cp:revision>
  <dcterms:created xsi:type="dcterms:W3CDTF">2021-08-15T17:15:42Z</dcterms:created>
  <dcterms:modified xsi:type="dcterms:W3CDTF">2021-08-20T14:40:37Z</dcterms:modified>
</cp:coreProperties>
</file>