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828CDD-8E2C-4306-B83F-5B825E94FB31}">
  <a:tblStyle styleId="{5B828CDD-8E2C-4306-B83F-5B825E94FB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Merriweather-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Merriweather-italic.fntdata"/><Relationship Id="rId14" Type="http://schemas.openxmlformats.org/officeDocument/2006/relationships/slide" Target="slides/slide8.xml"/><Relationship Id="rId36" Type="http://schemas.openxmlformats.org/officeDocument/2006/relationships/font" Target="fonts/Merriweather-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erriweather-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43f1677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43f1677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5105c907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5105c907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5105c90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5105c90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43f16771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43f16771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35105c90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5105c90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5105c90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5105c90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5105c907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5105c907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5105c907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5105c907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5105c907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5105c907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5105c907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35105c907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309b18b374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309b18b374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5105c907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35105c907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35105c907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35105c907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34cd8079a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34cd8079a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35105c907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35105c907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35105c907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35105c907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1720ee6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1720ee6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309b18b374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09b18b374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309b18b374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309b18b374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09b18b37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09b18b37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5105c907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5105c907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43f1677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43f1677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5105c907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5105c907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rgbClr val="E0666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17233" y="2511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Zomato Sales Analysis</a:t>
            </a:r>
            <a:endParaRPr/>
          </a:p>
          <a:p>
            <a:pPr indent="0" lvl="0" marL="0" rtl="0" algn="ctr">
              <a:spcBef>
                <a:spcPts val="0"/>
              </a:spcBef>
              <a:spcAft>
                <a:spcPts val="0"/>
              </a:spcAft>
              <a:buNone/>
            </a:pPr>
            <a:r>
              <a:rPr lang="en-GB" sz="1900"/>
              <a:t> Pragati Kabra</a:t>
            </a:r>
            <a:endParaRPr sz="1900"/>
          </a:p>
        </p:txBody>
      </p:sp>
      <p:pic>
        <p:nvPicPr>
          <p:cNvPr id="65" name="Google Shape;65;p13"/>
          <p:cNvPicPr preferRelativeResize="0"/>
          <p:nvPr/>
        </p:nvPicPr>
        <p:blipFill rotWithShape="1">
          <a:blip r:embed="rId3">
            <a:alphaModFix/>
          </a:blip>
          <a:srcRect b="0" l="0" r="50636" t="14059"/>
          <a:stretch/>
        </p:blipFill>
        <p:spPr>
          <a:xfrm>
            <a:off x="2791200" y="2571750"/>
            <a:ext cx="3561598" cy="2593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3" name="Shape 123"/>
        <p:cNvGrpSpPr/>
        <p:nvPr/>
      </p:nvGrpSpPr>
      <p:grpSpPr>
        <a:xfrm>
          <a:off x="0" y="0"/>
          <a:ext cx="0" cy="0"/>
          <a:chOff x="0" y="0"/>
          <a:chExt cx="0" cy="0"/>
        </a:xfrm>
      </p:grpSpPr>
      <p:sp>
        <p:nvSpPr>
          <p:cNvPr id="124" name="Google Shape;124;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GB">
                <a:solidFill>
                  <a:srgbClr val="000000"/>
                </a:solidFill>
                <a:latin typeface="Arial"/>
                <a:ea typeface="Arial"/>
                <a:cs typeface="Arial"/>
                <a:sym typeface="Arial"/>
              </a:rPr>
              <a:t>Indonesia Has the Highest Average Votes (772) </a:t>
            </a:r>
            <a:r>
              <a:rPr lang="en-GB">
                <a:solidFill>
                  <a:srgbClr val="000000"/>
                </a:solidFill>
                <a:latin typeface="Arial"/>
                <a:ea typeface="Arial"/>
                <a:cs typeface="Arial"/>
                <a:sym typeface="Arial"/>
              </a:rPr>
              <a:t>which suggest</a:t>
            </a:r>
            <a:r>
              <a:rPr b="1" lang="en-GB">
                <a:solidFill>
                  <a:srgbClr val="000000"/>
                </a:solidFill>
                <a:latin typeface="Arial"/>
                <a:ea typeface="Arial"/>
                <a:cs typeface="Arial"/>
                <a:sym typeface="Arial"/>
              </a:rPr>
              <a:t> higher engagement</a:t>
            </a:r>
            <a:r>
              <a:rPr lang="en-GB">
                <a:solidFill>
                  <a:srgbClr val="000000"/>
                </a:solidFill>
                <a:latin typeface="Arial"/>
                <a:ea typeface="Arial"/>
                <a:cs typeface="Arial"/>
                <a:sym typeface="Arial"/>
              </a:rPr>
              <a:t>, indicating a </a:t>
            </a:r>
            <a:r>
              <a:rPr b="1" lang="en-GB">
                <a:solidFill>
                  <a:srgbClr val="000000"/>
                </a:solidFill>
                <a:latin typeface="Arial"/>
                <a:ea typeface="Arial"/>
                <a:cs typeface="Arial"/>
                <a:sym typeface="Arial"/>
              </a:rPr>
              <a:t>strong food culture and active customer reviews.</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United Arab Emirates (493) &amp; Turkey (431) Also Show High Engagement. They have above-average customer voting patterns</a:t>
            </a:r>
            <a:r>
              <a:rPr lang="en-GB">
                <a:solidFill>
                  <a:srgbClr val="000000"/>
                </a:solidFill>
                <a:latin typeface="Arial"/>
                <a:ea typeface="Arial"/>
                <a:cs typeface="Arial"/>
                <a:sym typeface="Arial"/>
              </a:rPr>
              <a:t>, suggesting </a:t>
            </a:r>
            <a:r>
              <a:rPr b="1" lang="en-GB">
                <a:solidFill>
                  <a:srgbClr val="000000"/>
                </a:solidFill>
                <a:latin typeface="Arial"/>
                <a:ea typeface="Arial"/>
                <a:cs typeface="Arial"/>
                <a:sym typeface="Arial"/>
              </a:rPr>
              <a:t>strong customer interaction.</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India Has a Moderate Voting Average (137).</a:t>
            </a:r>
            <a:r>
              <a:rPr lang="en-GB">
                <a:solidFill>
                  <a:srgbClr val="000000"/>
                </a:solidFill>
                <a:latin typeface="Arial"/>
                <a:ea typeface="Arial"/>
                <a:cs typeface="Arial"/>
                <a:sym typeface="Arial"/>
              </a:rPr>
              <a:t>Despite </a:t>
            </a:r>
            <a:r>
              <a:rPr b="1" lang="en-GB">
                <a:solidFill>
                  <a:srgbClr val="000000"/>
                </a:solidFill>
                <a:latin typeface="Arial"/>
                <a:ea typeface="Arial"/>
                <a:cs typeface="Arial"/>
                <a:sym typeface="Arial"/>
              </a:rPr>
              <a:t>India having the most restaurants (8,652)</a:t>
            </a:r>
            <a:r>
              <a:rPr lang="en-GB">
                <a:solidFill>
                  <a:srgbClr val="000000"/>
                </a:solidFill>
                <a:latin typeface="Arial"/>
                <a:ea typeface="Arial"/>
                <a:cs typeface="Arial"/>
                <a:sym typeface="Arial"/>
              </a:rPr>
              <a:t>, the average votes per</a:t>
            </a:r>
            <a:r>
              <a:rPr b="1" lang="en-GB">
                <a:solidFill>
                  <a:srgbClr val="000000"/>
                </a:solidFill>
                <a:latin typeface="Arial"/>
                <a:ea typeface="Arial"/>
                <a:cs typeface="Arial"/>
                <a:sym typeface="Arial"/>
              </a:rPr>
              <a:t> </a:t>
            </a:r>
            <a:r>
              <a:rPr lang="en-GB">
                <a:solidFill>
                  <a:srgbClr val="000000"/>
                </a:solidFill>
                <a:latin typeface="Arial"/>
                <a:ea typeface="Arial"/>
                <a:cs typeface="Arial"/>
                <a:sym typeface="Arial"/>
              </a:rPr>
              <a:t>restaurant remain moderate.This suggests either a dispersed market or less customer engagement in voting.</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Countries with Low Engagement: </a:t>
            </a:r>
            <a:r>
              <a:rPr b="1" lang="en-GB">
                <a:solidFill>
                  <a:srgbClr val="000000"/>
                </a:solidFill>
                <a:latin typeface="Arial"/>
                <a:ea typeface="Arial"/>
                <a:cs typeface="Arial"/>
                <a:sym typeface="Arial"/>
              </a:rPr>
              <a:t>Brazil (19), Singapore (31) </a:t>
            </a:r>
            <a:r>
              <a:rPr lang="en-GB">
                <a:solidFill>
                  <a:srgbClr val="000000"/>
                </a:solidFill>
                <a:latin typeface="Arial"/>
                <a:ea typeface="Arial"/>
                <a:cs typeface="Arial"/>
                <a:sym typeface="Arial"/>
              </a:rPr>
              <a:t>Brazil &amp; Singapore have the lowest average votes</a:t>
            </a:r>
            <a:endParaRPr>
              <a:solidFill>
                <a:srgbClr val="000000"/>
              </a:solidFill>
              <a:latin typeface="Arial"/>
              <a:ea typeface="Arial"/>
              <a:cs typeface="Arial"/>
              <a:sym typeface="Arial"/>
            </a:endParaRPr>
          </a:p>
          <a:p>
            <a:pPr indent="0" lvl="0" marL="45720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125" name="Google Shape;125;p22"/>
          <p:cNvPicPr preferRelativeResize="0"/>
          <p:nvPr/>
        </p:nvPicPr>
        <p:blipFill>
          <a:blip r:embed="rId3">
            <a:alphaModFix/>
          </a:blip>
          <a:stretch>
            <a:fillRect/>
          </a:stretch>
        </p:blipFill>
        <p:spPr>
          <a:xfrm>
            <a:off x="1160288" y="278500"/>
            <a:ext cx="2162175" cy="454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title="Chart"/>
          <p:cNvPicPr preferRelativeResize="0"/>
          <p:nvPr/>
        </p:nvPicPr>
        <p:blipFill>
          <a:blip r:embed="rId3">
            <a:alphaModFix/>
          </a:blip>
          <a:stretch>
            <a:fillRect/>
          </a:stretch>
        </p:blipFill>
        <p:spPr>
          <a:xfrm>
            <a:off x="544200" y="212675"/>
            <a:ext cx="7825389"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4" name="Shape 134"/>
        <p:cNvGrpSpPr/>
        <p:nvPr/>
      </p:nvGrpSpPr>
      <p:grpSpPr>
        <a:xfrm>
          <a:off x="0" y="0"/>
          <a:ext cx="0" cy="0"/>
          <a:chOff x="0" y="0"/>
          <a:chExt cx="0" cy="0"/>
        </a:xfrm>
      </p:grpSpPr>
      <p:graphicFrame>
        <p:nvGraphicFramePr>
          <p:cNvPr id="135" name="Google Shape;135;p24"/>
          <p:cNvGraphicFramePr/>
          <p:nvPr/>
        </p:nvGraphicFramePr>
        <p:xfrm>
          <a:off x="228600" y="152400"/>
          <a:ext cx="3000000" cy="3000000"/>
        </p:xfrm>
        <a:graphic>
          <a:graphicData uri="http://schemas.openxmlformats.org/drawingml/2006/table">
            <a:tbl>
              <a:tblPr>
                <a:noFill/>
                <a:tableStyleId>{5B828CDD-8E2C-4306-B83F-5B825E94FB31}</a:tableStyleId>
              </a:tblPr>
              <a:tblGrid>
                <a:gridCol w="6704625"/>
                <a:gridCol w="1451225"/>
              </a:tblGrid>
              <a:tr h="190500">
                <a:tc>
                  <a:txBody>
                    <a:bodyPr/>
                    <a:lstStyle/>
                    <a:p>
                      <a:pPr indent="0" lvl="0" marL="0" rtl="0" algn="l">
                        <a:lnSpc>
                          <a:spcPct val="115000"/>
                        </a:lnSpc>
                        <a:spcBef>
                          <a:spcPts val="0"/>
                        </a:spcBef>
                        <a:spcAft>
                          <a:spcPts val="0"/>
                        </a:spcAft>
                        <a:buNone/>
                      </a:pPr>
                      <a:r>
                        <a:rPr lang="en-GB" sz="1100">
                          <a:latin typeface="Calibri"/>
                          <a:ea typeface="Calibri"/>
                          <a:cs typeface="Calibri"/>
                          <a:sym typeface="Calibri"/>
                        </a:rPr>
                        <a:t>Total no. of Tables</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2</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GB" sz="1100">
                          <a:latin typeface="Calibri"/>
                          <a:ea typeface="Calibri"/>
                          <a:cs typeface="Calibri"/>
                          <a:sym typeface="Calibri"/>
                        </a:rPr>
                        <a:t>Total no. of Attributes</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22</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GB" sz="1100">
                          <a:latin typeface="Calibri"/>
                          <a:ea typeface="Calibri"/>
                          <a:cs typeface="Calibri"/>
                          <a:sym typeface="Calibri"/>
                        </a:rPr>
                        <a:t>categorical columns</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14</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GB" sz="1100">
                          <a:latin typeface="Calibri"/>
                          <a:ea typeface="Calibri"/>
                          <a:cs typeface="Calibri"/>
                          <a:sym typeface="Calibri"/>
                        </a:rPr>
                        <a:t>Total no. of Restaurants in price range of 4</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388</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1156950">
                <a:tc>
                  <a:txBody>
                    <a:bodyPr/>
                    <a:lstStyle/>
                    <a:p>
                      <a:pPr indent="0" lvl="0" marL="0" rtl="0" algn="l">
                        <a:lnSpc>
                          <a:spcPct val="115000"/>
                        </a:lnSpc>
                        <a:spcBef>
                          <a:spcPts val="0"/>
                        </a:spcBef>
                        <a:spcAft>
                          <a:spcPts val="0"/>
                        </a:spcAft>
                        <a:buNone/>
                      </a:pPr>
                      <a:r>
                        <a:rPr lang="en-GB" sz="1100">
                          <a:latin typeface="Calibri"/>
                          <a:ea typeface="Calibri"/>
                          <a:cs typeface="Calibri"/>
                          <a:sym typeface="Calibri"/>
                        </a:rPr>
                        <a:t>Average rating for all restaurants that have price range less than 4 and provide online delivery</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3.27381151</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r h="1990000">
                <a:tc>
                  <a:txBody>
                    <a:bodyPr/>
                    <a:lstStyle/>
                    <a:p>
                      <a:pPr indent="0" lvl="0" marL="0" rtl="0" algn="l">
                        <a:lnSpc>
                          <a:spcPct val="115000"/>
                        </a:lnSpc>
                        <a:spcBef>
                          <a:spcPts val="0"/>
                        </a:spcBef>
                        <a:spcAft>
                          <a:spcPts val="0"/>
                        </a:spcAft>
                        <a:buNone/>
                      </a:pPr>
                      <a:r>
                        <a:rPr lang="en-GB" sz="1100">
                          <a:latin typeface="Calibri"/>
                          <a:ea typeface="Calibri"/>
                          <a:cs typeface="Calibri"/>
                          <a:sym typeface="Calibri"/>
                        </a:rPr>
                        <a:t>count the number of restaurants listed that do not offer online delivery are in the lowest price range, and have an average cost for two people less than or equal to 250 Indian Rupees</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GB" sz="1100">
                          <a:latin typeface="Calibri"/>
                          <a:ea typeface="Calibri"/>
                          <a:cs typeface="Calibri"/>
                          <a:sym typeface="Calibri"/>
                        </a:rPr>
                        <a:t>1694</a:t>
                      </a:r>
                      <a:endParaRPr sz="1100">
                        <a:latin typeface="Calibri"/>
                        <a:ea typeface="Calibri"/>
                        <a:cs typeface="Calibri"/>
                        <a:sym typeface="Calibri"/>
                      </a:endParaRPr>
                    </a:p>
                  </a:txBody>
                  <a:tcPr marT="91425" marB="91425" marR="28575" marL="28575" anchor="b">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39" name="Shape 139"/>
        <p:cNvGrpSpPr/>
        <p:nvPr/>
      </p:nvGrpSpPr>
      <p:grpSpPr>
        <a:xfrm>
          <a:off x="0" y="0"/>
          <a:ext cx="0" cy="0"/>
          <a:chOff x="0" y="0"/>
          <a:chExt cx="0" cy="0"/>
        </a:xfrm>
      </p:grpSpPr>
      <p:sp>
        <p:nvSpPr>
          <p:cNvPr id="140" name="Google Shape;140;p25"/>
          <p:cNvSpPr txBox="1"/>
          <p:nvPr/>
        </p:nvSpPr>
        <p:spPr>
          <a:xfrm>
            <a:off x="4571875" y="3086175"/>
            <a:ext cx="4259400" cy="16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41" name="Google Shape;141;p25"/>
          <p:cNvSpPr txBox="1"/>
          <p:nvPr/>
        </p:nvSpPr>
        <p:spPr>
          <a:xfrm>
            <a:off x="232050" y="72400"/>
            <a:ext cx="85491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700"/>
              <a:t>Countries where the team can open newer restaurants with lesser competition</a:t>
            </a:r>
            <a:endParaRPr b="1" sz="1800">
              <a:solidFill>
                <a:schemeClr val="dk2"/>
              </a:solidFill>
              <a:latin typeface="Roboto"/>
              <a:ea typeface="Roboto"/>
              <a:cs typeface="Roboto"/>
              <a:sym typeface="Roboto"/>
            </a:endParaRPr>
          </a:p>
        </p:txBody>
      </p:sp>
      <p:pic>
        <p:nvPicPr>
          <p:cNvPr id="142" name="Google Shape;142;p25"/>
          <p:cNvPicPr preferRelativeResize="0"/>
          <p:nvPr/>
        </p:nvPicPr>
        <p:blipFill>
          <a:blip r:embed="rId3">
            <a:alphaModFix/>
          </a:blip>
          <a:stretch>
            <a:fillRect/>
          </a:stretch>
        </p:blipFill>
        <p:spPr>
          <a:xfrm>
            <a:off x="192800" y="561975"/>
            <a:ext cx="3576149" cy="1661600"/>
          </a:xfrm>
          <a:prstGeom prst="rect">
            <a:avLst/>
          </a:prstGeom>
          <a:noFill/>
          <a:ln>
            <a:noFill/>
          </a:ln>
        </p:spPr>
      </p:pic>
      <p:pic>
        <p:nvPicPr>
          <p:cNvPr id="143" name="Google Shape;143;p25"/>
          <p:cNvPicPr preferRelativeResize="0"/>
          <p:nvPr/>
        </p:nvPicPr>
        <p:blipFill>
          <a:blip r:embed="rId4">
            <a:alphaModFix/>
          </a:blip>
          <a:stretch>
            <a:fillRect/>
          </a:stretch>
        </p:blipFill>
        <p:spPr>
          <a:xfrm>
            <a:off x="3807700" y="561975"/>
            <a:ext cx="3285150" cy="1672449"/>
          </a:xfrm>
          <a:prstGeom prst="rect">
            <a:avLst/>
          </a:prstGeom>
          <a:noFill/>
          <a:ln>
            <a:noFill/>
          </a:ln>
        </p:spPr>
      </p:pic>
      <p:pic>
        <p:nvPicPr>
          <p:cNvPr id="144" name="Google Shape;144;p25"/>
          <p:cNvPicPr preferRelativeResize="0"/>
          <p:nvPr/>
        </p:nvPicPr>
        <p:blipFill>
          <a:blip r:embed="rId5">
            <a:alphaModFix/>
          </a:blip>
          <a:stretch>
            <a:fillRect/>
          </a:stretch>
        </p:blipFill>
        <p:spPr>
          <a:xfrm>
            <a:off x="3807700" y="2194063"/>
            <a:ext cx="3285150" cy="1891450"/>
          </a:xfrm>
          <a:prstGeom prst="rect">
            <a:avLst/>
          </a:prstGeom>
          <a:noFill/>
          <a:ln>
            <a:noFill/>
          </a:ln>
        </p:spPr>
      </p:pic>
      <p:pic>
        <p:nvPicPr>
          <p:cNvPr id="145" name="Google Shape;145;p25"/>
          <p:cNvPicPr preferRelativeResize="0"/>
          <p:nvPr/>
        </p:nvPicPr>
        <p:blipFill>
          <a:blip r:embed="rId6">
            <a:alphaModFix/>
          </a:blip>
          <a:stretch>
            <a:fillRect/>
          </a:stretch>
        </p:blipFill>
        <p:spPr>
          <a:xfrm>
            <a:off x="192800" y="2223575"/>
            <a:ext cx="3576150" cy="1832425"/>
          </a:xfrm>
          <a:prstGeom prst="rect">
            <a:avLst/>
          </a:prstGeom>
          <a:noFill/>
          <a:ln>
            <a:noFill/>
          </a:ln>
        </p:spPr>
      </p:pic>
      <p:sp>
        <p:nvSpPr>
          <p:cNvPr id="146" name="Google Shape;146;p25"/>
          <p:cNvSpPr txBox="1"/>
          <p:nvPr/>
        </p:nvSpPr>
        <p:spPr>
          <a:xfrm>
            <a:off x="529775" y="3910825"/>
            <a:ext cx="7965900" cy="1218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rPr lang="en-GB" sz="1200"/>
              <a:t>The most suitable countries for opening new restaurants are those where:</a:t>
            </a:r>
            <a:endParaRPr sz="1200"/>
          </a:p>
          <a:p>
            <a:pPr indent="-304800" lvl="0" marL="914400" rtl="0" algn="l">
              <a:lnSpc>
                <a:spcPct val="115000"/>
              </a:lnSpc>
              <a:spcBef>
                <a:spcPts val="0"/>
              </a:spcBef>
              <a:spcAft>
                <a:spcPts val="0"/>
              </a:spcAft>
              <a:buSzPts val="1200"/>
              <a:buFont typeface="Noto Sans Symbols"/>
              <a:buChar char="●"/>
            </a:pPr>
            <a:r>
              <a:rPr lang="en-GB" sz="1200"/>
              <a:t>The average ratings are higher than 3.9.</a:t>
            </a:r>
            <a:endParaRPr sz="1200"/>
          </a:p>
          <a:p>
            <a:pPr indent="-304800" lvl="0" marL="914400" rtl="0" algn="l">
              <a:lnSpc>
                <a:spcPct val="115000"/>
              </a:lnSpc>
              <a:spcBef>
                <a:spcPts val="0"/>
              </a:spcBef>
              <a:spcAft>
                <a:spcPts val="0"/>
              </a:spcAft>
              <a:buSzPts val="1200"/>
              <a:buFont typeface="Noto Sans Symbols"/>
              <a:buChar char="●"/>
            </a:pPr>
            <a:r>
              <a:rPr lang="en-GB" sz="1200"/>
              <a:t>The total number of restaurants is less than 50.</a:t>
            </a:r>
            <a:endParaRPr sz="1200"/>
          </a:p>
          <a:p>
            <a:pPr indent="-304800" lvl="0" marL="914400" rtl="0" algn="l">
              <a:lnSpc>
                <a:spcPct val="115000"/>
              </a:lnSpc>
              <a:spcBef>
                <a:spcPts val="0"/>
              </a:spcBef>
              <a:spcAft>
                <a:spcPts val="0"/>
              </a:spcAft>
              <a:buSzPts val="1200"/>
              <a:buFont typeface="Noto Sans Symbols"/>
              <a:buChar char="●"/>
            </a:pPr>
            <a:r>
              <a:rPr lang="en-GB" sz="1200"/>
              <a:t>The average cost of two is less than 820 rupees.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320100"/>
            <a:ext cx="8520600" cy="73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500"/>
              <a:t>States and Cities for opening Restaurants</a:t>
            </a:r>
            <a:endParaRPr sz="2500"/>
          </a:p>
        </p:txBody>
      </p:sp>
      <p:pic>
        <p:nvPicPr>
          <p:cNvPr id="152" name="Google Shape;152;p26"/>
          <p:cNvPicPr preferRelativeResize="0"/>
          <p:nvPr/>
        </p:nvPicPr>
        <p:blipFill>
          <a:blip r:embed="rId3">
            <a:alphaModFix/>
          </a:blip>
          <a:stretch>
            <a:fillRect/>
          </a:stretch>
        </p:blipFill>
        <p:spPr>
          <a:xfrm>
            <a:off x="4088200" y="1423975"/>
            <a:ext cx="4886326" cy="3625275"/>
          </a:xfrm>
          <a:prstGeom prst="rect">
            <a:avLst/>
          </a:prstGeom>
          <a:noFill/>
          <a:ln>
            <a:noFill/>
          </a:ln>
        </p:spPr>
      </p:pic>
      <p:sp>
        <p:nvSpPr>
          <p:cNvPr id="153" name="Google Shape;153;p26"/>
          <p:cNvSpPr txBox="1"/>
          <p:nvPr/>
        </p:nvSpPr>
        <p:spPr>
          <a:xfrm>
            <a:off x="97550" y="1401150"/>
            <a:ext cx="3866400" cy="36006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1200"/>
              </a:spcBef>
              <a:spcAft>
                <a:spcPts val="0"/>
              </a:spcAft>
              <a:buSzPts val="900"/>
              <a:buChar char="●"/>
            </a:pPr>
            <a:r>
              <a:rPr lang="en-GB" sz="900"/>
              <a:t>High-Rated &amp; Low-Cost Locations: Cities like Ankara (Turkey) and Columbus (USA) have high average ratings (4.4+), while maintaining low average prices (₹220–₹416), making them prime locations for new restaurant openings.</a:t>
            </a:r>
            <a:endParaRPr sz="900"/>
          </a:p>
          <a:p>
            <a:pPr indent="-285750" lvl="0" marL="457200" rtl="0" algn="l">
              <a:lnSpc>
                <a:spcPct val="115000"/>
              </a:lnSpc>
              <a:spcBef>
                <a:spcPts val="0"/>
              </a:spcBef>
              <a:spcAft>
                <a:spcPts val="0"/>
              </a:spcAft>
              <a:buSzPts val="900"/>
              <a:buChar char="●"/>
            </a:pPr>
            <a:r>
              <a:rPr lang="en-GB" sz="900"/>
              <a:t>Emerging Markets with Less Competition: Cities such as Rio de Janeiro (Brazil), Bandung (Indonesia), and Cape Town (South Africa) have very few restaurants but strong average ratings (above 4.2), indicating a gap in supply and an opportunity for market entry.</a:t>
            </a:r>
            <a:endParaRPr sz="900"/>
          </a:p>
          <a:p>
            <a:pPr indent="-285750" lvl="0" marL="457200" rtl="0" algn="l">
              <a:lnSpc>
                <a:spcPct val="115000"/>
              </a:lnSpc>
              <a:spcBef>
                <a:spcPts val="0"/>
              </a:spcBef>
              <a:spcAft>
                <a:spcPts val="0"/>
              </a:spcAft>
              <a:buSzPts val="900"/>
              <a:buChar char="●"/>
            </a:pPr>
            <a:r>
              <a:rPr lang="en-GB" sz="900"/>
              <a:t>Affordable &amp; Growing Demand Locations: Colombo (Sri Lanka) and Istanbul (Turkey) have relatively low dining costs (₹228–₹508) and decent average ratings, making them suitable for cost-efficient expansion.</a:t>
            </a:r>
            <a:endParaRPr sz="900"/>
          </a:p>
          <a:p>
            <a:pPr indent="-285750" lvl="0" marL="457200" rtl="0" algn="l">
              <a:lnSpc>
                <a:spcPct val="115000"/>
              </a:lnSpc>
              <a:spcBef>
                <a:spcPts val="0"/>
              </a:spcBef>
              <a:spcAft>
                <a:spcPts val="0"/>
              </a:spcAft>
              <a:buSzPts val="900"/>
              <a:buChar char="●"/>
            </a:pPr>
            <a:r>
              <a:rPr lang="en-GB" sz="900"/>
              <a:t>Premium Market Opportunities in the USA: Cities like Tampa Bay, Rest of Hawaii, and Pensacola have the highest average ratings (above 4.4), but higher dining costs (₹833), suggesting potential for premium restaurant chains.</a:t>
            </a:r>
            <a:endParaRPr sz="900"/>
          </a:p>
          <a:p>
            <a:pPr indent="-285750" lvl="0" marL="457200" rtl="0" algn="l">
              <a:lnSpc>
                <a:spcPct val="115000"/>
              </a:lnSpc>
              <a:spcBef>
                <a:spcPts val="0"/>
              </a:spcBef>
              <a:spcAft>
                <a:spcPts val="0"/>
              </a:spcAft>
              <a:buSzPts val="900"/>
              <a:buChar char="●"/>
            </a:pPr>
            <a:r>
              <a:rPr lang="en-GB" sz="900"/>
              <a:t>Strategic Entry Recommendation: Focus on Ankara, Colombo, Jakarta, and Cape Town for cost-efficient expansion, while targeting Tampa Bay, Rest of Hawaii, and Pensacola for premium dining opportunities.</a:t>
            </a:r>
            <a:endParaRPr sz="900"/>
          </a:p>
          <a:p>
            <a:pPr indent="0" lvl="0" marL="0" rtl="0" algn="l">
              <a:spcBef>
                <a:spcPts val="1200"/>
              </a:spcBef>
              <a:spcAft>
                <a:spcPts val="0"/>
              </a:spcAft>
              <a:buNone/>
            </a:pPr>
            <a:r>
              <a:t/>
            </a:r>
            <a:endParaRPr sz="10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7" name="Shape 157"/>
        <p:cNvGrpSpPr/>
        <p:nvPr/>
      </p:nvGrpSpPr>
      <p:grpSpPr>
        <a:xfrm>
          <a:off x="0" y="0"/>
          <a:ext cx="0" cy="0"/>
          <a:chOff x="0" y="0"/>
          <a:chExt cx="0" cy="0"/>
        </a:xfrm>
      </p:grpSpPr>
      <p:sp>
        <p:nvSpPr>
          <p:cNvPr id="158" name="Google Shape;158;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lang="en-GB" sz="2400">
                <a:latin typeface="Arial"/>
                <a:ea typeface="Arial"/>
                <a:cs typeface="Arial"/>
                <a:sym typeface="Arial"/>
              </a:rPr>
              <a:t>Current Quality regarding ratings for Restaurants</a:t>
            </a:r>
            <a:endParaRPr sz="4000"/>
          </a:p>
        </p:txBody>
      </p:sp>
      <p:pic>
        <p:nvPicPr>
          <p:cNvPr id="159" name="Google Shape;159;p27"/>
          <p:cNvPicPr preferRelativeResize="0"/>
          <p:nvPr/>
        </p:nvPicPr>
        <p:blipFill>
          <a:blip r:embed="rId3">
            <a:alphaModFix/>
          </a:blip>
          <a:stretch>
            <a:fillRect/>
          </a:stretch>
        </p:blipFill>
        <p:spPr>
          <a:xfrm>
            <a:off x="258825" y="1305250"/>
            <a:ext cx="5734050" cy="1066800"/>
          </a:xfrm>
          <a:prstGeom prst="rect">
            <a:avLst/>
          </a:prstGeom>
          <a:noFill/>
          <a:ln>
            <a:noFill/>
          </a:ln>
        </p:spPr>
      </p:pic>
      <p:pic>
        <p:nvPicPr>
          <p:cNvPr id="160" name="Google Shape;160;p27"/>
          <p:cNvPicPr preferRelativeResize="0"/>
          <p:nvPr/>
        </p:nvPicPr>
        <p:blipFill>
          <a:blip r:embed="rId4">
            <a:alphaModFix/>
          </a:blip>
          <a:stretch>
            <a:fillRect/>
          </a:stretch>
        </p:blipFill>
        <p:spPr>
          <a:xfrm>
            <a:off x="6106472" y="1305250"/>
            <a:ext cx="2974803" cy="3838251"/>
          </a:xfrm>
          <a:prstGeom prst="rect">
            <a:avLst/>
          </a:prstGeom>
          <a:noFill/>
          <a:ln>
            <a:noFill/>
          </a:ln>
        </p:spPr>
      </p:pic>
      <p:sp>
        <p:nvSpPr>
          <p:cNvPr id="161" name="Google Shape;161;p27"/>
          <p:cNvSpPr txBox="1"/>
          <p:nvPr/>
        </p:nvSpPr>
        <p:spPr>
          <a:xfrm>
            <a:off x="274900" y="2589475"/>
            <a:ext cx="5569200" cy="22170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SzPts val="1000"/>
              <a:buChar char="●"/>
            </a:pPr>
            <a:r>
              <a:rPr lang="en-GB" sz="1000"/>
              <a:t>High-Quality Dining in Turkey &amp; South Africa: Turkey (4.40) and South Africa (4.38) have the highest average ratings, indicating strong customer satisfaction and potential for high-end or mid-range restaurant expansion.</a:t>
            </a:r>
            <a:endParaRPr sz="1000"/>
          </a:p>
          <a:p>
            <a:pPr indent="-292100" lvl="0" marL="457200" rtl="0" algn="l">
              <a:lnSpc>
                <a:spcPct val="115000"/>
              </a:lnSpc>
              <a:spcBef>
                <a:spcPts val="0"/>
              </a:spcBef>
              <a:spcAft>
                <a:spcPts val="0"/>
              </a:spcAft>
              <a:buSzPts val="1000"/>
              <a:buChar char="●"/>
            </a:pPr>
            <a:r>
              <a:rPr lang="en-GB" sz="1000"/>
              <a:t>Strong Customer Engagement in Turkey &amp; USA: Turkey and the USA have the highest average votes (~450), suggesting an active dining culture and reliable customer feedback, which helps in assessing market demand.</a:t>
            </a:r>
            <a:endParaRPr sz="1000"/>
          </a:p>
          <a:p>
            <a:pPr indent="-292100" lvl="0" marL="457200" rtl="0" algn="l">
              <a:lnSpc>
                <a:spcPct val="115000"/>
              </a:lnSpc>
              <a:spcBef>
                <a:spcPts val="0"/>
              </a:spcBef>
              <a:spcAft>
                <a:spcPts val="0"/>
              </a:spcAft>
              <a:buSzPts val="1000"/>
              <a:buChar char="●"/>
            </a:pPr>
            <a:r>
              <a:rPr lang="en-GB" sz="1000"/>
              <a:t>Affordable Dining in Turkey &amp; Sri Lanka: Turkey (₹223) and Sri Lanka (₹508) have the lowest average dining costs, making them attractive for budget-conscious consumers and potential fast-casual restaurant chains.</a:t>
            </a:r>
            <a:endParaRPr sz="1000"/>
          </a:p>
          <a:p>
            <a:pPr indent="-292100" lvl="0" marL="457200" rtl="0" algn="l">
              <a:lnSpc>
                <a:spcPct val="115000"/>
              </a:lnSpc>
              <a:spcBef>
                <a:spcPts val="0"/>
              </a:spcBef>
              <a:spcAft>
                <a:spcPts val="0"/>
              </a:spcAft>
              <a:buSzPts val="1000"/>
              <a:buChar char="●"/>
            </a:pPr>
            <a:r>
              <a:rPr lang="en-GB" sz="1000"/>
              <a:t>Lower Competition in Brazil: Brazil has a lower average vote count (7), indicating either limited customer engagement or fewer established restaurants, making it a potential untapped market for new entrants.</a:t>
            </a:r>
            <a:endParaRPr sz="11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GB" sz="2700">
                <a:latin typeface="Arial"/>
                <a:ea typeface="Arial"/>
                <a:cs typeface="Arial"/>
                <a:sym typeface="Arial"/>
              </a:rPr>
              <a:t>Current expenditure on food and measures to control</a:t>
            </a:r>
            <a:endParaRPr sz="4300"/>
          </a:p>
        </p:txBody>
      </p:sp>
      <p:sp>
        <p:nvSpPr>
          <p:cNvPr id="167" name="Google Shape;167;p28"/>
          <p:cNvSpPr txBox="1"/>
          <p:nvPr/>
        </p:nvSpPr>
        <p:spPr>
          <a:xfrm>
            <a:off x="342550" y="3598525"/>
            <a:ext cx="8388300" cy="1195500"/>
          </a:xfrm>
          <a:prstGeom prst="rect">
            <a:avLst/>
          </a:prstGeom>
          <a:noFill/>
          <a:ln>
            <a:noFill/>
          </a:ln>
        </p:spPr>
        <p:txBody>
          <a:bodyPr anchorCtr="0" anchor="t" bIns="91425" lIns="91425" spcFirstLastPara="1" rIns="91425" wrap="square" tIns="91425">
            <a:noAutofit/>
          </a:bodyPr>
          <a:lstStyle/>
          <a:p>
            <a:pPr indent="-304800" lvl="0" marL="914400" rtl="0" algn="l">
              <a:lnSpc>
                <a:spcPct val="115000"/>
              </a:lnSpc>
              <a:spcBef>
                <a:spcPts val="1200"/>
              </a:spcBef>
              <a:spcAft>
                <a:spcPts val="0"/>
              </a:spcAft>
              <a:buSzPts val="1200"/>
              <a:buChar char="●"/>
            </a:pPr>
            <a:r>
              <a:rPr lang="en-GB" sz="1200"/>
              <a:t>Highest Food Expenditure in the USA: The United States has the highest average dining cost (₹810.81), indicating a market suitable for premium restaurants and fine dining experiences.</a:t>
            </a:r>
            <a:endParaRPr sz="1200"/>
          </a:p>
          <a:p>
            <a:pPr indent="-304800" lvl="0" marL="914400" rtl="0" algn="l">
              <a:lnSpc>
                <a:spcPct val="115000"/>
              </a:lnSpc>
              <a:spcBef>
                <a:spcPts val="0"/>
              </a:spcBef>
              <a:spcAft>
                <a:spcPts val="0"/>
              </a:spcAft>
              <a:buSzPts val="1200"/>
              <a:buChar char="●"/>
            </a:pPr>
            <a:r>
              <a:rPr lang="en-GB" sz="1200"/>
              <a:t>Most Affordable Market in Turkey: Turkey has the lowest food expenditure (₹223.81), making it a prime location for budget-friendly or fast-casual dining options.</a:t>
            </a:r>
            <a:endParaRPr sz="1200"/>
          </a:p>
          <a:p>
            <a:pPr indent="-304800" lvl="0" marL="914400" rtl="0" algn="l">
              <a:lnSpc>
                <a:spcPct val="115000"/>
              </a:lnSpc>
              <a:spcBef>
                <a:spcPts val="0"/>
              </a:spcBef>
              <a:spcAft>
                <a:spcPts val="0"/>
              </a:spcAft>
              <a:buSzPts val="1200"/>
              <a:buChar char="●"/>
            </a:pPr>
            <a:r>
              <a:rPr lang="en-GB" sz="1200"/>
              <a:t>Moderate Costs in Other Countries: South Africa (₹623.86), Indonesia (₹666), Brazil (₹700), and Sri Lanka (₹508.85) fall within a moderate price range, providing flexibility for mid-range restaurant models.</a:t>
            </a:r>
            <a:endParaRPr sz="1200"/>
          </a:p>
        </p:txBody>
      </p:sp>
      <p:pic>
        <p:nvPicPr>
          <p:cNvPr id="168" name="Google Shape;168;p28"/>
          <p:cNvPicPr preferRelativeResize="0"/>
          <p:nvPr/>
        </p:nvPicPr>
        <p:blipFill>
          <a:blip r:embed="rId3">
            <a:alphaModFix/>
          </a:blip>
          <a:stretch>
            <a:fillRect/>
          </a:stretch>
        </p:blipFill>
        <p:spPr>
          <a:xfrm>
            <a:off x="391825" y="1505700"/>
            <a:ext cx="3743325" cy="1381125"/>
          </a:xfrm>
          <a:prstGeom prst="rect">
            <a:avLst/>
          </a:prstGeom>
          <a:noFill/>
          <a:ln>
            <a:noFill/>
          </a:ln>
        </p:spPr>
      </p:pic>
      <p:pic>
        <p:nvPicPr>
          <p:cNvPr id="169" name="Google Shape;169;p28"/>
          <p:cNvPicPr preferRelativeResize="0"/>
          <p:nvPr/>
        </p:nvPicPr>
        <p:blipFill>
          <a:blip r:embed="rId4">
            <a:alphaModFix/>
          </a:blip>
          <a:stretch>
            <a:fillRect/>
          </a:stretch>
        </p:blipFill>
        <p:spPr>
          <a:xfrm>
            <a:off x="4974050" y="1415246"/>
            <a:ext cx="3455276" cy="189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73" name="Shape 173"/>
        <p:cNvGrpSpPr/>
        <p:nvPr/>
      </p:nvGrpSpPr>
      <p:grpSpPr>
        <a:xfrm>
          <a:off x="0" y="0"/>
          <a:ext cx="0" cy="0"/>
          <a:chOff x="0" y="0"/>
          <a:chExt cx="0" cy="0"/>
        </a:xfrm>
      </p:grpSpPr>
      <p:sp>
        <p:nvSpPr>
          <p:cNvPr id="174" name="Google Shape;174;p29"/>
          <p:cNvSpPr txBox="1"/>
          <p:nvPr/>
        </p:nvSpPr>
        <p:spPr>
          <a:xfrm>
            <a:off x="176400" y="281275"/>
            <a:ext cx="87912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1800">
                <a:solidFill>
                  <a:schemeClr val="lt1"/>
                </a:solidFill>
              </a:rPr>
              <a:t>Names of restaurants from the recommended states that are our biggest competitors and also low rated</a:t>
            </a:r>
            <a:endParaRPr sz="1600">
              <a:solidFill>
                <a:schemeClr val="lt1"/>
              </a:solidFill>
            </a:endParaRPr>
          </a:p>
        </p:txBody>
      </p:sp>
      <p:sp>
        <p:nvSpPr>
          <p:cNvPr id="175" name="Google Shape;175;p29"/>
          <p:cNvSpPr txBox="1"/>
          <p:nvPr/>
        </p:nvSpPr>
        <p:spPr>
          <a:xfrm>
            <a:off x="1096000" y="2724525"/>
            <a:ext cx="7022100" cy="1989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Char char="●"/>
            </a:pPr>
            <a:r>
              <a:rPr lang="en-GB"/>
              <a:t>Low-rated competitors exist in key markets: Restaurants like </a:t>
            </a:r>
            <a:r>
              <a:rPr i="1" lang="en-GB"/>
              <a:t>Triangle Restaurant (USA)</a:t>
            </a:r>
            <a:r>
              <a:rPr lang="en-GB"/>
              <a:t>, </a:t>
            </a:r>
            <a:r>
              <a:rPr i="1" lang="en-GB"/>
              <a:t>Elite Indian Restaurant (Sri Lanka)</a:t>
            </a:r>
            <a:r>
              <a:rPr lang="en-GB"/>
              <a:t>, and </a:t>
            </a:r>
            <a:r>
              <a:rPr i="1" lang="en-GB"/>
              <a:t>Sandubas Café (Brazil)</a:t>
            </a:r>
            <a:r>
              <a:rPr lang="en-GB"/>
              <a:t> have ratings between 1-2.5, indicating poor customer satisfaction.</a:t>
            </a:r>
            <a:endParaRPr/>
          </a:p>
          <a:p>
            <a:pPr indent="-317500" lvl="0" marL="457200" rtl="0" algn="l">
              <a:lnSpc>
                <a:spcPct val="115000"/>
              </a:lnSpc>
              <a:spcBef>
                <a:spcPts val="0"/>
              </a:spcBef>
              <a:spcAft>
                <a:spcPts val="0"/>
              </a:spcAft>
              <a:buSzPts val="1400"/>
              <a:buChar char="●"/>
            </a:pPr>
            <a:r>
              <a:rPr lang="en-GB"/>
              <a:t>Low votes suggest limited customer engagement: With low review counts (e.g., </a:t>
            </a:r>
            <a:r>
              <a:rPr i="1" lang="en-GB"/>
              <a:t>Sandubas Café</a:t>
            </a:r>
            <a:r>
              <a:rPr lang="en-GB"/>
              <a:t> with just 2 votes), these restaurants may not have strong customer loyalty or visibility.</a:t>
            </a:r>
            <a:endParaRPr/>
          </a:p>
          <a:p>
            <a:pPr indent="-317500" lvl="0" marL="457200" rtl="0" algn="l">
              <a:lnSpc>
                <a:spcPct val="115000"/>
              </a:lnSpc>
              <a:spcBef>
                <a:spcPts val="0"/>
              </a:spcBef>
              <a:spcAft>
                <a:spcPts val="0"/>
              </a:spcAft>
              <a:buSzPts val="1400"/>
              <a:buChar char="●"/>
            </a:pPr>
            <a:r>
              <a:rPr lang="en-GB"/>
              <a:t>Pricing does not always justify quality: Despite mid-to-high pricing (₹464.94–₹833.33), these restaurants have poor ratings, suggesting service or quality issues.</a:t>
            </a:r>
            <a:endParaRPr sz="1600"/>
          </a:p>
        </p:txBody>
      </p:sp>
      <p:pic>
        <p:nvPicPr>
          <p:cNvPr id="176" name="Google Shape;176;p29"/>
          <p:cNvPicPr preferRelativeResize="0"/>
          <p:nvPr/>
        </p:nvPicPr>
        <p:blipFill>
          <a:blip r:embed="rId3">
            <a:alphaModFix/>
          </a:blip>
          <a:stretch>
            <a:fillRect/>
          </a:stretch>
        </p:blipFill>
        <p:spPr>
          <a:xfrm>
            <a:off x="0" y="1401688"/>
            <a:ext cx="9101551" cy="98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E8"/>
        </a:solidFill>
      </p:bgPr>
    </p:bg>
    <p:spTree>
      <p:nvGrpSpPr>
        <p:cNvPr id="180" name="Shape 180"/>
        <p:cNvGrpSpPr/>
        <p:nvPr/>
      </p:nvGrpSpPr>
      <p:grpSpPr>
        <a:xfrm>
          <a:off x="0" y="0"/>
          <a:ext cx="0" cy="0"/>
          <a:chOff x="0" y="0"/>
          <a:chExt cx="0" cy="0"/>
        </a:xfrm>
      </p:grpSpPr>
      <p:sp>
        <p:nvSpPr>
          <p:cNvPr id="181" name="Google Shape;181;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Cuisines with high rating</a:t>
            </a:r>
            <a:endParaRPr/>
          </a:p>
        </p:txBody>
      </p:sp>
      <p:sp>
        <p:nvSpPr>
          <p:cNvPr id="182" name="Google Shape;182;p30"/>
          <p:cNvSpPr txBox="1"/>
          <p:nvPr/>
        </p:nvSpPr>
        <p:spPr>
          <a:xfrm>
            <a:off x="6039175" y="1454375"/>
            <a:ext cx="2742000" cy="3560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Char char="●"/>
            </a:pPr>
            <a:r>
              <a:rPr lang="en-GB" sz="1200"/>
              <a:t>High-rated cuisines have strong customer appeal: Cuisines like </a:t>
            </a:r>
            <a:r>
              <a:rPr i="1" lang="en-GB" sz="1200"/>
              <a:t>American, BBQ, Sandwich</a:t>
            </a:r>
            <a:r>
              <a:rPr lang="en-GB" sz="1200"/>
              <a:t> (USA), </a:t>
            </a:r>
            <a:r>
              <a:rPr i="1" lang="en-GB" sz="1200"/>
              <a:t>Seafood</a:t>
            </a:r>
            <a:r>
              <a:rPr lang="en-GB" sz="1200"/>
              <a:t> (Sri Lanka), and </a:t>
            </a:r>
            <a:r>
              <a:rPr i="1" lang="en-GB" sz="1200"/>
              <a:t>Sunda, Indonesian</a:t>
            </a:r>
            <a:r>
              <a:rPr lang="en-GB" sz="1200"/>
              <a:t> (Indonesia) consistently receive 4.9 ratings, indicating strong customer satisfaction.</a:t>
            </a:r>
            <a:endParaRPr sz="1200"/>
          </a:p>
          <a:p>
            <a:pPr indent="-304800" lvl="0" marL="457200" rtl="0" algn="l">
              <a:lnSpc>
                <a:spcPct val="115000"/>
              </a:lnSpc>
              <a:spcBef>
                <a:spcPts val="0"/>
              </a:spcBef>
              <a:spcAft>
                <a:spcPts val="0"/>
              </a:spcAft>
              <a:buSzPts val="1200"/>
              <a:buChar char="●"/>
            </a:pPr>
            <a:r>
              <a:rPr lang="en-GB" sz="1200"/>
              <a:t>Diverse cuisines perform well across regions: A mix of </a:t>
            </a:r>
            <a:r>
              <a:rPr i="1" lang="en-GB" sz="1200"/>
              <a:t>local (Sunda, Indonesian, Brazilian)</a:t>
            </a:r>
            <a:r>
              <a:rPr lang="en-GB" sz="1200"/>
              <a:t> and </a:t>
            </a:r>
            <a:r>
              <a:rPr i="1" lang="en-GB" sz="1200"/>
              <a:t>international (European, Italian, Japanese, BBQ)</a:t>
            </a:r>
            <a:r>
              <a:rPr lang="en-GB" sz="1200"/>
              <a:t> cuisines receive top ratings, showing broad customer acceptance.</a:t>
            </a:r>
            <a:endParaRPr sz="1200"/>
          </a:p>
          <a:p>
            <a:pPr indent="0" lvl="0" marL="914400" rtl="0" algn="l">
              <a:lnSpc>
                <a:spcPct val="115000"/>
              </a:lnSpc>
              <a:spcBef>
                <a:spcPts val="1200"/>
              </a:spcBef>
              <a:spcAft>
                <a:spcPts val="0"/>
              </a:spcAft>
              <a:buNone/>
            </a:pPr>
            <a:r>
              <a:t/>
            </a:r>
            <a:endParaRPr sz="1200">
              <a:solidFill>
                <a:schemeClr val="dk2"/>
              </a:solidFill>
              <a:latin typeface="Roboto"/>
              <a:ea typeface="Roboto"/>
              <a:cs typeface="Roboto"/>
              <a:sym typeface="Roboto"/>
            </a:endParaRPr>
          </a:p>
        </p:txBody>
      </p:sp>
      <p:pic>
        <p:nvPicPr>
          <p:cNvPr id="183" name="Google Shape;183;p30"/>
          <p:cNvPicPr preferRelativeResize="0"/>
          <p:nvPr/>
        </p:nvPicPr>
        <p:blipFill>
          <a:blip r:embed="rId3">
            <a:alphaModFix/>
          </a:blip>
          <a:stretch>
            <a:fillRect/>
          </a:stretch>
        </p:blipFill>
        <p:spPr>
          <a:xfrm>
            <a:off x="131600" y="1381125"/>
            <a:ext cx="5734050" cy="376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87" name="Shape 187"/>
        <p:cNvGrpSpPr/>
        <p:nvPr/>
      </p:nvGrpSpPr>
      <p:grpSpPr>
        <a:xfrm>
          <a:off x="0" y="0"/>
          <a:ext cx="0" cy="0"/>
          <a:chOff x="0" y="0"/>
          <a:chExt cx="0" cy="0"/>
        </a:xfrm>
      </p:grpSpPr>
      <p:sp>
        <p:nvSpPr>
          <p:cNvPr id="188" name="Google Shape;188;p31"/>
          <p:cNvSpPr txBox="1"/>
          <p:nvPr/>
        </p:nvSpPr>
        <p:spPr>
          <a:xfrm>
            <a:off x="382750" y="2784800"/>
            <a:ext cx="7936200" cy="6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solidFill>
                <a:schemeClr val="dk2"/>
              </a:solidFill>
              <a:latin typeface="Roboto"/>
              <a:ea typeface="Roboto"/>
              <a:cs typeface="Roboto"/>
              <a:sym typeface="Roboto"/>
            </a:endParaRPr>
          </a:p>
        </p:txBody>
      </p:sp>
      <p:sp>
        <p:nvSpPr>
          <p:cNvPr id="189" name="Google Shape;189;p31"/>
          <p:cNvSpPr txBox="1"/>
          <p:nvPr/>
        </p:nvSpPr>
        <p:spPr>
          <a:xfrm>
            <a:off x="342550" y="263275"/>
            <a:ext cx="8056800" cy="6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300">
                <a:solidFill>
                  <a:schemeClr val="lt1"/>
                </a:solidFill>
              </a:rPr>
              <a:t>Effect of online delivery and table booking on ratings</a:t>
            </a:r>
            <a:endParaRPr sz="2400">
              <a:solidFill>
                <a:schemeClr val="lt1"/>
              </a:solidFill>
              <a:latin typeface="Roboto"/>
              <a:ea typeface="Roboto"/>
              <a:cs typeface="Roboto"/>
              <a:sym typeface="Roboto"/>
            </a:endParaRPr>
          </a:p>
        </p:txBody>
      </p:sp>
      <p:pic>
        <p:nvPicPr>
          <p:cNvPr id="190" name="Google Shape;190;p31"/>
          <p:cNvPicPr preferRelativeResize="0"/>
          <p:nvPr/>
        </p:nvPicPr>
        <p:blipFill>
          <a:blip r:embed="rId3">
            <a:alphaModFix/>
          </a:blip>
          <a:stretch>
            <a:fillRect/>
          </a:stretch>
        </p:blipFill>
        <p:spPr>
          <a:xfrm>
            <a:off x="342550" y="1299488"/>
            <a:ext cx="4914900" cy="952500"/>
          </a:xfrm>
          <a:prstGeom prst="rect">
            <a:avLst/>
          </a:prstGeom>
          <a:noFill/>
          <a:ln>
            <a:noFill/>
          </a:ln>
        </p:spPr>
      </p:pic>
      <p:pic>
        <p:nvPicPr>
          <p:cNvPr id="191" name="Google Shape;191;p31"/>
          <p:cNvPicPr preferRelativeResize="0"/>
          <p:nvPr/>
        </p:nvPicPr>
        <p:blipFill>
          <a:blip r:embed="rId4">
            <a:alphaModFix/>
          </a:blip>
          <a:stretch>
            <a:fillRect/>
          </a:stretch>
        </p:blipFill>
        <p:spPr>
          <a:xfrm>
            <a:off x="361600" y="2353300"/>
            <a:ext cx="4876800" cy="866775"/>
          </a:xfrm>
          <a:prstGeom prst="rect">
            <a:avLst/>
          </a:prstGeom>
          <a:noFill/>
          <a:ln>
            <a:noFill/>
          </a:ln>
        </p:spPr>
      </p:pic>
      <p:pic>
        <p:nvPicPr>
          <p:cNvPr id="192" name="Google Shape;192;p31"/>
          <p:cNvPicPr preferRelativeResize="0"/>
          <p:nvPr/>
        </p:nvPicPr>
        <p:blipFill>
          <a:blip r:embed="rId5">
            <a:alphaModFix/>
          </a:blip>
          <a:stretch>
            <a:fillRect/>
          </a:stretch>
        </p:blipFill>
        <p:spPr>
          <a:xfrm>
            <a:off x="5605525" y="1241525"/>
            <a:ext cx="3323650" cy="3901975"/>
          </a:xfrm>
          <a:prstGeom prst="rect">
            <a:avLst/>
          </a:prstGeom>
          <a:noFill/>
          <a:ln>
            <a:noFill/>
          </a:ln>
        </p:spPr>
      </p:pic>
      <p:sp>
        <p:nvSpPr>
          <p:cNvPr id="193" name="Google Shape;193;p31"/>
          <p:cNvSpPr txBox="1"/>
          <p:nvPr/>
        </p:nvSpPr>
        <p:spPr>
          <a:xfrm>
            <a:off x="337000" y="3458550"/>
            <a:ext cx="4957200" cy="1356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GB" sz="1200"/>
              <a:t>Yes it affect customer rating</a:t>
            </a:r>
            <a:endParaRPr sz="1200"/>
          </a:p>
          <a:p>
            <a:pPr indent="0" lvl="0" marL="457200" rtl="0" algn="l">
              <a:lnSpc>
                <a:spcPct val="115000"/>
              </a:lnSpc>
              <a:spcBef>
                <a:spcPts val="0"/>
              </a:spcBef>
              <a:spcAft>
                <a:spcPts val="0"/>
              </a:spcAft>
              <a:buNone/>
            </a:pPr>
            <a:r>
              <a:rPr lang="en-GB" sz="1200"/>
              <a:t>Insights </a:t>
            </a:r>
            <a:endParaRPr sz="1200"/>
          </a:p>
          <a:p>
            <a:pPr indent="-304800" lvl="0" marL="914400" rtl="0" algn="l">
              <a:lnSpc>
                <a:spcPct val="115000"/>
              </a:lnSpc>
              <a:spcBef>
                <a:spcPts val="0"/>
              </a:spcBef>
              <a:spcAft>
                <a:spcPts val="0"/>
              </a:spcAft>
              <a:buSzPts val="1200"/>
              <a:buChar char="●"/>
            </a:pPr>
            <a:r>
              <a:rPr lang="en-GB" sz="1200"/>
              <a:t>Online Delivery &amp; Table Booking Can Impact Ratings</a:t>
            </a:r>
            <a:endParaRPr sz="1200"/>
          </a:p>
          <a:p>
            <a:pPr indent="-304800" lvl="0" marL="914400" rtl="0" algn="l">
              <a:lnSpc>
                <a:spcPct val="115000"/>
              </a:lnSpc>
              <a:spcBef>
                <a:spcPts val="0"/>
              </a:spcBef>
              <a:spcAft>
                <a:spcPts val="0"/>
              </a:spcAft>
              <a:buSzPts val="1200"/>
              <a:buChar char="●"/>
            </a:pPr>
            <a:r>
              <a:rPr lang="en-GB" sz="1200"/>
              <a:t>Higher Ratings for Restaurants with Online Services</a:t>
            </a:r>
            <a:endParaRPr sz="1200"/>
          </a:p>
          <a:p>
            <a:pPr indent="-304800" lvl="0" marL="914400" rtl="0" algn="l">
              <a:lnSpc>
                <a:spcPct val="115000"/>
              </a:lnSpc>
              <a:spcBef>
                <a:spcPts val="0"/>
              </a:spcBef>
              <a:spcAft>
                <a:spcPts val="0"/>
              </a:spcAft>
              <a:buSzPts val="1200"/>
              <a:buChar char="●"/>
            </a:pPr>
            <a:r>
              <a:rPr lang="en-GB" sz="1200"/>
              <a:t>Offering both delivery &amp; table booking can increase customer engagement</a:t>
            </a:r>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69"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1128725" y="698300"/>
            <a:ext cx="3365551" cy="2083975"/>
          </a:xfrm>
          <a:prstGeom prst="rect">
            <a:avLst/>
          </a:prstGeom>
          <a:noFill/>
          <a:ln>
            <a:noFill/>
          </a:ln>
        </p:spPr>
      </p:pic>
      <p:sp>
        <p:nvSpPr>
          <p:cNvPr id="71" name="Google Shape;71;p14"/>
          <p:cNvSpPr txBox="1"/>
          <p:nvPr/>
        </p:nvSpPr>
        <p:spPr>
          <a:xfrm>
            <a:off x="1023750" y="3046725"/>
            <a:ext cx="3753900" cy="12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300">
                <a:solidFill>
                  <a:schemeClr val="dk1"/>
                </a:solidFill>
                <a:latin typeface="Roboto"/>
                <a:ea typeface="Roboto"/>
                <a:cs typeface="Roboto"/>
                <a:sym typeface="Roboto"/>
              </a:rPr>
              <a:t>Around 2008, people in Delhi were fed up with manual searching of delivery menus of different restaurants around them. Deepinder Goyal and Pankaj Chaddah, the founders of Zomato made the most of this opportunity by launching a food directory service. They called it FoodieBay. In just 9 mthm, it became the largest and a popular restaurant directory in all of Delhi.</a:t>
            </a:r>
            <a:endParaRPr sz="1300">
              <a:solidFill>
                <a:schemeClr val="dk1"/>
              </a:solidFill>
              <a:latin typeface="Roboto"/>
              <a:ea typeface="Roboto"/>
              <a:cs typeface="Roboto"/>
              <a:sym typeface="Roboto"/>
            </a:endParaRPr>
          </a:p>
        </p:txBody>
      </p:sp>
      <p:pic>
        <p:nvPicPr>
          <p:cNvPr id="72" name="Google Shape;72;p14"/>
          <p:cNvPicPr preferRelativeResize="0"/>
          <p:nvPr/>
        </p:nvPicPr>
        <p:blipFill>
          <a:blip r:embed="rId4">
            <a:alphaModFix/>
          </a:blip>
          <a:stretch>
            <a:fillRect/>
          </a:stretch>
        </p:blipFill>
        <p:spPr>
          <a:xfrm>
            <a:off x="5948375" y="698300"/>
            <a:ext cx="2461750" cy="2083975"/>
          </a:xfrm>
          <a:prstGeom prst="rect">
            <a:avLst/>
          </a:prstGeom>
          <a:noFill/>
          <a:ln>
            <a:noFill/>
          </a:ln>
        </p:spPr>
      </p:pic>
      <p:sp>
        <p:nvSpPr>
          <p:cNvPr id="73" name="Google Shape;73;p14"/>
          <p:cNvSpPr txBox="1"/>
          <p:nvPr/>
        </p:nvSpPr>
        <p:spPr>
          <a:xfrm>
            <a:off x="6027025" y="3172725"/>
            <a:ext cx="2813700" cy="1333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300">
                <a:solidFill>
                  <a:schemeClr val="dk2"/>
                </a:solidFill>
                <a:latin typeface="Roboto"/>
                <a:ea typeface="Roboto"/>
                <a:cs typeface="Roboto"/>
                <a:sym typeface="Roboto"/>
              </a:rPr>
              <a:t>I</a:t>
            </a:r>
            <a:r>
              <a:rPr lang="en-GB" sz="1300">
                <a:solidFill>
                  <a:schemeClr val="dk1"/>
                </a:solidFill>
                <a:latin typeface="Roboto"/>
                <a:ea typeface="Roboto"/>
                <a:cs typeface="Roboto"/>
                <a:sym typeface="Roboto"/>
              </a:rPr>
              <a:t>t’s revenue grew from Rs. 1,300 cr. in FY 2019 to Rs. 2,800 cr. in FY 2020. It is already profitable at EBITDA level in the food delivery business. During Q2 2019, it was burning about Rs. 290 cr. every month</a:t>
            </a:r>
            <a:endParaRPr sz="13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Effect of higher price on ratings</a:t>
            </a:r>
            <a:endParaRPr/>
          </a:p>
        </p:txBody>
      </p:sp>
      <p:sp>
        <p:nvSpPr>
          <p:cNvPr id="199" name="Google Shape;199;p32"/>
          <p:cNvSpPr txBox="1"/>
          <p:nvPr/>
        </p:nvSpPr>
        <p:spPr>
          <a:xfrm>
            <a:off x="195100" y="1764750"/>
            <a:ext cx="5799600" cy="3112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GB" sz="1100"/>
              <a:t>Insights</a:t>
            </a:r>
            <a:endParaRPr sz="1100"/>
          </a:p>
          <a:p>
            <a:pPr indent="-298450" lvl="0" marL="914400" rtl="0" algn="l">
              <a:lnSpc>
                <a:spcPct val="115000"/>
              </a:lnSpc>
              <a:spcBef>
                <a:spcPts val="0"/>
              </a:spcBef>
              <a:spcAft>
                <a:spcPts val="0"/>
              </a:spcAft>
              <a:buSzPts val="1100"/>
              <a:buFont typeface="Noto Sans Symbols"/>
              <a:buChar char="●"/>
            </a:pPr>
            <a:r>
              <a:rPr lang="en-GB" sz="1100"/>
              <a:t>The correlation coefficient between cuisine rates and ratings is approximately 0.31, indicating a weak to moderate positive correlation. This suggests that while there is a slight relationship between higher cuisine rates and improved ratings, the impact is minimal.</a:t>
            </a:r>
            <a:endParaRPr sz="1100"/>
          </a:p>
          <a:p>
            <a:pPr indent="-298450" lvl="0" marL="914400" rtl="0" algn="l">
              <a:lnSpc>
                <a:spcPct val="115000"/>
              </a:lnSpc>
              <a:spcBef>
                <a:spcPts val="0"/>
              </a:spcBef>
              <a:spcAft>
                <a:spcPts val="0"/>
              </a:spcAft>
              <a:buSzPts val="1100"/>
              <a:buFont typeface="Noto Sans Symbols"/>
              <a:buChar char="●"/>
            </a:pPr>
            <a:r>
              <a:rPr lang="en-GB" sz="1100"/>
              <a:t>A higher rate for cuisines may lead to a slight increase in ratings, but the effect is not significant enough to rely on pricing adjustments alone for improving customer feedback.</a:t>
            </a:r>
            <a:endParaRPr sz="1100"/>
          </a:p>
          <a:p>
            <a:pPr indent="0" lvl="0" marL="9144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Recommendations</a:t>
            </a:r>
            <a:endParaRPr sz="1100"/>
          </a:p>
          <a:p>
            <a:pPr indent="-298450" lvl="0" marL="914400" rtl="0" algn="l">
              <a:lnSpc>
                <a:spcPct val="115000"/>
              </a:lnSpc>
              <a:spcBef>
                <a:spcPts val="0"/>
              </a:spcBef>
              <a:spcAft>
                <a:spcPts val="0"/>
              </a:spcAft>
              <a:buSzPts val="1100"/>
              <a:buFont typeface="Noto Sans Symbols"/>
              <a:buChar char="●"/>
            </a:pPr>
            <a:r>
              <a:rPr lang="en-GB" sz="1100"/>
              <a:t>Given the weak correlation between cuisine rates and ratings, adjusting rates alone is unlikely to significantly impact customer feedback. Focus on improving quality and service to enhance overall customer satisfaction.</a:t>
            </a:r>
            <a:endParaRPr sz="1200">
              <a:solidFill>
                <a:schemeClr val="dk2"/>
              </a:solidFill>
              <a:latin typeface="Roboto"/>
              <a:ea typeface="Roboto"/>
              <a:cs typeface="Roboto"/>
              <a:sym typeface="Roboto"/>
            </a:endParaRPr>
          </a:p>
        </p:txBody>
      </p:sp>
      <p:pic>
        <p:nvPicPr>
          <p:cNvPr id="200" name="Google Shape;200;p32"/>
          <p:cNvPicPr preferRelativeResize="0"/>
          <p:nvPr/>
        </p:nvPicPr>
        <p:blipFill>
          <a:blip r:embed="rId3">
            <a:alphaModFix/>
          </a:blip>
          <a:stretch>
            <a:fillRect/>
          </a:stretch>
        </p:blipFill>
        <p:spPr>
          <a:xfrm>
            <a:off x="6040825" y="1625775"/>
            <a:ext cx="2942574" cy="318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EDC"/>
        </a:solidFill>
      </p:bgPr>
    </p:bg>
    <p:spTree>
      <p:nvGrpSpPr>
        <p:cNvPr id="204" name="Shape 204"/>
        <p:cNvGrpSpPr/>
        <p:nvPr/>
      </p:nvGrpSpPr>
      <p:grpSpPr>
        <a:xfrm>
          <a:off x="0" y="0"/>
          <a:ext cx="0" cy="0"/>
          <a:chOff x="0" y="0"/>
          <a:chExt cx="0" cy="0"/>
        </a:xfrm>
      </p:grpSpPr>
      <p:sp>
        <p:nvSpPr>
          <p:cNvPr id="205" name="Google Shape;205;p3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Restaurant Distribution according to price range</a:t>
            </a:r>
            <a:endParaRPr/>
          </a:p>
        </p:txBody>
      </p:sp>
      <p:sp>
        <p:nvSpPr>
          <p:cNvPr id="206" name="Google Shape;206;p3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7" name="Google Shape;207;p3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3"/>
          <p:cNvPicPr preferRelativeResize="0"/>
          <p:nvPr/>
        </p:nvPicPr>
        <p:blipFill>
          <a:blip r:embed="rId3">
            <a:alphaModFix/>
          </a:blip>
          <a:stretch>
            <a:fillRect/>
          </a:stretch>
        </p:blipFill>
        <p:spPr>
          <a:xfrm>
            <a:off x="143525" y="1264513"/>
            <a:ext cx="4688876" cy="1828800"/>
          </a:xfrm>
          <a:prstGeom prst="rect">
            <a:avLst/>
          </a:prstGeom>
          <a:noFill/>
          <a:ln>
            <a:noFill/>
          </a:ln>
        </p:spPr>
      </p:pic>
      <p:pic>
        <p:nvPicPr>
          <p:cNvPr id="209" name="Google Shape;209;p33"/>
          <p:cNvPicPr preferRelativeResize="0"/>
          <p:nvPr/>
        </p:nvPicPr>
        <p:blipFill>
          <a:blip r:embed="rId4">
            <a:alphaModFix/>
          </a:blip>
          <a:stretch>
            <a:fillRect/>
          </a:stretch>
        </p:blipFill>
        <p:spPr>
          <a:xfrm>
            <a:off x="5155950" y="1303600"/>
            <a:ext cx="3507875" cy="1789725"/>
          </a:xfrm>
          <a:prstGeom prst="rect">
            <a:avLst/>
          </a:prstGeom>
          <a:noFill/>
          <a:ln>
            <a:noFill/>
          </a:ln>
        </p:spPr>
      </p:pic>
      <p:sp>
        <p:nvSpPr>
          <p:cNvPr id="210" name="Google Shape;210;p33"/>
          <p:cNvSpPr txBox="1"/>
          <p:nvPr/>
        </p:nvSpPr>
        <p:spPr>
          <a:xfrm>
            <a:off x="248300" y="3272325"/>
            <a:ext cx="8478000" cy="1605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GB" sz="1200"/>
              <a:t>Insights-</a:t>
            </a:r>
            <a:endParaRPr sz="1200"/>
          </a:p>
          <a:p>
            <a:pPr indent="-304800" lvl="0" marL="914400" rtl="0" algn="l">
              <a:lnSpc>
                <a:spcPct val="115000"/>
              </a:lnSpc>
              <a:spcBef>
                <a:spcPts val="0"/>
              </a:spcBef>
              <a:spcAft>
                <a:spcPts val="0"/>
              </a:spcAft>
              <a:buSzPts val="1200"/>
              <a:buChar char="●"/>
            </a:pPr>
            <a:r>
              <a:rPr lang="en-GB" sz="1200"/>
              <a:t>India Dominates the Low-Price Market</a:t>
            </a:r>
            <a:endParaRPr sz="1200"/>
          </a:p>
          <a:p>
            <a:pPr indent="-304800" lvl="0" marL="914400" rtl="0" algn="l">
              <a:lnSpc>
                <a:spcPct val="115000"/>
              </a:lnSpc>
              <a:spcBef>
                <a:spcPts val="0"/>
              </a:spcBef>
              <a:spcAft>
                <a:spcPts val="0"/>
              </a:spcAft>
              <a:buSzPts val="1200"/>
              <a:buChar char="●"/>
            </a:pPr>
            <a:r>
              <a:rPr lang="en-GB" sz="1200"/>
              <a:t>Premium Dining is More Common in Brazil, Qatar, Singapore, and South Africa have a higher proportion of high-end restaurants (Price Range 4).</a:t>
            </a:r>
            <a:endParaRPr sz="1200"/>
          </a:p>
          <a:p>
            <a:pPr indent="-304800" lvl="0" marL="914400" rtl="0" algn="l">
              <a:lnSpc>
                <a:spcPct val="115000"/>
              </a:lnSpc>
              <a:spcBef>
                <a:spcPts val="0"/>
              </a:spcBef>
              <a:spcAft>
                <a:spcPts val="0"/>
              </a:spcAft>
              <a:buSzPts val="1200"/>
              <a:buChar char="●"/>
            </a:pPr>
            <a:r>
              <a:rPr lang="en-GB" sz="1200"/>
              <a:t>Canada, Indonesia, Philippines, Qatar, and Singapore have very few or no restaurants in Price Range 1</a:t>
            </a:r>
            <a:endParaRPr sz="1200"/>
          </a:p>
          <a:p>
            <a:pPr indent="-304800" lvl="0" marL="914400" rtl="0" algn="l">
              <a:lnSpc>
                <a:spcPct val="115000"/>
              </a:lnSpc>
              <a:spcBef>
                <a:spcPts val="0"/>
              </a:spcBef>
              <a:spcAft>
                <a:spcPts val="0"/>
              </a:spcAft>
              <a:buSzPts val="1200"/>
              <a:buChar char="●"/>
            </a:pPr>
            <a:r>
              <a:rPr lang="en-GB" sz="1200"/>
              <a:t>The United States and the United Kingdom show a relatively balanced spread across all price ranges, indicating diverse customer preferences.</a:t>
            </a:r>
            <a:endParaRPr sz="13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214" name="Shape 214"/>
        <p:cNvGrpSpPr/>
        <p:nvPr/>
      </p:nvGrpSpPr>
      <p:grpSpPr>
        <a:xfrm>
          <a:off x="0" y="0"/>
          <a:ext cx="0" cy="0"/>
          <a:chOff x="0" y="0"/>
          <a:chExt cx="0" cy="0"/>
        </a:xfrm>
      </p:grpSpPr>
      <p:sp>
        <p:nvSpPr>
          <p:cNvPr id="215" name="Google Shape;215;p34"/>
          <p:cNvSpPr txBox="1"/>
          <p:nvPr>
            <p:ph type="title"/>
          </p:nvPr>
        </p:nvSpPr>
        <p:spPr>
          <a:xfrm>
            <a:off x="1940250" y="185800"/>
            <a:ext cx="5263500" cy="579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DASHBOARD</a:t>
            </a:r>
            <a:endParaRPr/>
          </a:p>
        </p:txBody>
      </p:sp>
      <p:pic>
        <p:nvPicPr>
          <p:cNvPr id="216" name="Google Shape;216;p34"/>
          <p:cNvPicPr preferRelativeResize="0"/>
          <p:nvPr/>
        </p:nvPicPr>
        <p:blipFill>
          <a:blip r:embed="rId3">
            <a:alphaModFix/>
          </a:blip>
          <a:stretch>
            <a:fillRect/>
          </a:stretch>
        </p:blipFill>
        <p:spPr>
          <a:xfrm>
            <a:off x="152400" y="918100"/>
            <a:ext cx="8795524" cy="4073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220" name="Shape 220"/>
        <p:cNvGrpSpPr/>
        <p:nvPr/>
      </p:nvGrpSpPr>
      <p:grpSpPr>
        <a:xfrm>
          <a:off x="0" y="0"/>
          <a:ext cx="0" cy="0"/>
          <a:chOff x="0" y="0"/>
          <a:chExt cx="0" cy="0"/>
        </a:xfrm>
      </p:grpSpPr>
      <p:sp>
        <p:nvSpPr>
          <p:cNvPr id="221" name="Google Shape;221;p35"/>
          <p:cNvSpPr txBox="1"/>
          <p:nvPr>
            <p:ph type="title"/>
          </p:nvPr>
        </p:nvSpPr>
        <p:spPr>
          <a:xfrm>
            <a:off x="521425" y="224150"/>
            <a:ext cx="7725900" cy="88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CONCLUSION</a:t>
            </a:r>
            <a:endParaRPr/>
          </a:p>
        </p:txBody>
      </p:sp>
      <p:pic>
        <p:nvPicPr>
          <p:cNvPr id="222" name="Google Shape;222;p35"/>
          <p:cNvPicPr preferRelativeResize="0"/>
          <p:nvPr/>
        </p:nvPicPr>
        <p:blipFill>
          <a:blip r:embed="rId3">
            <a:alphaModFix/>
          </a:blip>
          <a:stretch>
            <a:fillRect/>
          </a:stretch>
        </p:blipFill>
        <p:spPr>
          <a:xfrm>
            <a:off x="6382925" y="3457600"/>
            <a:ext cx="2209800" cy="1362075"/>
          </a:xfrm>
          <a:prstGeom prst="rect">
            <a:avLst/>
          </a:prstGeom>
          <a:noFill/>
          <a:ln>
            <a:noFill/>
          </a:ln>
        </p:spPr>
      </p:pic>
      <p:sp>
        <p:nvSpPr>
          <p:cNvPr id="223" name="Google Shape;223;p35"/>
          <p:cNvSpPr txBox="1"/>
          <p:nvPr/>
        </p:nvSpPr>
        <p:spPr>
          <a:xfrm>
            <a:off x="450725" y="963300"/>
            <a:ext cx="5783700" cy="41004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sz="1100"/>
              <a:t>The selected countries and cities are based on the following criteria: each has fewer than 100 existing restaurants, average ratings of 3.9 or higher, an average expenditure of less than $60 for two people, and a minimum of 150 voters. These factors indicate strong market potential and favourable conditions for new restaurant openings.</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South Africa: Cities like Cape Town, Johannesburg, Pretoria, Randburg, and Sandton are ideal for new restaurants, with a strong customer base and high average ratings.</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Sri Lanka: Colombo stands out as a prime location, meeting all criteria for restaurant expansion with favourable ratings and manageable expenditure.</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Turkey: Ankara and Istanbul are highly suitable, offering good ratings and reasonable costs, making them strategic choices for new ventures.</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Brazil : Rio de janerio is highly suitable, offering rating of 4.2 and less competition</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Indonesia : Bandung and Jakarta are best location for opening restaurant, with average rating of 4.2 </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GB" sz="1100"/>
              <a:t>United States of America - It provides vast market to expand with various cities like Dalton, Macon etc. and average price of two person is also low</a:t>
            </a:r>
            <a:endParaRPr sz="1100"/>
          </a:p>
          <a:p>
            <a:pPr indent="0" lvl="0" marL="457200" rtl="0" algn="l">
              <a:spcBef>
                <a:spcPts val="0"/>
              </a:spcBef>
              <a:spcAft>
                <a:spcPts val="0"/>
              </a:spcAft>
              <a:buNone/>
            </a:pPr>
            <a:r>
              <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2335500" y="701375"/>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79" name="Google Shape;79;p1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77500" lnSpcReduction="10000"/>
          </a:bodyPr>
          <a:lstStyle/>
          <a:p>
            <a:pPr indent="0" lvl="0" marL="0" rtl="0" algn="l">
              <a:lnSpc>
                <a:spcPct val="110000"/>
              </a:lnSpc>
              <a:spcBef>
                <a:spcPts val="700"/>
              </a:spcBef>
              <a:spcAft>
                <a:spcPts val="0"/>
              </a:spcAft>
              <a:buNone/>
            </a:pPr>
            <a:r>
              <a:rPr lang="en-GB" sz="1950">
                <a:solidFill>
                  <a:srgbClr val="F4EEDC"/>
                </a:solidFill>
                <a:latin typeface="Arial"/>
                <a:ea typeface="Arial"/>
                <a:cs typeface="Arial"/>
                <a:sym typeface="Arial"/>
              </a:rPr>
              <a:t>±</a:t>
            </a:r>
            <a:r>
              <a:rPr lang="en-GB" sz="2800">
                <a:solidFill>
                  <a:srgbClr val="FFFFFF"/>
                </a:solidFill>
                <a:latin typeface="Arial"/>
                <a:ea typeface="Arial"/>
                <a:cs typeface="Arial"/>
                <a:sym typeface="Arial"/>
              </a:rPr>
              <a:t>To identify optimal countries and cities for opening new restaurants by analysing existing restaurant performance, market demand, and economic factors, ensuring profitable and strategic expansion.</a:t>
            </a:r>
            <a:endParaRPr sz="2800">
              <a:solidFill>
                <a:srgbClr val="FFFFFF"/>
              </a:solidFill>
              <a:latin typeface="Arial"/>
              <a:ea typeface="Arial"/>
              <a:cs typeface="Arial"/>
              <a:sym typeface="Arial"/>
            </a:endParaRPr>
          </a:p>
          <a:p>
            <a:pPr indent="0" lvl="0" marL="0" rtl="0" algn="l">
              <a:spcBef>
                <a:spcPts val="600"/>
              </a:spcBef>
              <a:spcAft>
                <a:spcPts val="1200"/>
              </a:spcAft>
              <a:buNone/>
            </a:pPr>
            <a:r>
              <a:t/>
            </a:r>
            <a:endParaRPr/>
          </a:p>
        </p:txBody>
      </p:sp>
      <p:sp>
        <p:nvSpPr>
          <p:cNvPr id="80" name="Google Shape;80;p1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5"/>
          <p:cNvPicPr preferRelativeResize="0"/>
          <p:nvPr/>
        </p:nvPicPr>
        <p:blipFill>
          <a:blip r:embed="rId3">
            <a:alphaModFix/>
          </a:blip>
          <a:stretch>
            <a:fillRect/>
          </a:stretch>
        </p:blipFill>
        <p:spPr>
          <a:xfrm>
            <a:off x="5240550" y="1596250"/>
            <a:ext cx="3521125" cy="283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85" name="Shape 85"/>
        <p:cNvGrpSpPr/>
        <p:nvPr/>
      </p:nvGrpSpPr>
      <p:grpSpPr>
        <a:xfrm>
          <a:off x="0" y="0"/>
          <a:ext cx="0" cy="0"/>
          <a:chOff x="0" y="0"/>
          <a:chExt cx="0" cy="0"/>
        </a:xfrm>
      </p:grpSpPr>
      <p:sp>
        <p:nvSpPr>
          <p:cNvPr id="86" name="Google Shape;86;p16"/>
          <p:cNvSpPr txBox="1"/>
          <p:nvPr>
            <p:ph idx="4294967295" type="subTitle"/>
          </p:nvPr>
        </p:nvSpPr>
        <p:spPr>
          <a:xfrm>
            <a:off x="231325" y="1232475"/>
            <a:ext cx="8188200" cy="3150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Total 15 countries, restaurant name, locality, cuisines it offer.</a:t>
            </a:r>
            <a:endParaRPr/>
          </a:p>
          <a:p>
            <a:pPr indent="-311150" lvl="0" marL="457200" rtl="0" algn="l">
              <a:spcBef>
                <a:spcPts val="0"/>
              </a:spcBef>
              <a:spcAft>
                <a:spcPts val="0"/>
              </a:spcAft>
              <a:buSzPts val="1300"/>
              <a:buChar char="●"/>
            </a:pPr>
            <a:r>
              <a:rPr lang="en-GB"/>
              <a:t>Dataset contains </a:t>
            </a:r>
            <a:r>
              <a:rPr lang="en-GB"/>
              <a:t>information</a:t>
            </a:r>
            <a:r>
              <a:rPr lang="en-GB"/>
              <a:t> about restaurant name, id, locality, longitude, latitude, date of opening,currency used, average cost of two, has online delivery service available or not</a:t>
            </a:r>
            <a:endParaRPr/>
          </a:p>
          <a:p>
            <a:pPr indent="0" lvl="0" marL="0" rtl="0" algn="l">
              <a:spcBef>
                <a:spcPts val="1200"/>
              </a:spcBef>
              <a:spcAft>
                <a:spcPts val="0"/>
              </a:spcAft>
              <a:buNone/>
            </a:pPr>
            <a:r>
              <a:rPr lang="en-GB"/>
              <a:t>Data Cleaning and processes</a:t>
            </a:r>
            <a:endParaRPr/>
          </a:p>
          <a:p>
            <a:pPr indent="-311150" lvl="0" marL="457200" rtl="0" algn="l">
              <a:spcBef>
                <a:spcPts val="1200"/>
              </a:spcBef>
              <a:spcAft>
                <a:spcPts val="0"/>
              </a:spcAft>
              <a:buSzPts val="1300"/>
              <a:buChar char="●"/>
            </a:pPr>
            <a:r>
              <a:rPr lang="en-GB"/>
              <a:t>Cuisines </a:t>
            </a:r>
            <a:r>
              <a:rPr lang="en-GB"/>
              <a:t>contains</a:t>
            </a:r>
            <a:r>
              <a:rPr lang="en-GB"/>
              <a:t> some null values  which is handled by ifblank</a:t>
            </a:r>
            <a:endParaRPr/>
          </a:p>
          <a:p>
            <a:pPr indent="-311150" lvl="0" marL="457200" rtl="0" algn="l">
              <a:spcBef>
                <a:spcPts val="0"/>
              </a:spcBef>
              <a:spcAft>
                <a:spcPts val="0"/>
              </a:spcAft>
              <a:buSzPts val="1300"/>
              <a:buChar char="●"/>
            </a:pPr>
            <a:r>
              <a:rPr lang="en-GB"/>
              <a:t>Normalized currency with average cost of two people</a:t>
            </a:r>
            <a:endParaRPr/>
          </a:p>
          <a:p>
            <a:pPr indent="-311150" lvl="0" marL="457200" rtl="0" algn="l">
              <a:spcBef>
                <a:spcPts val="0"/>
              </a:spcBef>
              <a:spcAft>
                <a:spcPts val="0"/>
              </a:spcAft>
              <a:buSzPts val="1300"/>
              <a:buChar char="●"/>
            </a:pPr>
            <a:r>
              <a:rPr lang="en-GB"/>
              <a:t>Standarized date format in readable format</a:t>
            </a:r>
            <a:endParaRPr/>
          </a:p>
          <a:p>
            <a:pPr indent="-311150" lvl="0" marL="457200" rtl="0" algn="l">
              <a:spcBef>
                <a:spcPts val="0"/>
              </a:spcBef>
              <a:spcAft>
                <a:spcPts val="0"/>
              </a:spcAft>
              <a:buSzPts val="1300"/>
              <a:buChar char="●"/>
            </a:pPr>
            <a:r>
              <a:rPr lang="en-GB"/>
              <a:t>Processed various currencies and converted them into INR and USD for comparison.</a:t>
            </a:r>
            <a:endParaRPr/>
          </a:p>
          <a:p>
            <a:pPr indent="-311150" lvl="0" marL="457200" rtl="0" algn="l">
              <a:spcBef>
                <a:spcPts val="0"/>
              </a:spcBef>
              <a:spcAft>
                <a:spcPts val="0"/>
              </a:spcAft>
              <a:buSzPts val="1300"/>
              <a:buChar char="●"/>
            </a:pPr>
            <a:r>
              <a:rPr lang="en-GB"/>
              <a:t>Used LOOKUP functions to fetch the appropriate country codes.</a:t>
            </a:r>
            <a:endParaRPr/>
          </a:p>
          <a:p>
            <a:pPr indent="0" lvl="0" marL="457200" rtl="0" algn="l">
              <a:spcBef>
                <a:spcPts val="1200"/>
              </a:spcBef>
              <a:spcAft>
                <a:spcPts val="1200"/>
              </a:spcAft>
              <a:buNone/>
            </a:pPr>
            <a:r>
              <a:t/>
            </a:r>
            <a:endParaRPr/>
          </a:p>
        </p:txBody>
      </p:sp>
      <p:pic>
        <p:nvPicPr>
          <p:cNvPr id="87" name="Google Shape;87;p16"/>
          <p:cNvPicPr preferRelativeResize="0"/>
          <p:nvPr/>
        </p:nvPicPr>
        <p:blipFill>
          <a:blip r:embed="rId3">
            <a:alphaModFix/>
          </a:blip>
          <a:stretch>
            <a:fillRect/>
          </a:stretch>
        </p:blipFill>
        <p:spPr>
          <a:xfrm>
            <a:off x="6382925" y="3457600"/>
            <a:ext cx="2209800" cy="1362075"/>
          </a:xfrm>
          <a:prstGeom prst="rect">
            <a:avLst/>
          </a:prstGeom>
          <a:noFill/>
          <a:ln>
            <a:noFill/>
          </a:ln>
        </p:spPr>
      </p:pic>
      <p:sp>
        <p:nvSpPr>
          <p:cNvPr id="88" name="Google Shape;88;p16"/>
          <p:cNvSpPr txBox="1"/>
          <p:nvPr/>
        </p:nvSpPr>
        <p:spPr>
          <a:xfrm>
            <a:off x="328125" y="159625"/>
            <a:ext cx="7998900" cy="78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t>Data Cleaning and Processing</a:t>
            </a:r>
            <a:endParaRPr sz="13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ctrTitle"/>
          </p:nvPr>
        </p:nvSpPr>
        <p:spPr>
          <a:xfrm>
            <a:off x="90700" y="77600"/>
            <a:ext cx="8520600" cy="657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Methodology</a:t>
            </a:r>
            <a:endParaRPr/>
          </a:p>
        </p:txBody>
      </p:sp>
      <p:sp>
        <p:nvSpPr>
          <p:cNvPr id="94" name="Google Shape;94;p17"/>
          <p:cNvSpPr txBox="1"/>
          <p:nvPr>
            <p:ph idx="1" type="subTitle"/>
          </p:nvPr>
        </p:nvSpPr>
        <p:spPr>
          <a:xfrm>
            <a:off x="221300" y="894026"/>
            <a:ext cx="8520600" cy="394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GB"/>
              <a:t>Data Cleaning</a:t>
            </a:r>
            <a:r>
              <a:rPr lang="en-GB"/>
              <a:t> - Using ifna() , trim, clear function to handle  missing values</a:t>
            </a:r>
            <a:endParaRPr/>
          </a:p>
          <a:p>
            <a:pPr indent="-330200" lvl="0" marL="457200" rtl="0" algn="l">
              <a:spcBef>
                <a:spcPts val="0"/>
              </a:spcBef>
              <a:spcAft>
                <a:spcPts val="0"/>
              </a:spcAft>
              <a:buSzPts val="1600"/>
              <a:buChar char="●"/>
            </a:pPr>
            <a:r>
              <a:rPr b="1" lang="en-GB"/>
              <a:t>Data Preprocessing</a:t>
            </a:r>
            <a:r>
              <a:rPr lang="en-GB"/>
              <a:t> - Enhanced dataset with additional </a:t>
            </a:r>
            <a:r>
              <a:rPr lang="en-GB"/>
              <a:t>column</a:t>
            </a:r>
            <a:r>
              <a:rPr lang="en-GB"/>
              <a:t> name of country extracted using VLOOKUP to cross reference external data sets</a:t>
            </a:r>
            <a:endParaRPr/>
          </a:p>
          <a:p>
            <a:pPr indent="-330200" lvl="0" marL="457200" rtl="0" algn="l">
              <a:spcBef>
                <a:spcPts val="0"/>
              </a:spcBef>
              <a:spcAft>
                <a:spcPts val="0"/>
              </a:spcAft>
              <a:buSzPts val="1600"/>
              <a:buChar char="●"/>
            </a:pPr>
            <a:r>
              <a:rPr b="1" lang="en-GB"/>
              <a:t>Data Enrichment</a:t>
            </a:r>
            <a:r>
              <a:rPr lang="en-GB"/>
              <a:t> - Applied CONCATENATE, MID, FIND function to attain customized price value using currency and price</a:t>
            </a:r>
            <a:endParaRPr/>
          </a:p>
          <a:p>
            <a:pPr indent="-330200" lvl="0" marL="457200" rtl="0" algn="l">
              <a:spcBef>
                <a:spcPts val="0"/>
              </a:spcBef>
              <a:spcAft>
                <a:spcPts val="0"/>
              </a:spcAft>
              <a:buSzPts val="1600"/>
              <a:buChar char="●"/>
            </a:pPr>
            <a:r>
              <a:rPr b="1" lang="en-GB"/>
              <a:t>Descriptive Analysis - </a:t>
            </a:r>
            <a:r>
              <a:rPr lang="en-GB"/>
              <a:t> Employed PIVOT table to summarize key metrics and identify count of restaurants in each country, cities and price of each. It also helps in understanding which restaurant is highly rated and what factors affect it.</a:t>
            </a:r>
            <a:endParaRPr/>
          </a:p>
          <a:p>
            <a:pPr indent="-330200" lvl="0" marL="457200" rtl="0" algn="l">
              <a:spcBef>
                <a:spcPts val="0"/>
              </a:spcBef>
              <a:spcAft>
                <a:spcPts val="0"/>
              </a:spcAft>
              <a:buSzPts val="1600"/>
              <a:buChar char="●"/>
            </a:pPr>
            <a:r>
              <a:rPr b="1" lang="en-GB"/>
              <a:t>Visualization - </a:t>
            </a:r>
            <a:r>
              <a:rPr lang="en-GB"/>
              <a:t> creating dynamic charts and dashboards for data visualization.</a:t>
            </a:r>
            <a:endParaRPr/>
          </a:p>
        </p:txBody>
      </p:sp>
      <p:pic>
        <p:nvPicPr>
          <p:cNvPr id="95" name="Google Shape;95;p17"/>
          <p:cNvPicPr preferRelativeResize="0"/>
          <p:nvPr/>
        </p:nvPicPr>
        <p:blipFill rotWithShape="1">
          <a:blip r:embed="rId3">
            <a:alphaModFix/>
          </a:blip>
          <a:srcRect b="0" l="0" r="50636" t="14059"/>
          <a:stretch/>
        </p:blipFill>
        <p:spPr>
          <a:xfrm>
            <a:off x="6832224" y="3568950"/>
            <a:ext cx="2162651" cy="157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290725" y="49500"/>
            <a:ext cx="4040100" cy="54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1520"/>
              <a:t>No. of Restaurants opened in each city</a:t>
            </a:r>
            <a:endParaRPr sz="1520"/>
          </a:p>
        </p:txBody>
      </p:sp>
      <p:sp>
        <p:nvSpPr>
          <p:cNvPr id="101" name="Google Shape;101;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GB" sz="1400">
                <a:solidFill>
                  <a:srgbClr val="000000"/>
                </a:solidFill>
                <a:latin typeface="Arial"/>
                <a:ea typeface="Arial"/>
                <a:cs typeface="Arial"/>
                <a:sym typeface="Arial"/>
              </a:rPr>
              <a:t>8,652 restaurants</a:t>
            </a:r>
            <a:r>
              <a:rPr lang="en-GB" sz="1400">
                <a:solidFill>
                  <a:srgbClr val="000000"/>
                </a:solidFill>
                <a:latin typeface="Arial"/>
                <a:ea typeface="Arial"/>
                <a:cs typeface="Arial"/>
                <a:sym typeface="Arial"/>
              </a:rPr>
              <a:t> (90%+ of total) are in </a:t>
            </a:r>
            <a:r>
              <a:rPr b="1" lang="en-GB" sz="1400">
                <a:solidFill>
                  <a:srgbClr val="000000"/>
                </a:solidFill>
                <a:latin typeface="Arial"/>
                <a:ea typeface="Arial"/>
                <a:cs typeface="Arial"/>
                <a:sym typeface="Arial"/>
              </a:rPr>
              <a:t>India</a:t>
            </a:r>
            <a:r>
              <a:rPr lang="en-GB" sz="1400">
                <a:solidFill>
                  <a:srgbClr val="000000"/>
                </a:solidFill>
                <a:latin typeface="Arial"/>
                <a:ea typeface="Arial"/>
                <a:cs typeface="Arial"/>
                <a:sym typeface="Arial"/>
              </a:rPr>
              <a:t>, indicating a </a:t>
            </a:r>
            <a:r>
              <a:rPr b="1" lang="en-GB" sz="1400">
                <a:solidFill>
                  <a:srgbClr val="000000"/>
                </a:solidFill>
                <a:latin typeface="Arial"/>
                <a:ea typeface="Arial"/>
                <a:cs typeface="Arial"/>
                <a:sym typeface="Arial"/>
              </a:rPr>
              <a:t>highly competitive</a:t>
            </a:r>
            <a:r>
              <a:rPr lang="en-GB" sz="1400">
                <a:solidFill>
                  <a:srgbClr val="000000"/>
                </a:solidFill>
                <a:latin typeface="Arial"/>
                <a:ea typeface="Arial"/>
                <a:cs typeface="Arial"/>
                <a:sym typeface="Arial"/>
              </a:rPr>
              <a:t> food industry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434 restaurants</a:t>
            </a:r>
            <a:r>
              <a:rPr lang="en-GB" sz="1400">
                <a:solidFill>
                  <a:srgbClr val="000000"/>
                </a:solidFill>
                <a:latin typeface="Arial"/>
                <a:ea typeface="Arial"/>
                <a:cs typeface="Arial"/>
                <a:sym typeface="Arial"/>
              </a:rPr>
              <a:t> are located in the </a:t>
            </a:r>
            <a:r>
              <a:rPr b="1" lang="en-GB" sz="1400">
                <a:solidFill>
                  <a:srgbClr val="000000"/>
                </a:solidFill>
                <a:latin typeface="Arial"/>
                <a:ea typeface="Arial"/>
                <a:cs typeface="Arial"/>
                <a:sym typeface="Arial"/>
              </a:rPr>
              <a:t>USA</a:t>
            </a:r>
            <a:r>
              <a:rPr lang="en-GB" sz="1400">
                <a:solidFill>
                  <a:srgbClr val="000000"/>
                </a:solidFill>
                <a:latin typeface="Arial"/>
                <a:ea typeface="Arial"/>
                <a:cs typeface="Arial"/>
                <a:sym typeface="Arial"/>
              </a:rPr>
              <a:t>, showing </a:t>
            </a:r>
            <a:r>
              <a:rPr b="1" lang="en-GB" sz="1400">
                <a:solidFill>
                  <a:srgbClr val="000000"/>
                </a:solidFill>
                <a:latin typeface="Arial"/>
                <a:ea typeface="Arial"/>
                <a:cs typeface="Arial"/>
                <a:sym typeface="Arial"/>
              </a:rPr>
              <a:t>significant market presence</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Qatar &amp; Sri Lanka Have Low Competition.</a:t>
            </a:r>
            <a:r>
              <a:rPr b="1" lang="en-GB" sz="1400">
                <a:solidFill>
                  <a:srgbClr val="000000"/>
                </a:solidFill>
                <a:latin typeface="Arial"/>
                <a:ea typeface="Arial"/>
                <a:cs typeface="Arial"/>
                <a:sym typeface="Arial"/>
              </a:rPr>
              <a:t>Only 20 restaurants each</a:t>
            </a:r>
            <a:r>
              <a:rPr lang="en-GB" sz="1400">
                <a:solidFill>
                  <a:srgbClr val="000000"/>
                </a:solidFill>
                <a:latin typeface="Arial"/>
                <a:ea typeface="Arial"/>
                <a:cs typeface="Arial"/>
                <a:sym typeface="Arial"/>
              </a:rPr>
              <a:t> → Indicating </a:t>
            </a:r>
            <a:r>
              <a:rPr b="1" lang="en-GB" sz="1400">
                <a:solidFill>
                  <a:srgbClr val="000000"/>
                </a:solidFill>
                <a:latin typeface="Arial"/>
                <a:ea typeface="Arial"/>
                <a:cs typeface="Arial"/>
                <a:sym typeface="Arial"/>
              </a:rPr>
              <a:t>potential</a:t>
            </a:r>
            <a:r>
              <a:rPr lang="en-GB" sz="1400">
                <a:solidFill>
                  <a:srgbClr val="000000"/>
                </a:solidFill>
                <a:latin typeface="Arial"/>
                <a:ea typeface="Arial"/>
                <a:cs typeface="Arial"/>
                <a:sym typeface="Arial"/>
              </a:rPr>
              <a:t> for new business expansion.These countries could be </a:t>
            </a:r>
            <a:r>
              <a:rPr b="1" lang="en-GB" sz="1400">
                <a:solidFill>
                  <a:srgbClr val="000000"/>
                </a:solidFill>
                <a:latin typeface="Arial"/>
                <a:ea typeface="Arial"/>
                <a:cs typeface="Arial"/>
                <a:sym typeface="Arial"/>
              </a:rPr>
              <a:t>ideal for launching new restaurants</a:t>
            </a:r>
            <a:r>
              <a:rPr lang="en-GB" sz="1400">
                <a:solidFill>
                  <a:srgbClr val="000000"/>
                </a:solidFill>
                <a:latin typeface="Arial"/>
                <a:ea typeface="Arial"/>
                <a:cs typeface="Arial"/>
                <a:sym typeface="Arial"/>
              </a:rPr>
              <a:t> with lower competition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Australia, Canada, Singapore, &amp; New Zealand Have Minimal Presence</a:t>
            </a:r>
            <a:r>
              <a:rPr lang="en-GB" sz="1400">
                <a:solidFill>
                  <a:srgbClr val="000000"/>
                </a:solidFill>
                <a:latin typeface="Arial"/>
                <a:ea typeface="Arial"/>
                <a:cs typeface="Arial"/>
                <a:sym typeface="Arial"/>
              </a:rPr>
              <a:t> .Fewer than </a:t>
            </a:r>
            <a:r>
              <a:rPr b="1" lang="en-GB" sz="1400">
                <a:solidFill>
                  <a:srgbClr val="000000"/>
                </a:solidFill>
                <a:latin typeface="Arial"/>
                <a:ea typeface="Arial"/>
                <a:cs typeface="Arial"/>
                <a:sym typeface="Arial"/>
              </a:rPr>
              <a:t>50 restaurants in each country</a:t>
            </a:r>
            <a:r>
              <a:rPr lang="en-GB" sz="1400">
                <a:solidFill>
                  <a:srgbClr val="000000"/>
                </a:solidFill>
                <a:latin typeface="Arial"/>
                <a:ea typeface="Arial"/>
                <a:cs typeface="Arial"/>
                <a:sym typeface="Arial"/>
              </a:rPr>
              <a:t> → Scope for </a:t>
            </a:r>
            <a:r>
              <a:rPr b="1" lang="en-GB" sz="1400">
                <a:solidFill>
                  <a:srgbClr val="000000"/>
                </a:solidFill>
                <a:latin typeface="Arial"/>
                <a:ea typeface="Arial"/>
                <a:cs typeface="Arial"/>
                <a:sym typeface="Arial"/>
              </a:rPr>
              <a:t>growth &amp; expansion</a:t>
            </a:r>
            <a:r>
              <a:rPr lang="en-GB" sz="1400">
                <a:solidFill>
                  <a:srgbClr val="000000"/>
                </a:solidFill>
                <a:latin typeface="Arial"/>
                <a:ea typeface="Arial"/>
                <a:cs typeface="Arial"/>
                <a:sym typeface="Arial"/>
              </a:rPr>
              <a:t> in these markets</a:t>
            </a:r>
            <a:endParaRPr sz="1400">
              <a:solidFill>
                <a:srgbClr val="000000"/>
              </a:solidFill>
              <a:latin typeface="Arial"/>
              <a:ea typeface="Arial"/>
              <a:cs typeface="Arial"/>
              <a:sym typeface="Arial"/>
            </a:endParaRPr>
          </a:p>
        </p:txBody>
      </p:sp>
      <p:pic>
        <p:nvPicPr>
          <p:cNvPr id="102" name="Google Shape;102;p18"/>
          <p:cNvPicPr preferRelativeResize="0"/>
          <p:nvPr/>
        </p:nvPicPr>
        <p:blipFill>
          <a:blip r:embed="rId3">
            <a:alphaModFix/>
          </a:blip>
          <a:stretch>
            <a:fillRect/>
          </a:stretch>
        </p:blipFill>
        <p:spPr>
          <a:xfrm>
            <a:off x="987975" y="590550"/>
            <a:ext cx="2590800" cy="455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title="Chart"/>
          <p:cNvPicPr preferRelativeResize="0"/>
          <p:nvPr/>
        </p:nvPicPr>
        <p:blipFill>
          <a:blip r:embed="rId3">
            <a:alphaModFix/>
          </a:blip>
          <a:stretch>
            <a:fillRect/>
          </a:stretch>
        </p:blipFill>
        <p:spPr>
          <a:xfrm>
            <a:off x="659300" y="202625"/>
            <a:ext cx="7825389"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11" name="Shape 111"/>
        <p:cNvGrpSpPr/>
        <p:nvPr/>
      </p:nvGrpSpPr>
      <p:grpSpPr>
        <a:xfrm>
          <a:off x="0" y="0"/>
          <a:ext cx="0" cy="0"/>
          <a:chOff x="0" y="0"/>
          <a:chExt cx="0" cy="0"/>
        </a:xfrm>
      </p:grpSpPr>
      <p:sp>
        <p:nvSpPr>
          <p:cNvPr id="112" name="Google Shape;112;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400">
                <a:solidFill>
                  <a:srgbClr val="000000"/>
                </a:solidFill>
                <a:latin typeface="Arial"/>
                <a:ea typeface="Arial"/>
                <a:cs typeface="Arial"/>
                <a:sym typeface="Arial"/>
              </a:rPr>
              <a:t>The number of restaurants opened each year remains </a:t>
            </a:r>
            <a:r>
              <a:rPr b="1" lang="en-GB" sz="1400">
                <a:solidFill>
                  <a:srgbClr val="000000"/>
                </a:solidFill>
                <a:latin typeface="Arial"/>
                <a:ea typeface="Arial"/>
                <a:cs typeface="Arial"/>
                <a:sym typeface="Arial"/>
              </a:rPr>
              <a:t>relatively stable</a:t>
            </a:r>
            <a:r>
              <a:rPr lang="en-GB" sz="1400">
                <a:solidFill>
                  <a:srgbClr val="000000"/>
                </a:solidFill>
                <a:latin typeface="Arial"/>
                <a:ea typeface="Arial"/>
                <a:cs typeface="Arial"/>
                <a:sym typeface="Arial"/>
              </a:rPr>
              <a:t>, averaging around </a:t>
            </a:r>
            <a:r>
              <a:rPr b="1" lang="en-GB" sz="1400">
                <a:solidFill>
                  <a:srgbClr val="000000"/>
                </a:solidFill>
                <a:latin typeface="Arial"/>
                <a:ea typeface="Arial"/>
                <a:cs typeface="Arial"/>
                <a:sym typeface="Arial"/>
              </a:rPr>
              <a:t>1,050 per year</a:t>
            </a:r>
            <a:r>
              <a:rPr lang="en-GB" sz="1400">
                <a:solidFill>
                  <a:srgbClr val="000000"/>
                </a:solidFill>
                <a:latin typeface="Arial"/>
                <a:ea typeface="Arial"/>
                <a:cs typeface="Arial"/>
                <a:sym typeface="Arial"/>
              </a:rPr>
              <a:t>.Indicates a </a:t>
            </a:r>
            <a:r>
              <a:rPr b="1" lang="en-GB" sz="1400">
                <a:solidFill>
                  <a:srgbClr val="000000"/>
                </a:solidFill>
                <a:latin typeface="Arial"/>
                <a:ea typeface="Arial"/>
                <a:cs typeface="Arial"/>
                <a:sym typeface="Arial"/>
              </a:rPr>
              <a:t>consistent demand</a:t>
            </a:r>
            <a:r>
              <a:rPr lang="en-GB" sz="1400">
                <a:solidFill>
                  <a:srgbClr val="000000"/>
                </a:solidFill>
                <a:latin typeface="Arial"/>
                <a:ea typeface="Arial"/>
                <a:cs typeface="Arial"/>
                <a:sym typeface="Arial"/>
              </a:rPr>
              <a:t> for new restaurant ventures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2018 saw the highest</a:t>
            </a:r>
            <a:r>
              <a:rPr lang="en-GB" sz="1400">
                <a:solidFill>
                  <a:srgbClr val="000000"/>
                </a:solidFill>
                <a:latin typeface="Arial"/>
                <a:ea typeface="Arial"/>
                <a:cs typeface="Arial"/>
                <a:sym typeface="Arial"/>
              </a:rPr>
              <a:t> number of restaurant openings, suggesting </a:t>
            </a:r>
            <a:r>
              <a:rPr b="1" lang="en-GB" sz="1400">
                <a:solidFill>
                  <a:srgbClr val="000000"/>
                </a:solidFill>
                <a:latin typeface="Arial"/>
                <a:ea typeface="Arial"/>
                <a:cs typeface="Arial"/>
                <a:sym typeface="Arial"/>
              </a:rPr>
              <a:t>strong market confidence</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2012 (1,022) and 2015 (1,024) had lower openings</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A steady </a:t>
            </a:r>
            <a:r>
              <a:rPr b="1" lang="en-GB" sz="1400">
                <a:solidFill>
                  <a:srgbClr val="000000"/>
                </a:solidFill>
                <a:latin typeface="Arial"/>
                <a:ea typeface="Arial"/>
                <a:cs typeface="Arial"/>
                <a:sym typeface="Arial"/>
              </a:rPr>
              <a:t>upward trend in recent years (2016-2018)</a:t>
            </a:r>
            <a:r>
              <a:rPr lang="en-GB" sz="1400">
                <a:solidFill>
                  <a:srgbClr val="000000"/>
                </a:solidFill>
                <a:latin typeface="Arial"/>
                <a:ea typeface="Arial"/>
                <a:cs typeface="Arial"/>
                <a:sym typeface="Arial"/>
              </a:rPr>
              <a:t> indicates </a:t>
            </a:r>
            <a:r>
              <a:rPr b="1" lang="en-GB" sz="1400">
                <a:solidFill>
                  <a:srgbClr val="000000"/>
                </a:solidFill>
                <a:latin typeface="Arial"/>
                <a:ea typeface="Arial"/>
                <a:cs typeface="Arial"/>
                <a:sym typeface="Arial"/>
              </a:rPr>
              <a:t>increasing opportunities</a:t>
            </a:r>
            <a:r>
              <a:rPr lang="en-GB" sz="1400">
                <a:solidFill>
                  <a:srgbClr val="000000"/>
                </a:solidFill>
                <a:latin typeface="Arial"/>
                <a:ea typeface="Arial"/>
                <a:cs typeface="Arial"/>
                <a:sym typeface="Arial"/>
              </a:rPr>
              <a:t> for new restaurants.</a:t>
            </a:r>
            <a:endParaRPr b="1" sz="1400">
              <a:solidFill>
                <a:srgbClr val="000000"/>
              </a:solidFill>
              <a:latin typeface="Arial"/>
              <a:ea typeface="Arial"/>
              <a:cs typeface="Arial"/>
              <a:sym typeface="Arial"/>
            </a:endParaRPr>
          </a:p>
        </p:txBody>
      </p:sp>
      <p:pic>
        <p:nvPicPr>
          <p:cNvPr id="113" name="Google Shape;113;p20"/>
          <p:cNvPicPr preferRelativeResize="0"/>
          <p:nvPr/>
        </p:nvPicPr>
        <p:blipFill>
          <a:blip r:embed="rId3">
            <a:alphaModFix/>
          </a:blip>
          <a:stretch>
            <a:fillRect/>
          </a:stretch>
        </p:blipFill>
        <p:spPr>
          <a:xfrm>
            <a:off x="890688" y="907150"/>
            <a:ext cx="2638425" cy="3286125"/>
          </a:xfrm>
          <a:prstGeom prst="rect">
            <a:avLst/>
          </a:prstGeom>
          <a:noFill/>
          <a:ln>
            <a:noFill/>
          </a:ln>
        </p:spPr>
      </p:pic>
      <p:sp>
        <p:nvSpPr>
          <p:cNvPr id="114" name="Google Shape;114;p20"/>
          <p:cNvSpPr txBox="1"/>
          <p:nvPr/>
        </p:nvSpPr>
        <p:spPr>
          <a:xfrm>
            <a:off x="121550" y="122625"/>
            <a:ext cx="39984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Roboto"/>
                <a:ea typeface="Roboto"/>
                <a:cs typeface="Roboto"/>
                <a:sym typeface="Roboto"/>
              </a:rPr>
              <a:t>Restaurants opened each year</a:t>
            </a:r>
            <a:endParaRPr sz="21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title="Chart"/>
          <p:cNvPicPr preferRelativeResize="0"/>
          <p:nvPr/>
        </p:nvPicPr>
        <p:blipFill>
          <a:blip r:embed="rId3">
            <a:alphaModFix/>
          </a:blip>
          <a:stretch>
            <a:fillRect/>
          </a:stretch>
        </p:blipFill>
        <p:spPr>
          <a:xfrm>
            <a:off x="659300" y="212675"/>
            <a:ext cx="7825389"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