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obster"/>
      <p:regular r:id="rId28"/>
    </p:embeddedFont>
    <p:embeddedFont>
      <p:font typeface="Arimo"/>
      <p:bold r:id="rId29"/>
      <p:boldItalic r:id="rId30"/>
    </p:embeddedFont>
    <p:embeddedFont>
      <p:font typeface="Lato"/>
      <p:regular r:id="rId31"/>
      <p:bold r:id="rId32"/>
      <p:italic r:id="rId33"/>
      <p:boldItalic r:id="rId34"/>
    </p:embeddedFont>
    <p:embeddedFont>
      <p:font typeface="Pacifico"/>
      <p:regular r:id="rId35"/>
    </p:embeddedFont>
    <p:embeddedFont>
      <p:font typeface="Open Sans"/>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obster-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Arim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Pacifico-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ae6b374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ae6b374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45d460d5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45d460d5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47c426f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47c426f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45d460d5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45d460d53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45d460d5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45d460d5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45d460d5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45d460d5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45d460d5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45d460d5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45d460d53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45d460d5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45d460d5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45d460d5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45d460d53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45d460d53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47c426f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47c426f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e9c1e89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e9c1e89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45d460d5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45d460d5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45d460d5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45d460d5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e9c1e892d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e9c1e892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969072c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969072c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45d460d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45d460d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45d460d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45d460d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45d460d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45d460d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45d460d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45d460d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45d460d5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45d460d5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45d460d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45d460d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200">
                <a:latin typeface="Pacifico"/>
                <a:ea typeface="Pacifico"/>
                <a:cs typeface="Pacifico"/>
                <a:sym typeface="Pacifico"/>
              </a:rPr>
              <a:t>Chinook Project</a:t>
            </a:r>
            <a:endParaRPr sz="4200">
              <a:latin typeface="Pacifico"/>
              <a:ea typeface="Pacifico"/>
              <a:cs typeface="Pacifico"/>
              <a:sym typeface="Pacifico"/>
            </a:endParaRPr>
          </a:p>
        </p:txBody>
      </p:sp>
      <p:pic>
        <p:nvPicPr>
          <p:cNvPr id="55" name="Google Shape;55;p13"/>
          <p:cNvPicPr preferRelativeResize="0"/>
          <p:nvPr/>
        </p:nvPicPr>
        <p:blipFill>
          <a:blip r:embed="rId3">
            <a:alphaModFix/>
          </a:blip>
          <a:stretch>
            <a:fillRect/>
          </a:stretch>
        </p:blipFill>
        <p:spPr>
          <a:xfrm>
            <a:off x="6820825" y="2745675"/>
            <a:ext cx="1846050" cy="1846050"/>
          </a:xfrm>
          <a:prstGeom prst="rect">
            <a:avLst/>
          </a:prstGeom>
          <a:noFill/>
          <a:ln>
            <a:noFill/>
          </a:ln>
        </p:spPr>
      </p:pic>
      <p:sp>
        <p:nvSpPr>
          <p:cNvPr id="56" name="Google Shape;56;p13"/>
          <p:cNvSpPr txBox="1"/>
          <p:nvPr/>
        </p:nvSpPr>
        <p:spPr>
          <a:xfrm>
            <a:off x="3003800" y="3078850"/>
            <a:ext cx="3400800" cy="98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dk2"/>
                </a:solidFill>
                <a:latin typeface="Lobster"/>
                <a:ea typeface="Lobster"/>
                <a:cs typeface="Lobster"/>
                <a:sym typeface="Lobster"/>
              </a:rPr>
              <a:t>By Pragati Kabra</a:t>
            </a:r>
            <a:endParaRPr b="1" sz="1800">
              <a:solidFill>
                <a:schemeClr val="dk2"/>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AFB"/>
            </a:gs>
            <a:gs pos="100000">
              <a:srgbClr val="6E9CE7"/>
            </a:gs>
          </a:gsLst>
          <a:path path="circle">
            <a:fillToRect b="50%" l="50%" r="50%" t="50%"/>
          </a:path>
          <a:tileRect/>
        </a:gradFill>
      </p:bgPr>
    </p:bg>
    <p:spTree>
      <p:nvGrpSpPr>
        <p:cNvPr id="122" name="Shape 122"/>
        <p:cNvGrpSpPr/>
        <p:nvPr/>
      </p:nvGrpSpPr>
      <p:grpSpPr>
        <a:xfrm>
          <a:off x="0" y="0"/>
          <a:ext cx="0" cy="0"/>
          <a:chOff x="0" y="0"/>
          <a:chExt cx="0" cy="0"/>
        </a:xfrm>
      </p:grpSpPr>
      <p:sp>
        <p:nvSpPr>
          <p:cNvPr id="123" name="Google Shape;123;p22"/>
          <p:cNvSpPr txBox="1"/>
          <p:nvPr/>
        </p:nvSpPr>
        <p:spPr>
          <a:xfrm>
            <a:off x="1503100" y="77450"/>
            <a:ext cx="5893800" cy="5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dk2"/>
                </a:solidFill>
              </a:rPr>
              <a:t>Yearly track sales analysis</a:t>
            </a:r>
            <a:endParaRPr b="1" sz="1800">
              <a:solidFill>
                <a:schemeClr val="dk2"/>
              </a:solidFill>
            </a:endParaRPr>
          </a:p>
        </p:txBody>
      </p:sp>
      <p:sp>
        <p:nvSpPr>
          <p:cNvPr id="124" name="Google Shape;124;p22"/>
          <p:cNvSpPr txBox="1"/>
          <p:nvPr/>
        </p:nvSpPr>
        <p:spPr>
          <a:xfrm>
            <a:off x="5738925" y="822950"/>
            <a:ext cx="3062100" cy="3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solidFill>
                  <a:schemeClr val="dk1"/>
                </a:solidFill>
              </a:rPr>
              <a:t>Stable Demand Across Years</a:t>
            </a:r>
            <a:br>
              <a:rPr b="1" lang="en-GB" sz="1200">
                <a:solidFill>
                  <a:schemeClr val="dk1"/>
                </a:solidFill>
              </a:rPr>
            </a:br>
            <a:r>
              <a:rPr lang="en-GB" sz="1200">
                <a:solidFill>
                  <a:schemeClr val="dk1"/>
                </a:solidFill>
              </a:rPr>
              <a:t>Track sales remained relatively stable from 2017 to 2020, fluctuating between </a:t>
            </a:r>
            <a:r>
              <a:rPr b="1" lang="en-GB" sz="1200">
                <a:solidFill>
                  <a:schemeClr val="dk1"/>
                </a:solidFill>
              </a:rPr>
              <a:t>1150 and 1234</a:t>
            </a:r>
            <a:r>
              <a:rPr lang="en-GB" sz="1200">
                <a:solidFill>
                  <a:schemeClr val="dk1"/>
                </a:solidFill>
              </a:rPr>
              <a:t> units annually, indicating a consistent customer base and sustained interest in music purchases.</a:t>
            </a:r>
            <a:br>
              <a:rPr lang="en-GB" sz="1200">
                <a:solidFill>
                  <a:schemeClr val="dk1"/>
                </a:solidFill>
              </a:rPr>
            </a:b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2019 Peak in Sales</a:t>
            </a:r>
            <a:br>
              <a:rPr b="1" lang="en-GB" sz="1200">
                <a:solidFill>
                  <a:schemeClr val="dk1"/>
                </a:solidFill>
              </a:rPr>
            </a:br>
            <a:r>
              <a:rPr lang="en-GB" sz="1200">
                <a:solidFill>
                  <a:schemeClr val="dk1"/>
                </a:solidFill>
              </a:rPr>
              <a:t> The highest track sales occurred in </a:t>
            </a:r>
            <a:r>
              <a:rPr b="1" lang="en-GB" sz="1200">
                <a:solidFill>
                  <a:schemeClr val="dk1"/>
                </a:solidFill>
              </a:rPr>
              <a:t>2019</a:t>
            </a:r>
            <a:r>
              <a:rPr lang="en-GB" sz="1200">
                <a:solidFill>
                  <a:schemeClr val="dk1"/>
                </a:solidFill>
              </a:rPr>
              <a:t> with </a:t>
            </a:r>
            <a:r>
              <a:rPr b="1" lang="en-GB" sz="1200">
                <a:solidFill>
                  <a:schemeClr val="dk1"/>
                </a:solidFill>
              </a:rPr>
              <a:t>1234 units</a:t>
            </a:r>
            <a:r>
              <a:rPr lang="en-GB" sz="1200">
                <a:solidFill>
                  <a:schemeClr val="dk1"/>
                </a:solidFill>
              </a:rPr>
              <a:t>, suggesting a successful year possibly driven by popular releases, effective promotions, or increased customer activity.</a:t>
            </a:r>
            <a:br>
              <a:rPr lang="en-GB" sz="1200">
                <a:solidFill>
                  <a:schemeClr val="dk1"/>
                </a:solidFill>
              </a:rPr>
            </a:br>
            <a:endParaRPr sz="1200">
              <a:solidFill>
                <a:schemeClr val="dk1"/>
              </a:solidFill>
            </a:endParaRPr>
          </a:p>
          <a:p>
            <a:pPr indent="0" lvl="0" marL="0" rtl="0" algn="l">
              <a:spcBef>
                <a:spcPts val="0"/>
              </a:spcBef>
              <a:spcAft>
                <a:spcPts val="0"/>
              </a:spcAft>
              <a:buNone/>
            </a:pPr>
            <a:r>
              <a:rPr b="1" lang="en-GB" sz="1200">
                <a:solidFill>
                  <a:schemeClr val="dk1"/>
                </a:solidFill>
              </a:rPr>
              <a:t>Sales Dip in 2020</a:t>
            </a:r>
            <a:br>
              <a:rPr b="1" lang="en-GB" sz="1200">
                <a:solidFill>
                  <a:schemeClr val="dk1"/>
                </a:solidFill>
              </a:rPr>
            </a:br>
            <a:r>
              <a:rPr lang="en-GB" sz="1200">
                <a:solidFill>
                  <a:schemeClr val="dk1"/>
                </a:solidFill>
              </a:rPr>
              <a:t> There was a drop to </a:t>
            </a:r>
            <a:r>
              <a:rPr b="1" lang="en-GB" sz="1200">
                <a:solidFill>
                  <a:schemeClr val="dk1"/>
                </a:solidFill>
              </a:rPr>
              <a:t>1150 units in 2020</a:t>
            </a:r>
            <a:r>
              <a:rPr lang="en-GB" sz="1200">
                <a:solidFill>
                  <a:schemeClr val="dk1"/>
                </a:solidFill>
              </a:rPr>
              <a:t>, the lowest in four years. This could point to external disruptions (e.g., global events), a shift to streaming platforms, or reduced marketing efforts during that period.</a:t>
            </a:r>
            <a:endParaRPr b="1" sz="1300">
              <a:solidFill>
                <a:schemeClr val="dk1"/>
              </a:solidFill>
            </a:endParaRPr>
          </a:p>
        </p:txBody>
      </p:sp>
      <p:pic>
        <p:nvPicPr>
          <p:cNvPr id="125" name="Google Shape;125;p22" title="Chart"/>
          <p:cNvPicPr preferRelativeResize="0"/>
          <p:nvPr/>
        </p:nvPicPr>
        <p:blipFill>
          <a:blip r:embed="rId3">
            <a:alphaModFix/>
          </a:blip>
          <a:stretch>
            <a:fillRect/>
          </a:stretch>
        </p:blipFill>
        <p:spPr>
          <a:xfrm>
            <a:off x="600188" y="2238850"/>
            <a:ext cx="4085850" cy="2526425"/>
          </a:xfrm>
          <a:prstGeom prst="rect">
            <a:avLst/>
          </a:prstGeom>
          <a:noFill/>
          <a:ln>
            <a:noFill/>
          </a:ln>
        </p:spPr>
      </p:pic>
      <p:pic>
        <p:nvPicPr>
          <p:cNvPr id="126" name="Google Shape;126;p22"/>
          <p:cNvPicPr preferRelativeResize="0"/>
          <p:nvPr/>
        </p:nvPicPr>
        <p:blipFill>
          <a:blip r:embed="rId4">
            <a:alphaModFix/>
          </a:blip>
          <a:stretch>
            <a:fillRect/>
          </a:stretch>
        </p:blipFill>
        <p:spPr>
          <a:xfrm>
            <a:off x="636500" y="822950"/>
            <a:ext cx="4013225" cy="126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AFB"/>
            </a:gs>
            <a:gs pos="100000">
              <a:srgbClr val="6E9CE7"/>
            </a:gs>
          </a:gsLst>
          <a:path path="circle">
            <a:fillToRect b="50%" l="50%" r="50%" t="50%"/>
          </a:path>
          <a:tileRect/>
        </a:gradFill>
      </p:bgPr>
    </p:bg>
    <p:spTree>
      <p:nvGrpSpPr>
        <p:cNvPr id="130" name="Shape 130"/>
        <p:cNvGrpSpPr/>
        <p:nvPr/>
      </p:nvGrpSpPr>
      <p:grpSpPr>
        <a:xfrm>
          <a:off x="0" y="0"/>
          <a:ext cx="0" cy="0"/>
          <a:chOff x="0" y="0"/>
          <a:chExt cx="0" cy="0"/>
        </a:xfrm>
      </p:grpSpPr>
      <p:sp>
        <p:nvSpPr>
          <p:cNvPr id="131" name="Google Shape;131;p23"/>
          <p:cNvSpPr txBox="1"/>
          <p:nvPr/>
        </p:nvSpPr>
        <p:spPr>
          <a:xfrm>
            <a:off x="1503100" y="77450"/>
            <a:ext cx="5893800" cy="5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dk2"/>
                </a:solidFill>
              </a:rPr>
              <a:t>Percentage of customers across countries</a:t>
            </a:r>
            <a:endParaRPr b="1" sz="1800">
              <a:solidFill>
                <a:schemeClr val="dk2"/>
              </a:solidFill>
            </a:endParaRPr>
          </a:p>
        </p:txBody>
      </p:sp>
      <p:sp>
        <p:nvSpPr>
          <p:cNvPr id="132" name="Google Shape;132;p23"/>
          <p:cNvSpPr txBox="1"/>
          <p:nvPr/>
        </p:nvSpPr>
        <p:spPr>
          <a:xfrm>
            <a:off x="6053600" y="997225"/>
            <a:ext cx="2747400" cy="3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solidFill>
                  <a:schemeClr val="dk1"/>
                </a:solidFill>
              </a:rPr>
              <a:t>USA dominates</a:t>
            </a:r>
            <a:r>
              <a:rPr lang="en-GB" sz="1200">
                <a:solidFill>
                  <a:schemeClr val="dk1"/>
                </a:solidFill>
              </a:rPr>
              <a:t> the customer base, contributing over </a:t>
            </a:r>
            <a:r>
              <a:rPr b="1" lang="en-GB" sz="1200">
                <a:solidFill>
                  <a:schemeClr val="dk1"/>
                </a:solidFill>
              </a:rPr>
              <a:t>22%</a:t>
            </a:r>
            <a:r>
              <a:rPr lang="en-GB" sz="1200">
                <a:solidFill>
                  <a:schemeClr val="dk1"/>
                </a:solidFill>
              </a:rPr>
              <a:t> of all customers, followed by </a:t>
            </a:r>
            <a:r>
              <a:rPr b="1" lang="en-GB" sz="1200">
                <a:solidFill>
                  <a:schemeClr val="dk1"/>
                </a:solidFill>
              </a:rPr>
              <a:t>Canada (15%)</a:t>
            </a:r>
            <a:r>
              <a:rPr lang="en-GB" sz="1200">
                <a:solidFill>
                  <a:schemeClr val="dk1"/>
                </a:solidFill>
              </a:rPr>
              <a:t> and </a:t>
            </a:r>
            <a:r>
              <a:rPr b="1" lang="en-GB" sz="1200">
                <a:solidFill>
                  <a:schemeClr val="dk1"/>
                </a:solidFill>
              </a:rPr>
              <a:t>France &amp; Brazil (7.5% each)</a:t>
            </a:r>
            <a:r>
              <a:rPr lang="en-GB" sz="1200">
                <a:solidFill>
                  <a:schemeClr val="dk1"/>
                </a:solidFill>
              </a:rPr>
              <a:t>, indicating strong North and South American presence.</a:t>
            </a:r>
            <a:br>
              <a:rPr lang="en-GB" sz="1200">
                <a:solidFill>
                  <a:schemeClr val="dk1"/>
                </a:solidFill>
              </a:rPr>
            </a:b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Europe is highly diversified</a:t>
            </a:r>
            <a:r>
              <a:rPr lang="en-GB" sz="1200">
                <a:solidFill>
                  <a:schemeClr val="dk1"/>
                </a:solidFill>
              </a:rPr>
              <a:t>, with many countries (Germany, UK, Portugal, etc.) each contributing between </a:t>
            </a:r>
            <a:r>
              <a:rPr b="1" lang="en-GB" sz="1200">
                <a:solidFill>
                  <a:schemeClr val="dk1"/>
                </a:solidFill>
              </a:rPr>
              <a:t>1.8% to 5.6%</a:t>
            </a:r>
            <a:r>
              <a:rPr lang="en-GB" sz="1200">
                <a:solidFill>
                  <a:schemeClr val="dk1"/>
                </a:solidFill>
              </a:rPr>
              <a:t>, showing a broad but shallow European market.</a:t>
            </a:r>
            <a:br>
              <a:rPr lang="en-GB" sz="1200">
                <a:solidFill>
                  <a:schemeClr val="dk1"/>
                </a:solidFill>
              </a:rPr>
            </a:b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The </a:t>
            </a:r>
            <a:r>
              <a:rPr b="1" lang="en-GB" sz="1200">
                <a:solidFill>
                  <a:schemeClr val="dk1"/>
                </a:solidFill>
              </a:rPr>
              <a:t>long tail of countries with low individual percentages</a:t>
            </a:r>
            <a:r>
              <a:rPr lang="en-GB" sz="1200">
                <a:solidFill>
                  <a:schemeClr val="dk1"/>
                </a:solidFill>
              </a:rPr>
              <a:t> suggests potential for global growth but indicates that marketing efforts may need to be more localized to convert scattered audiences</a:t>
            </a:r>
            <a:endParaRPr sz="1200">
              <a:solidFill>
                <a:schemeClr val="dk1"/>
              </a:solidFill>
            </a:endParaRPr>
          </a:p>
          <a:p>
            <a:pPr indent="0" lvl="0" marL="0" rtl="0" algn="l">
              <a:spcBef>
                <a:spcPts val="0"/>
              </a:spcBef>
              <a:spcAft>
                <a:spcPts val="0"/>
              </a:spcAft>
              <a:buNone/>
            </a:pPr>
            <a:r>
              <a:t/>
            </a:r>
            <a:endParaRPr b="1">
              <a:solidFill>
                <a:schemeClr val="dk1"/>
              </a:solidFill>
            </a:endParaRPr>
          </a:p>
        </p:txBody>
      </p:sp>
      <p:pic>
        <p:nvPicPr>
          <p:cNvPr id="133" name="Google Shape;133;p23" title="Chart"/>
          <p:cNvPicPr preferRelativeResize="0"/>
          <p:nvPr/>
        </p:nvPicPr>
        <p:blipFill>
          <a:blip r:embed="rId3">
            <a:alphaModFix/>
          </a:blip>
          <a:stretch>
            <a:fillRect/>
          </a:stretch>
        </p:blipFill>
        <p:spPr>
          <a:xfrm>
            <a:off x="449150" y="997225"/>
            <a:ext cx="5519751" cy="3413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AFB"/>
            </a:gs>
            <a:gs pos="100000">
              <a:srgbClr val="6E9CE7"/>
            </a:gs>
          </a:gsLst>
          <a:path path="circle">
            <a:fillToRect b="50%" l="50%" r="50%" t="50%"/>
          </a:path>
          <a:tileRect/>
        </a:gradFill>
      </p:bgPr>
    </p:bg>
    <p:spTree>
      <p:nvGrpSpPr>
        <p:cNvPr id="137" name="Shape 137"/>
        <p:cNvGrpSpPr/>
        <p:nvPr/>
      </p:nvGrpSpPr>
      <p:grpSpPr>
        <a:xfrm>
          <a:off x="0" y="0"/>
          <a:ext cx="0" cy="0"/>
          <a:chOff x="0" y="0"/>
          <a:chExt cx="0" cy="0"/>
        </a:xfrm>
      </p:grpSpPr>
      <p:sp>
        <p:nvSpPr>
          <p:cNvPr id="138" name="Google Shape;138;p24"/>
          <p:cNvSpPr txBox="1"/>
          <p:nvPr/>
        </p:nvSpPr>
        <p:spPr>
          <a:xfrm>
            <a:off x="1503100" y="77450"/>
            <a:ext cx="5893800" cy="5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dk2"/>
                </a:solidFill>
              </a:rPr>
              <a:t>Percentage of total revenue across countries</a:t>
            </a:r>
            <a:endParaRPr b="1" sz="1800">
              <a:solidFill>
                <a:schemeClr val="dk2"/>
              </a:solidFill>
            </a:endParaRPr>
          </a:p>
        </p:txBody>
      </p:sp>
      <p:sp>
        <p:nvSpPr>
          <p:cNvPr id="139" name="Google Shape;139;p24"/>
          <p:cNvSpPr txBox="1"/>
          <p:nvPr/>
        </p:nvSpPr>
        <p:spPr>
          <a:xfrm>
            <a:off x="6053600" y="997225"/>
            <a:ext cx="2747400" cy="3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solidFill>
                  <a:schemeClr val="dk1"/>
                </a:solidFill>
              </a:rPr>
              <a:t>USA leads in revenue</a:t>
            </a:r>
            <a:r>
              <a:rPr lang="en-GB" sz="1200">
                <a:solidFill>
                  <a:schemeClr val="dk1"/>
                </a:solidFill>
              </a:rPr>
              <a:t>, contributing over </a:t>
            </a:r>
            <a:r>
              <a:rPr b="1" lang="en-GB" sz="1200">
                <a:solidFill>
                  <a:schemeClr val="dk1"/>
                </a:solidFill>
              </a:rPr>
              <a:t>22%</a:t>
            </a:r>
            <a:r>
              <a:rPr lang="en-GB" sz="1200">
                <a:solidFill>
                  <a:schemeClr val="dk1"/>
                </a:solidFill>
              </a:rPr>
              <a:t> of total sales, followed by </a:t>
            </a:r>
            <a:r>
              <a:rPr b="1" lang="en-GB" sz="1200">
                <a:solidFill>
                  <a:schemeClr val="dk1"/>
                </a:solidFill>
              </a:rPr>
              <a:t>Canada (11%)</a:t>
            </a:r>
            <a:r>
              <a:rPr lang="en-GB" sz="1200">
                <a:solidFill>
                  <a:schemeClr val="dk1"/>
                </a:solidFill>
              </a:rPr>
              <a:t> and </a:t>
            </a:r>
            <a:r>
              <a:rPr b="1" lang="en-GB" sz="1200">
                <a:solidFill>
                  <a:schemeClr val="dk1"/>
                </a:solidFill>
              </a:rPr>
              <a:t>Brazil (9%)</a:t>
            </a:r>
            <a:r>
              <a:rPr lang="en-GB" sz="1200">
                <a:solidFill>
                  <a:schemeClr val="dk1"/>
                </a:solidFill>
              </a:rPr>
              <a:t>, showing strong North and South American markets.</a:t>
            </a:r>
            <a:br>
              <a:rPr lang="en-GB" sz="1200">
                <a:solidFill>
                  <a:schemeClr val="dk1"/>
                </a:solidFill>
              </a:rPr>
            </a:b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European countries like France, Germany, and the Czech Republic</a:t>
            </a:r>
            <a:r>
              <a:rPr lang="en-GB" sz="1200">
                <a:solidFill>
                  <a:schemeClr val="dk1"/>
                </a:solidFill>
              </a:rPr>
              <a:t> collectively contribute a significant share, highlighting a diverse but valuable European customer base.</a:t>
            </a:r>
            <a:br>
              <a:rPr lang="en-GB" sz="1200">
                <a:solidFill>
                  <a:schemeClr val="dk1"/>
                </a:solidFill>
              </a:rPr>
            </a:b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The revenue share gradually tapers off</a:t>
            </a:r>
            <a:r>
              <a:rPr lang="en-GB" sz="1200">
                <a:solidFill>
                  <a:schemeClr val="dk1"/>
                </a:solidFill>
              </a:rPr>
              <a:t> beyond the top 10 countries, indicating a long tail of countries generating smaller individual revenues but offering potential for targeted growth.</a:t>
            </a:r>
            <a:endParaRPr sz="1200">
              <a:solidFill>
                <a:schemeClr val="dk1"/>
              </a:solidFill>
            </a:endParaRPr>
          </a:p>
          <a:p>
            <a:pPr indent="0" lvl="0" marL="0" rtl="0" algn="l">
              <a:spcBef>
                <a:spcPts val="0"/>
              </a:spcBef>
              <a:spcAft>
                <a:spcPts val="0"/>
              </a:spcAft>
              <a:buNone/>
            </a:pPr>
            <a:r>
              <a:t/>
            </a:r>
            <a:endParaRPr b="1">
              <a:solidFill>
                <a:schemeClr val="dk1"/>
              </a:solidFill>
            </a:endParaRPr>
          </a:p>
        </p:txBody>
      </p:sp>
      <p:pic>
        <p:nvPicPr>
          <p:cNvPr id="140" name="Google Shape;140;p24" title="Chart"/>
          <p:cNvPicPr preferRelativeResize="0"/>
          <p:nvPr/>
        </p:nvPicPr>
        <p:blipFill>
          <a:blip r:embed="rId3">
            <a:alphaModFix/>
          </a:blip>
          <a:stretch>
            <a:fillRect/>
          </a:stretch>
        </p:blipFill>
        <p:spPr>
          <a:xfrm>
            <a:off x="152400" y="822950"/>
            <a:ext cx="5748798" cy="35546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AFB"/>
            </a:gs>
            <a:gs pos="100000">
              <a:srgbClr val="6E9CE7"/>
            </a:gs>
          </a:gsLst>
          <a:path path="circle">
            <a:fillToRect b="50%" l="50%" r="50%" t="50%"/>
          </a:path>
          <a:tileRect/>
        </a:gradFill>
      </p:bgPr>
    </p:bg>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467075" y="948250"/>
            <a:ext cx="5308201" cy="3425626"/>
          </a:xfrm>
          <a:prstGeom prst="rect">
            <a:avLst/>
          </a:prstGeom>
          <a:noFill/>
          <a:ln>
            <a:noFill/>
          </a:ln>
        </p:spPr>
      </p:pic>
      <p:sp>
        <p:nvSpPr>
          <p:cNvPr id="146" name="Google Shape;146;p25"/>
          <p:cNvSpPr txBox="1"/>
          <p:nvPr/>
        </p:nvSpPr>
        <p:spPr>
          <a:xfrm>
            <a:off x="1503100" y="77450"/>
            <a:ext cx="5893800" cy="5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dk2"/>
                </a:solidFill>
              </a:rPr>
              <a:t>TOTAL SALES BY GENRE</a:t>
            </a:r>
            <a:endParaRPr b="1" sz="1800">
              <a:solidFill>
                <a:schemeClr val="dk2"/>
              </a:solidFill>
            </a:endParaRPr>
          </a:p>
        </p:txBody>
      </p:sp>
      <p:sp>
        <p:nvSpPr>
          <p:cNvPr id="147" name="Google Shape;147;p25"/>
          <p:cNvSpPr txBox="1"/>
          <p:nvPr/>
        </p:nvSpPr>
        <p:spPr>
          <a:xfrm>
            <a:off x="6053600" y="997225"/>
            <a:ext cx="2747400" cy="3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1"/>
                </a:solidFill>
              </a:rPr>
              <a:t>Rock dominates sales</a:t>
            </a:r>
            <a:r>
              <a:rPr lang="en-GB" sz="1300">
                <a:solidFill>
                  <a:schemeClr val="dk1"/>
                </a:solidFill>
              </a:rPr>
              <a:t>, contributing the highest amount with a total of $555.39—far exceeding all other genres.</a:t>
            </a:r>
            <a:br>
              <a:rPr lang="en-GB" sz="1300">
                <a:solidFill>
                  <a:schemeClr val="dk1"/>
                </a:solidFill>
              </a:rPr>
            </a:br>
            <a:endParaRPr sz="1300">
              <a:solidFill>
                <a:schemeClr val="dk1"/>
              </a:solidFill>
            </a:endParaRPr>
          </a:p>
          <a:p>
            <a:pPr indent="0" lvl="0" marL="0" rtl="0" algn="l">
              <a:spcBef>
                <a:spcPts val="0"/>
              </a:spcBef>
              <a:spcAft>
                <a:spcPts val="0"/>
              </a:spcAft>
              <a:buNone/>
            </a:pPr>
            <a:r>
              <a:rPr b="1" lang="en-GB" sz="1300">
                <a:solidFill>
                  <a:schemeClr val="dk1"/>
                </a:solidFill>
              </a:rPr>
              <a:t>Alternative &amp; Punk and Metal follow</a:t>
            </a:r>
            <a:r>
              <a:rPr lang="en-GB" sz="1300">
                <a:solidFill>
                  <a:schemeClr val="dk1"/>
                </a:solidFill>
              </a:rPr>
              <a:t>, but their combined sales are still less than half of Rock's total.</a:t>
            </a:r>
            <a:br>
              <a:rPr lang="en-GB" sz="1300">
                <a:solidFill>
                  <a:schemeClr val="dk1"/>
                </a:solidFill>
              </a:rPr>
            </a:br>
            <a:endParaRPr sz="1300">
              <a:solidFill>
                <a:schemeClr val="dk1"/>
              </a:solidFill>
            </a:endParaRPr>
          </a:p>
          <a:p>
            <a:pPr indent="0" lvl="0" marL="0" rtl="0" algn="l">
              <a:spcBef>
                <a:spcPts val="0"/>
              </a:spcBef>
              <a:spcAft>
                <a:spcPts val="0"/>
              </a:spcAft>
              <a:buNone/>
            </a:pPr>
            <a:r>
              <a:rPr b="1" lang="en-GB" sz="1300">
                <a:solidFill>
                  <a:schemeClr val="dk1"/>
                </a:solidFill>
              </a:rPr>
              <a:t>Genres like TV Shows, Soundtrack, and Heavy Metal</a:t>
            </a:r>
            <a:r>
              <a:rPr lang="en-GB" sz="1300">
                <a:solidFill>
                  <a:schemeClr val="dk1"/>
                </a:solidFill>
              </a:rPr>
              <a:t> have minimal sales, indicating low customer interest or limited inventory in those categories.</a:t>
            </a:r>
            <a:endParaRPr sz="1300">
              <a:solidFill>
                <a:schemeClr val="dk1"/>
              </a:solidFill>
            </a:endParaRPr>
          </a:p>
          <a:p>
            <a:pPr indent="0" lvl="0" marL="0" rtl="0" algn="l">
              <a:spcBef>
                <a:spcPts val="0"/>
              </a:spcBef>
              <a:spcAft>
                <a:spcPts val="0"/>
              </a:spcAft>
              <a:buNone/>
            </a:pPr>
            <a:r>
              <a:t/>
            </a:r>
            <a:endParaRPr sz="20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AFB"/>
            </a:gs>
            <a:gs pos="100000">
              <a:srgbClr val="6E9CE7"/>
            </a:gs>
          </a:gsLst>
          <a:path path="circle">
            <a:fillToRect b="50%" l="50%" r="50%" t="50%"/>
          </a:path>
          <a:tileRect/>
        </a:gradFill>
      </p:bgPr>
    </p:bg>
    <p:spTree>
      <p:nvGrpSpPr>
        <p:cNvPr id="151" name="Shape 151"/>
        <p:cNvGrpSpPr/>
        <p:nvPr/>
      </p:nvGrpSpPr>
      <p:grpSpPr>
        <a:xfrm>
          <a:off x="0" y="0"/>
          <a:ext cx="0" cy="0"/>
          <a:chOff x="0" y="0"/>
          <a:chExt cx="0" cy="0"/>
        </a:xfrm>
      </p:grpSpPr>
      <p:sp>
        <p:nvSpPr>
          <p:cNvPr id="152" name="Google Shape;152;p26"/>
          <p:cNvSpPr txBox="1"/>
          <p:nvPr/>
        </p:nvSpPr>
        <p:spPr>
          <a:xfrm>
            <a:off x="1503100" y="77450"/>
            <a:ext cx="5893800" cy="5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dk2"/>
                </a:solidFill>
              </a:rPr>
              <a:t>GENRE SALE PERCENTAGE</a:t>
            </a:r>
            <a:endParaRPr b="1" sz="1800">
              <a:solidFill>
                <a:schemeClr val="dk2"/>
              </a:solidFill>
            </a:endParaRPr>
          </a:p>
        </p:txBody>
      </p:sp>
      <p:sp>
        <p:nvSpPr>
          <p:cNvPr id="153" name="Google Shape;153;p26"/>
          <p:cNvSpPr txBox="1"/>
          <p:nvPr/>
        </p:nvSpPr>
        <p:spPr>
          <a:xfrm>
            <a:off x="6053600" y="997225"/>
            <a:ext cx="2747400" cy="3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solidFill>
                  <a:schemeClr val="dk1"/>
                </a:solidFill>
              </a:rPr>
              <a:t>Rock dominates</a:t>
            </a:r>
            <a:r>
              <a:rPr lang="en-GB" sz="1200">
                <a:solidFill>
                  <a:schemeClr val="dk1"/>
                </a:solidFill>
              </a:rPr>
              <a:t> the U.S. market, contributing over </a:t>
            </a:r>
            <a:r>
              <a:rPr b="1" lang="en-GB" sz="1200">
                <a:solidFill>
                  <a:schemeClr val="dk1"/>
                </a:solidFill>
              </a:rPr>
              <a:t>53% of total music sales</a:t>
            </a:r>
            <a:r>
              <a:rPr lang="en-GB" sz="1200">
                <a:solidFill>
                  <a:schemeClr val="dk1"/>
                </a:solidFill>
              </a:rPr>
              <a:t>, which is significantly higher than any other genre—indicating strong consumer preference.</a:t>
            </a:r>
            <a:br>
              <a:rPr lang="en-GB" sz="1200">
                <a:solidFill>
                  <a:schemeClr val="dk1"/>
                </a:solidFill>
              </a:rPr>
            </a:b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Alternative &amp; Punk and Metal</a:t>
            </a:r>
            <a:r>
              <a:rPr lang="en-GB" sz="1200">
                <a:solidFill>
                  <a:schemeClr val="dk1"/>
                </a:solidFill>
              </a:rPr>
              <a:t> follow distantly, making up around </a:t>
            </a:r>
            <a:r>
              <a:rPr b="1" lang="en-GB" sz="1200">
                <a:solidFill>
                  <a:schemeClr val="dk1"/>
                </a:solidFill>
              </a:rPr>
              <a:t>12% and 11.8%</a:t>
            </a:r>
            <a:r>
              <a:rPr lang="en-GB" sz="1200">
                <a:solidFill>
                  <a:schemeClr val="dk1"/>
                </a:solidFill>
              </a:rPr>
              <a:t> respectively, showing that heavier and alternative music styles have solid but niche audiences.</a:t>
            </a:r>
            <a:br>
              <a:rPr lang="en-GB" sz="1200">
                <a:solidFill>
                  <a:schemeClr val="dk1"/>
                </a:solidFill>
              </a:rPr>
            </a:b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Genres like </a:t>
            </a:r>
            <a:r>
              <a:rPr b="1" lang="en-GB" sz="1200">
                <a:solidFill>
                  <a:schemeClr val="dk1"/>
                </a:solidFill>
              </a:rPr>
              <a:t>Classical, Heavy Metal, and Soundtrack</a:t>
            </a:r>
            <a:r>
              <a:rPr lang="en-GB" sz="1200">
                <a:solidFill>
                  <a:schemeClr val="dk1"/>
                </a:solidFill>
              </a:rPr>
              <a:t> contribute </a:t>
            </a:r>
            <a:r>
              <a:rPr b="1" lang="en-GB" sz="1200">
                <a:solidFill>
                  <a:schemeClr val="dk1"/>
                </a:solidFill>
              </a:rPr>
              <a:t>less than 1%</a:t>
            </a:r>
            <a:r>
              <a:rPr lang="en-GB" sz="1200">
                <a:solidFill>
                  <a:schemeClr val="dk1"/>
                </a:solidFill>
              </a:rPr>
              <a:t> each, suggesting low demand or limited catalog availability in those segments.</a:t>
            </a:r>
            <a:endParaRPr sz="1200">
              <a:solidFill>
                <a:schemeClr val="dk1"/>
              </a:solidFill>
            </a:endParaRPr>
          </a:p>
          <a:p>
            <a:pPr indent="0" lvl="0" marL="0" rtl="0" algn="l">
              <a:spcBef>
                <a:spcPts val="0"/>
              </a:spcBef>
              <a:spcAft>
                <a:spcPts val="0"/>
              </a:spcAft>
              <a:buNone/>
            </a:pPr>
            <a:r>
              <a:t/>
            </a:r>
            <a:endParaRPr b="1">
              <a:solidFill>
                <a:schemeClr val="dk1"/>
              </a:solidFill>
            </a:endParaRPr>
          </a:p>
        </p:txBody>
      </p:sp>
      <p:pic>
        <p:nvPicPr>
          <p:cNvPr id="154" name="Google Shape;154;p26" title="Chart"/>
          <p:cNvPicPr preferRelativeResize="0"/>
          <p:nvPr/>
        </p:nvPicPr>
        <p:blipFill>
          <a:blip r:embed="rId3">
            <a:alphaModFix/>
          </a:blip>
          <a:stretch>
            <a:fillRect/>
          </a:stretch>
        </p:blipFill>
        <p:spPr>
          <a:xfrm>
            <a:off x="255500" y="921350"/>
            <a:ext cx="5519751" cy="341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158" name="Shape 158"/>
        <p:cNvGrpSpPr/>
        <p:nvPr/>
      </p:nvGrpSpPr>
      <p:grpSpPr>
        <a:xfrm>
          <a:off x="0" y="0"/>
          <a:ext cx="0" cy="0"/>
          <a:chOff x="0" y="0"/>
          <a:chExt cx="0" cy="0"/>
        </a:xfrm>
      </p:grpSpPr>
      <p:sp>
        <p:nvSpPr>
          <p:cNvPr id="159" name="Google Shape;159;p27"/>
          <p:cNvSpPr txBox="1"/>
          <p:nvPr/>
        </p:nvSpPr>
        <p:spPr>
          <a:xfrm>
            <a:off x="1115825" y="125875"/>
            <a:ext cx="7116300" cy="7626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b="1" lang="en-GB">
                <a:solidFill>
                  <a:schemeClr val="dk1"/>
                </a:solidFill>
              </a:rPr>
              <a:t>TOP SELLING GENRES PERCENTAGE IN USA AND OTHER COUNTRIES</a:t>
            </a:r>
            <a:endParaRPr b="1" sz="2000">
              <a:solidFill>
                <a:schemeClr val="dk2"/>
              </a:solidFill>
            </a:endParaRPr>
          </a:p>
        </p:txBody>
      </p:sp>
      <p:pic>
        <p:nvPicPr>
          <p:cNvPr id="160" name="Google Shape;160;p27" title="Chart"/>
          <p:cNvPicPr preferRelativeResize="0"/>
          <p:nvPr/>
        </p:nvPicPr>
        <p:blipFill>
          <a:blip r:embed="rId3">
            <a:alphaModFix/>
          </a:blip>
          <a:stretch>
            <a:fillRect/>
          </a:stretch>
        </p:blipFill>
        <p:spPr>
          <a:xfrm>
            <a:off x="152400" y="1040875"/>
            <a:ext cx="5562324" cy="3439376"/>
          </a:xfrm>
          <a:prstGeom prst="rect">
            <a:avLst/>
          </a:prstGeom>
          <a:noFill/>
          <a:ln>
            <a:noFill/>
          </a:ln>
        </p:spPr>
      </p:pic>
      <p:sp>
        <p:nvSpPr>
          <p:cNvPr id="161" name="Google Shape;161;p27"/>
          <p:cNvSpPr txBox="1"/>
          <p:nvPr/>
        </p:nvSpPr>
        <p:spPr>
          <a:xfrm>
            <a:off x="5835750" y="1142450"/>
            <a:ext cx="2856300" cy="333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1000">
                <a:solidFill>
                  <a:schemeClr val="dk1"/>
                </a:solidFill>
              </a:rPr>
              <a:t>Strong Presence of Non-USA Sales</a:t>
            </a:r>
            <a:r>
              <a:rPr lang="en-GB" sz="1000">
                <a:solidFill>
                  <a:schemeClr val="dk1"/>
                </a:solidFill>
              </a:rPr>
              <a:t>: Genres like "Classical" (91.49%), "Electronica/Dance" (90.91%), and "Jazz" (88.43%) show a much higher percentage of sales outside the USA. This suggests these genres might have a more global fanbase and are particularly popular in countries other than the USA.</a:t>
            </a:r>
            <a:endParaRPr sz="1000">
              <a:solidFill>
                <a:schemeClr val="dk1"/>
              </a:solidFill>
            </a:endParaRPr>
          </a:p>
          <a:p>
            <a:pPr indent="0" lvl="0" marL="0" rtl="0" algn="l">
              <a:lnSpc>
                <a:spcPct val="115000"/>
              </a:lnSpc>
              <a:spcBef>
                <a:spcPts val="1200"/>
              </a:spcBef>
              <a:spcAft>
                <a:spcPts val="0"/>
              </a:spcAft>
              <a:buNone/>
            </a:pPr>
            <a:r>
              <a:rPr b="1" lang="en-GB" sz="1000">
                <a:solidFill>
                  <a:schemeClr val="dk1"/>
                </a:solidFill>
              </a:rPr>
              <a:t>Genres with Balanced Sales</a:t>
            </a:r>
            <a:r>
              <a:rPr lang="en-GB" sz="1000">
                <a:solidFill>
                  <a:schemeClr val="dk1"/>
                </a:solidFill>
              </a:rPr>
              <a:t>: Some genres, such as "Soundtrack" (50%) and "TV Shows" (50%), have an equal split between USA and non-USA sales. This indicates that these genres may appeal equally to both domestic and international markets.</a:t>
            </a:r>
            <a:endParaRPr sz="1000">
              <a:solidFill>
                <a:schemeClr val="dk1"/>
              </a:solidFill>
            </a:endParaRPr>
          </a:p>
          <a:p>
            <a:pPr indent="0" lvl="0" marL="0" rtl="0" algn="l">
              <a:lnSpc>
                <a:spcPct val="115000"/>
              </a:lnSpc>
              <a:spcBef>
                <a:spcPts val="1200"/>
              </a:spcBef>
              <a:spcAft>
                <a:spcPts val="1200"/>
              </a:spcAft>
              <a:buNone/>
            </a:pPr>
            <a:r>
              <a:rPr b="1" lang="en-GB" sz="1000">
                <a:solidFill>
                  <a:schemeClr val="dk1"/>
                </a:solidFill>
              </a:rPr>
              <a:t>USA-Dominated Genres</a:t>
            </a:r>
            <a:r>
              <a:rPr lang="en-GB" sz="1000">
                <a:solidFill>
                  <a:schemeClr val="dk1"/>
                </a:solidFill>
              </a:rPr>
              <a:t>: On the other hand, genres like "Hip Hop/Rap" (60.61%) and "Heavy Metal" (37.5%) have a significant share of sales from the USA, highlighting that these genres are particularly popular among American listeners compared to other regions.</a:t>
            </a:r>
            <a:endParaRPr sz="17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165" name="Shape 165"/>
        <p:cNvGrpSpPr/>
        <p:nvPr/>
      </p:nvGrpSpPr>
      <p:grpSpPr>
        <a:xfrm>
          <a:off x="0" y="0"/>
          <a:ext cx="0" cy="0"/>
          <a:chOff x="0" y="0"/>
          <a:chExt cx="0" cy="0"/>
        </a:xfrm>
      </p:grpSpPr>
      <p:sp>
        <p:nvSpPr>
          <p:cNvPr id="166" name="Google Shape;166;p28"/>
          <p:cNvSpPr txBox="1"/>
          <p:nvPr/>
        </p:nvSpPr>
        <p:spPr>
          <a:xfrm>
            <a:off x="1720950" y="125875"/>
            <a:ext cx="6511200" cy="7626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b="1" lang="en-GB">
                <a:solidFill>
                  <a:schemeClr val="dk1"/>
                </a:solidFill>
              </a:rPr>
              <a:t>PERCENTAGE OF CUSTOMER ACROSS COUNTRIES</a:t>
            </a:r>
            <a:endParaRPr b="1" sz="2000">
              <a:solidFill>
                <a:schemeClr val="dk2"/>
              </a:solidFill>
            </a:endParaRPr>
          </a:p>
        </p:txBody>
      </p:sp>
      <p:sp>
        <p:nvSpPr>
          <p:cNvPr id="167" name="Google Shape;167;p28"/>
          <p:cNvSpPr txBox="1"/>
          <p:nvPr/>
        </p:nvSpPr>
        <p:spPr>
          <a:xfrm>
            <a:off x="5835750" y="1142450"/>
            <a:ext cx="3122400" cy="333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000">
                <a:solidFill>
                  <a:schemeClr val="dk1"/>
                </a:solidFill>
              </a:rPr>
              <a:t>Top Markets</a:t>
            </a:r>
            <a:r>
              <a:rPr lang="en-GB" sz="1000">
                <a:solidFill>
                  <a:schemeClr val="dk1"/>
                </a:solidFill>
              </a:rPr>
              <a:t>: The USA, Canada, France, Brazil, and Germany collectively account for 58.91% of the total customer base. These regions are key markets, and focusing marketing and sales efforts here could yield significant returns.</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000">
                <a:solidFill>
                  <a:schemeClr val="dk1"/>
                </a:solidFill>
              </a:rPr>
              <a:t>Emerging Markets</a:t>
            </a:r>
            <a:r>
              <a:rPr lang="en-GB" sz="1000">
                <a:solidFill>
                  <a:schemeClr val="dk1"/>
                </a:solidFill>
              </a:rPr>
              <a:t>: Countries like India, Portugal, and the Czech Republic, while smaller in terms of customer share (around 3.39% each), may show growth potential. It might be worth considering local strategies to capture a higher share in these emerging markets.</a:t>
            </a:r>
            <a:endParaRPr sz="1000">
              <a:solidFill>
                <a:schemeClr val="dk1"/>
              </a:solidFill>
            </a:endParaRPr>
          </a:p>
          <a:p>
            <a:pPr indent="0" lvl="0" marL="0" rtl="0" algn="l">
              <a:lnSpc>
                <a:spcPct val="115000"/>
              </a:lnSpc>
              <a:spcBef>
                <a:spcPts val="1200"/>
              </a:spcBef>
              <a:spcAft>
                <a:spcPts val="1200"/>
              </a:spcAft>
              <a:buNone/>
            </a:pPr>
            <a:r>
              <a:rPr b="1" lang="en-GB" sz="1000">
                <a:solidFill>
                  <a:schemeClr val="dk1"/>
                </a:solidFill>
              </a:rPr>
              <a:t>Niche or Low-Share Markets</a:t>
            </a:r>
            <a:r>
              <a:rPr lang="en-GB" sz="1000">
                <a:solidFill>
                  <a:schemeClr val="dk1"/>
                </a:solidFill>
              </a:rPr>
              <a:t>: A large number of countries (such as Sweden, Spain, Poland, and others) each represent 1.69% of the customer base. While these markets individually have lower customer shares, collectively they represent a diverse customer segment that may offer valuable insights for regional diversification or tailored offerings.</a:t>
            </a:r>
            <a:endParaRPr b="1" sz="900">
              <a:solidFill>
                <a:schemeClr val="dk1"/>
              </a:solidFill>
            </a:endParaRPr>
          </a:p>
        </p:txBody>
      </p:sp>
      <p:pic>
        <p:nvPicPr>
          <p:cNvPr id="168" name="Google Shape;168;p28" title="Chart"/>
          <p:cNvPicPr preferRelativeResize="0"/>
          <p:nvPr/>
        </p:nvPicPr>
        <p:blipFill>
          <a:blip r:embed="rId3">
            <a:alphaModFix/>
          </a:blip>
          <a:stretch>
            <a:fillRect/>
          </a:stretch>
        </p:blipFill>
        <p:spPr>
          <a:xfrm>
            <a:off x="195000" y="888475"/>
            <a:ext cx="5640750" cy="3667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172" name="Shape 172"/>
        <p:cNvGrpSpPr/>
        <p:nvPr/>
      </p:nvGrpSpPr>
      <p:grpSpPr>
        <a:xfrm>
          <a:off x="0" y="0"/>
          <a:ext cx="0" cy="0"/>
          <a:chOff x="0" y="0"/>
          <a:chExt cx="0" cy="0"/>
        </a:xfrm>
      </p:grpSpPr>
      <p:sp>
        <p:nvSpPr>
          <p:cNvPr id="173" name="Google Shape;173;p29"/>
          <p:cNvSpPr txBox="1"/>
          <p:nvPr/>
        </p:nvSpPr>
        <p:spPr>
          <a:xfrm>
            <a:off x="1115825" y="125875"/>
            <a:ext cx="7116300" cy="7626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b="1" lang="en-GB">
                <a:solidFill>
                  <a:schemeClr val="dk1"/>
                </a:solidFill>
              </a:rPr>
              <a:t>TOTAL SPENDING AND AVERAGE SPENDING VS COUNTRY</a:t>
            </a:r>
            <a:endParaRPr b="1" sz="2000">
              <a:solidFill>
                <a:schemeClr val="dk2"/>
              </a:solidFill>
            </a:endParaRPr>
          </a:p>
        </p:txBody>
      </p:sp>
      <p:sp>
        <p:nvSpPr>
          <p:cNvPr id="174" name="Google Shape;174;p29"/>
          <p:cNvSpPr txBox="1"/>
          <p:nvPr/>
        </p:nvSpPr>
        <p:spPr>
          <a:xfrm>
            <a:off x="5835750" y="1142450"/>
            <a:ext cx="3013500" cy="333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900">
                <a:solidFill>
                  <a:schemeClr val="dk1"/>
                </a:solidFill>
              </a:rPr>
              <a:t>High-Value Markets</a:t>
            </a:r>
            <a:r>
              <a:rPr lang="en-GB" sz="900">
                <a:solidFill>
                  <a:schemeClr val="dk1"/>
                </a:solidFill>
              </a:rPr>
              <a:t>: The USA, United Kingdom, Germany, and France stand out with the highest total spending, particularly the USA, which has a significant lead ($1040.49). These markets not only have large customer bases but also exhibit high total spending, indicating a strong purchasing power and potential for future growth.</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900">
                <a:solidFill>
                  <a:schemeClr val="dk1"/>
                </a:solidFill>
              </a:rPr>
              <a:t>Efficient Spend in Smaller Markets</a:t>
            </a:r>
            <a:r>
              <a:rPr lang="en-GB" sz="900">
                <a:solidFill>
                  <a:schemeClr val="dk1"/>
                </a:solidFill>
              </a:rPr>
              <a:t>: Countries like the Czech Republic, Ireland, and Portugal show high average spending per customer (e.g., Czech Republic at $136.62 and Ireland at $114.84), despite having a smaller customer base. This suggests that while these markets are smaller, customers are willing to spend more on average, making them potentially lucrative for targeted marketing.</a:t>
            </a:r>
            <a:endParaRPr sz="900">
              <a:solidFill>
                <a:schemeClr val="dk1"/>
              </a:solidFill>
            </a:endParaRPr>
          </a:p>
          <a:p>
            <a:pPr indent="0" lvl="0" marL="0" rtl="0" algn="l">
              <a:lnSpc>
                <a:spcPct val="115000"/>
              </a:lnSpc>
              <a:spcBef>
                <a:spcPts val="1200"/>
              </a:spcBef>
              <a:spcAft>
                <a:spcPts val="1200"/>
              </a:spcAft>
              <a:buNone/>
            </a:pPr>
            <a:r>
              <a:rPr b="1" lang="en-GB" sz="900">
                <a:solidFill>
                  <a:schemeClr val="dk1"/>
                </a:solidFill>
              </a:rPr>
              <a:t>Lower Spending in Some Countries</a:t>
            </a:r>
            <a:r>
              <a:rPr lang="en-GB" sz="900">
                <a:solidFill>
                  <a:schemeClr val="dk1"/>
                </a:solidFill>
              </a:rPr>
              <a:t>: Countries like Denmark, Austria, and Argentina show lower total spending and average spend per customer. These markets might require tailored strategies to increase customer engagement and boost spending, possibly through promotions or expanding product offerings.</a:t>
            </a:r>
            <a:endParaRPr b="1" sz="800">
              <a:solidFill>
                <a:schemeClr val="dk1"/>
              </a:solidFill>
            </a:endParaRPr>
          </a:p>
        </p:txBody>
      </p:sp>
      <p:pic>
        <p:nvPicPr>
          <p:cNvPr id="175" name="Google Shape;175;p29" title="Chart"/>
          <p:cNvPicPr preferRelativeResize="0"/>
          <p:nvPr/>
        </p:nvPicPr>
        <p:blipFill>
          <a:blip r:embed="rId3">
            <a:alphaModFix/>
          </a:blip>
          <a:stretch>
            <a:fillRect/>
          </a:stretch>
        </p:blipFill>
        <p:spPr>
          <a:xfrm>
            <a:off x="194975" y="905225"/>
            <a:ext cx="5483451" cy="3575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179" name="Shape 179"/>
        <p:cNvGrpSpPr/>
        <p:nvPr/>
      </p:nvGrpSpPr>
      <p:grpSpPr>
        <a:xfrm>
          <a:off x="0" y="0"/>
          <a:ext cx="0" cy="0"/>
          <a:chOff x="0" y="0"/>
          <a:chExt cx="0" cy="0"/>
        </a:xfrm>
      </p:grpSpPr>
      <p:sp>
        <p:nvSpPr>
          <p:cNvPr id="180" name="Google Shape;180;p30"/>
          <p:cNvSpPr txBox="1"/>
          <p:nvPr/>
        </p:nvSpPr>
        <p:spPr>
          <a:xfrm>
            <a:off x="1515225" y="125875"/>
            <a:ext cx="6717000" cy="7626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b="1" lang="en-GB">
                <a:solidFill>
                  <a:schemeClr val="dk1"/>
                </a:solidFill>
              </a:rPr>
              <a:t>AVERAGE PURCHASE FREQUENCY VS COUNTRY</a:t>
            </a:r>
            <a:endParaRPr b="1" sz="2000">
              <a:solidFill>
                <a:schemeClr val="dk2"/>
              </a:solidFill>
            </a:endParaRPr>
          </a:p>
        </p:txBody>
      </p:sp>
      <p:sp>
        <p:nvSpPr>
          <p:cNvPr id="181" name="Google Shape;181;p30"/>
          <p:cNvSpPr txBox="1"/>
          <p:nvPr/>
        </p:nvSpPr>
        <p:spPr>
          <a:xfrm>
            <a:off x="5835750" y="1142450"/>
            <a:ext cx="3013500" cy="333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900">
                <a:solidFill>
                  <a:schemeClr val="dk1"/>
                </a:solidFill>
              </a:rPr>
              <a:t>High-Value Markets</a:t>
            </a:r>
            <a:r>
              <a:rPr lang="en-GB" sz="900">
                <a:solidFill>
                  <a:schemeClr val="dk1"/>
                </a:solidFill>
              </a:rPr>
              <a:t>: The USA, United Kingdom, Germany, and France stand out with the highest total spending, particularly the USA, which has a significant lead ($1040.49). These markets not only have large customer bases but also exhibit high total spending, indicating a strong purchasing power and potential for future growth.</a:t>
            </a:r>
            <a:endParaRPr sz="900">
              <a:solidFill>
                <a:schemeClr val="dk1"/>
              </a:solidFill>
            </a:endParaRPr>
          </a:p>
          <a:p>
            <a:pPr indent="0" lvl="0" marL="0" rtl="0" algn="l">
              <a:lnSpc>
                <a:spcPct val="115000"/>
              </a:lnSpc>
              <a:spcBef>
                <a:spcPts val="1200"/>
              </a:spcBef>
              <a:spcAft>
                <a:spcPts val="0"/>
              </a:spcAft>
              <a:buNone/>
            </a:pPr>
            <a:r>
              <a:rPr b="1" lang="en-GB" sz="900">
                <a:solidFill>
                  <a:schemeClr val="dk1"/>
                </a:solidFill>
              </a:rPr>
              <a:t>Efficient Spend in Smaller Markets</a:t>
            </a:r>
            <a:r>
              <a:rPr lang="en-GB" sz="900">
                <a:solidFill>
                  <a:schemeClr val="dk1"/>
                </a:solidFill>
              </a:rPr>
              <a:t>: Countries like the Czech Republic, Ireland, and Portugal show high average spending per customer (e.g., Czech Republic at $136.62 and Ireland at $114.84), despite having a smaller customer base. This suggests that while these markets are smaller, customers are willing to spend more on average, making them potentially lucrative for targeted marketing.</a:t>
            </a:r>
            <a:endParaRPr sz="900">
              <a:solidFill>
                <a:schemeClr val="dk1"/>
              </a:solidFill>
            </a:endParaRPr>
          </a:p>
          <a:p>
            <a:pPr indent="0" lvl="0" marL="0" rtl="0" algn="l">
              <a:lnSpc>
                <a:spcPct val="115000"/>
              </a:lnSpc>
              <a:spcBef>
                <a:spcPts val="1200"/>
              </a:spcBef>
              <a:spcAft>
                <a:spcPts val="1200"/>
              </a:spcAft>
              <a:buNone/>
            </a:pPr>
            <a:r>
              <a:rPr b="1" lang="en-GB" sz="900">
                <a:solidFill>
                  <a:schemeClr val="dk1"/>
                </a:solidFill>
              </a:rPr>
              <a:t>Lower Spending in Some Countries</a:t>
            </a:r>
            <a:r>
              <a:rPr lang="en-GB" sz="900">
                <a:solidFill>
                  <a:schemeClr val="dk1"/>
                </a:solidFill>
              </a:rPr>
              <a:t>: Countries like Denmark, Austria, and Argentina show lower total spending and average spend per customer. These markets might require tailored strategies to increase customer engagement and boost spending, possibly through promotions or expanding product offerings.</a:t>
            </a:r>
            <a:endParaRPr b="1" sz="800">
              <a:solidFill>
                <a:schemeClr val="dk1"/>
              </a:solidFill>
            </a:endParaRPr>
          </a:p>
        </p:txBody>
      </p:sp>
      <p:pic>
        <p:nvPicPr>
          <p:cNvPr id="182" name="Google Shape;182;p30" title="Chart"/>
          <p:cNvPicPr preferRelativeResize="0"/>
          <p:nvPr/>
        </p:nvPicPr>
        <p:blipFill>
          <a:blip r:embed="rId3">
            <a:alphaModFix/>
          </a:blip>
          <a:stretch>
            <a:fillRect/>
          </a:stretch>
        </p:blipFill>
        <p:spPr>
          <a:xfrm>
            <a:off x="86078" y="888475"/>
            <a:ext cx="5664300" cy="350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186" name="Shape 186"/>
        <p:cNvGrpSpPr/>
        <p:nvPr/>
      </p:nvGrpSpPr>
      <p:grpSpPr>
        <a:xfrm>
          <a:off x="0" y="0"/>
          <a:ext cx="0" cy="0"/>
          <a:chOff x="0" y="0"/>
          <a:chExt cx="0" cy="0"/>
        </a:xfrm>
      </p:grpSpPr>
      <p:sp>
        <p:nvSpPr>
          <p:cNvPr id="187" name="Google Shape;187;p31"/>
          <p:cNvSpPr txBox="1"/>
          <p:nvPr/>
        </p:nvSpPr>
        <p:spPr>
          <a:xfrm>
            <a:off x="1515225" y="125875"/>
            <a:ext cx="6717000" cy="7626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b="1" lang="en-GB">
                <a:solidFill>
                  <a:schemeClr val="dk1"/>
                </a:solidFill>
              </a:rPr>
              <a:t>AVERAGE PURCHASE FREQUENCY VS COUNTRY</a:t>
            </a:r>
            <a:endParaRPr b="1" sz="2000">
              <a:solidFill>
                <a:schemeClr val="dk2"/>
              </a:solidFill>
            </a:endParaRPr>
          </a:p>
        </p:txBody>
      </p:sp>
      <p:sp>
        <p:nvSpPr>
          <p:cNvPr id="188" name="Google Shape;188;p31"/>
          <p:cNvSpPr txBox="1"/>
          <p:nvPr/>
        </p:nvSpPr>
        <p:spPr>
          <a:xfrm>
            <a:off x="5835750" y="1142450"/>
            <a:ext cx="3013500" cy="333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900">
                <a:solidFill>
                  <a:schemeClr val="dk1"/>
                </a:solidFill>
              </a:rPr>
              <a:t>High-Value Markets</a:t>
            </a:r>
            <a:r>
              <a:rPr lang="en-GB" sz="900">
                <a:solidFill>
                  <a:schemeClr val="dk1"/>
                </a:solidFill>
              </a:rPr>
              <a:t>: The USA, United Kingdom, Germany, and France stand out with the highest total spending, particularly the USA, which has a significant lead ($1040.49). These markets not only have large customer bases but also exhibit high total spending, indicating a strong purchasing power and potential for future growth.</a:t>
            </a:r>
            <a:endParaRPr sz="900">
              <a:solidFill>
                <a:schemeClr val="dk1"/>
              </a:solidFill>
            </a:endParaRPr>
          </a:p>
          <a:p>
            <a:pPr indent="0" lvl="0" marL="0" rtl="0" algn="l">
              <a:lnSpc>
                <a:spcPct val="115000"/>
              </a:lnSpc>
              <a:spcBef>
                <a:spcPts val="1200"/>
              </a:spcBef>
              <a:spcAft>
                <a:spcPts val="0"/>
              </a:spcAft>
              <a:buNone/>
            </a:pPr>
            <a:r>
              <a:rPr b="1" lang="en-GB" sz="900">
                <a:solidFill>
                  <a:schemeClr val="dk1"/>
                </a:solidFill>
              </a:rPr>
              <a:t>Efficient Spend in Smaller Markets</a:t>
            </a:r>
            <a:r>
              <a:rPr lang="en-GB" sz="900">
                <a:solidFill>
                  <a:schemeClr val="dk1"/>
                </a:solidFill>
              </a:rPr>
              <a:t>: Countries like the Czech Republic, Ireland, and Portugal show high average spending per customer (e.g., Czech Republic at $136.62 and Ireland at $114.84), despite having a smaller customer base. This suggests that while these markets are smaller, customers are willing to spend more on average, making them potentially lucrative for targeted marketing.</a:t>
            </a:r>
            <a:endParaRPr sz="900">
              <a:solidFill>
                <a:schemeClr val="dk1"/>
              </a:solidFill>
            </a:endParaRPr>
          </a:p>
          <a:p>
            <a:pPr indent="0" lvl="0" marL="0" rtl="0" algn="l">
              <a:lnSpc>
                <a:spcPct val="115000"/>
              </a:lnSpc>
              <a:spcBef>
                <a:spcPts val="1200"/>
              </a:spcBef>
              <a:spcAft>
                <a:spcPts val="1200"/>
              </a:spcAft>
              <a:buNone/>
            </a:pPr>
            <a:r>
              <a:rPr b="1" lang="en-GB" sz="900">
                <a:solidFill>
                  <a:schemeClr val="dk1"/>
                </a:solidFill>
              </a:rPr>
              <a:t>Lower Spending in Some Countries</a:t>
            </a:r>
            <a:r>
              <a:rPr lang="en-GB" sz="900">
                <a:solidFill>
                  <a:schemeClr val="dk1"/>
                </a:solidFill>
              </a:rPr>
              <a:t>: Countries like Denmark, Austria, and Argentina show lower total spending and average spend per customer. These markets might require tailored strategies to increase customer engagement and boost spending, possibly through promotions or expanding product offerings.</a:t>
            </a:r>
            <a:endParaRPr b="1" sz="800">
              <a:solidFill>
                <a:schemeClr val="dk1"/>
              </a:solidFill>
            </a:endParaRPr>
          </a:p>
        </p:txBody>
      </p:sp>
      <p:pic>
        <p:nvPicPr>
          <p:cNvPr id="189" name="Google Shape;189;p31" title="Chart"/>
          <p:cNvPicPr preferRelativeResize="0"/>
          <p:nvPr/>
        </p:nvPicPr>
        <p:blipFill>
          <a:blip r:embed="rId3">
            <a:alphaModFix/>
          </a:blip>
          <a:stretch>
            <a:fillRect/>
          </a:stretch>
        </p:blipFill>
        <p:spPr>
          <a:xfrm>
            <a:off x="86078" y="888475"/>
            <a:ext cx="5664300" cy="350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nvSpPr>
        <p:spPr>
          <a:xfrm>
            <a:off x="486275" y="1384950"/>
            <a:ext cx="4920600" cy="2373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Problem Statement</a:t>
            </a:r>
            <a:endParaRPr b="0" i="0" sz="1800" u="none" cap="none" strike="noStrike">
              <a:solidFill>
                <a:srgbClr val="000000"/>
              </a:solidFill>
              <a:latin typeface="Lato"/>
              <a:ea typeface="Lato"/>
              <a:cs typeface="Lato"/>
              <a:sym typeface="Lato"/>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Data Description</a:t>
            </a:r>
            <a:endParaRPr b="0" i="0" sz="1800" u="none" cap="none" strike="noStrike">
              <a:solidFill>
                <a:srgbClr val="000000"/>
              </a:solidFill>
              <a:latin typeface="Lato"/>
              <a:ea typeface="Lato"/>
              <a:cs typeface="Lato"/>
              <a:sym typeface="Lato"/>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Objective Key Metrics and Visualizations</a:t>
            </a:r>
            <a:endParaRPr b="0" i="0" sz="1800" u="none" cap="none" strike="noStrike">
              <a:solidFill>
                <a:srgbClr val="000000"/>
              </a:solidFill>
              <a:latin typeface="Lato"/>
              <a:ea typeface="Lato"/>
              <a:cs typeface="Lato"/>
              <a:sym typeface="Lato"/>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Subjective Question for Insights</a:t>
            </a:r>
            <a:endParaRPr b="0" i="0" sz="1800" u="none" cap="none" strike="noStrike">
              <a:solidFill>
                <a:srgbClr val="000000"/>
              </a:solidFill>
              <a:latin typeface="Lato"/>
              <a:ea typeface="Lato"/>
              <a:cs typeface="Lato"/>
              <a:sym typeface="Lato"/>
            </a:endParaRPr>
          </a:p>
        </p:txBody>
      </p:sp>
      <p:sp>
        <p:nvSpPr>
          <p:cNvPr id="62" name="Google Shape;62;p14"/>
          <p:cNvSpPr txBox="1"/>
          <p:nvPr/>
        </p:nvSpPr>
        <p:spPr>
          <a:xfrm>
            <a:off x="558525" y="403650"/>
            <a:ext cx="4145400" cy="48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rPr b="0" i="0" lang="en-GB" sz="2400" u="none" cap="none" strike="noStrike">
                <a:solidFill>
                  <a:srgbClr val="000000"/>
                </a:solidFill>
                <a:latin typeface="Lato"/>
                <a:ea typeface="Lato"/>
                <a:cs typeface="Lato"/>
                <a:sym typeface="Lato"/>
              </a:rPr>
              <a:t>Agenda</a:t>
            </a:r>
            <a:endParaRPr b="0" i="0" sz="2400" u="none" cap="none" strike="noStrike">
              <a:solidFill>
                <a:srgbClr val="000000"/>
              </a:solidFill>
              <a:latin typeface="Lato"/>
              <a:ea typeface="Lato"/>
              <a:cs typeface="Lato"/>
              <a:sym typeface="Lato"/>
            </a:endParaRPr>
          </a:p>
        </p:txBody>
      </p:sp>
      <p:pic>
        <p:nvPicPr>
          <p:cNvPr id="63" name="Google Shape;63;p14"/>
          <p:cNvPicPr preferRelativeResize="0"/>
          <p:nvPr/>
        </p:nvPicPr>
        <p:blipFill rotWithShape="1">
          <a:blip r:embed="rId3">
            <a:alphaModFix/>
          </a:blip>
          <a:srcRect b="0" l="0" r="0" t="0"/>
          <a:stretch/>
        </p:blipFill>
        <p:spPr>
          <a:xfrm>
            <a:off x="5874425" y="1045738"/>
            <a:ext cx="2796950" cy="3052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path path="circle">
            <a:fillToRect b="50%" l="50%" r="50%" t="50%"/>
          </a:path>
          <a:tileRect/>
        </a:gradFill>
      </p:bgPr>
    </p:bg>
    <p:spTree>
      <p:nvGrpSpPr>
        <p:cNvPr id="193" name="Shape 193"/>
        <p:cNvGrpSpPr/>
        <p:nvPr/>
      </p:nvGrpSpPr>
      <p:grpSpPr>
        <a:xfrm>
          <a:off x="0" y="0"/>
          <a:ext cx="0" cy="0"/>
          <a:chOff x="0" y="0"/>
          <a:chExt cx="0" cy="0"/>
        </a:xfrm>
      </p:grpSpPr>
      <p:sp>
        <p:nvSpPr>
          <p:cNvPr id="194" name="Google Shape;194;p32"/>
          <p:cNvSpPr txBox="1"/>
          <p:nvPr/>
        </p:nvSpPr>
        <p:spPr>
          <a:xfrm>
            <a:off x="1938800" y="174275"/>
            <a:ext cx="50103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INSIGHTS ON INCREASING SALES</a:t>
            </a:r>
            <a:endParaRPr sz="1800">
              <a:solidFill>
                <a:schemeClr val="dk2"/>
              </a:solidFill>
            </a:endParaRPr>
          </a:p>
        </p:txBody>
      </p:sp>
      <p:sp>
        <p:nvSpPr>
          <p:cNvPr id="195" name="Google Shape;195;p32"/>
          <p:cNvSpPr txBox="1"/>
          <p:nvPr/>
        </p:nvSpPr>
        <p:spPr>
          <a:xfrm>
            <a:off x="522825" y="806025"/>
            <a:ext cx="8532300" cy="419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1. 2019 Sales Peak-</a:t>
            </a:r>
            <a:r>
              <a:rPr lang="en-GB" sz="1100">
                <a:solidFill>
                  <a:schemeClr val="dk1"/>
                </a:solidFill>
              </a:rPr>
              <a:t> Sales peaked in 2019 (1,234 tracks), indicating successful campaigns. Similar tactics can be reused for future boosts.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2. Rock Genre Focus-</a:t>
            </a:r>
            <a:r>
              <a:rPr lang="en-GB" sz="1100">
                <a:solidFill>
                  <a:schemeClr val="dk1"/>
                </a:solidFill>
              </a:rPr>
              <a:t> Rock dominates with 53% of sales. Prioritize promoting rock albums and artists to maximize returns.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3. Artist Opportunity-</a:t>
            </a:r>
            <a:r>
              <a:rPr lang="en-GB" sz="1100">
                <a:solidFill>
                  <a:schemeClr val="dk1"/>
                </a:solidFill>
              </a:rPr>
              <a:t> Jimi Hendrix leads with 2,624 sales. Re-releases or exclusive content could drive more engagement.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4. Key Regional Markets-</a:t>
            </a:r>
            <a:r>
              <a:rPr lang="en-GB" sz="1100">
                <a:solidFill>
                  <a:schemeClr val="dk1"/>
                </a:solidFill>
              </a:rPr>
              <a:t> USA, Canada, and Brazil are top-performing markets. Localized promotions can further strengthen sales.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5. Format Demand-</a:t>
            </a:r>
            <a:r>
              <a:rPr lang="en-GB" sz="1100">
                <a:solidFill>
                  <a:schemeClr val="dk1"/>
                </a:solidFill>
              </a:rPr>
              <a:t> MPEG files lead with 42,934 sales. Focus on this format while exploring why video/protected formats lag.</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6. Untapped Regions-</a:t>
            </a:r>
            <a:r>
              <a:rPr lang="en-GB" sz="1100">
                <a:solidFill>
                  <a:schemeClr val="dk1"/>
                </a:solidFill>
              </a:rPr>
              <a:t> Explore opportunities in underperforming European and Asian markets through targeted campaigns.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7. Seasonal Campaigns-</a:t>
            </a:r>
            <a:r>
              <a:rPr lang="en-GB" sz="1100">
                <a:solidFill>
                  <a:schemeClr val="dk1"/>
                </a:solidFill>
              </a:rPr>
              <a:t> Review monthly/seasonal sales trends to time promotions when purchase activity peaks.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8. Bundle Offers &amp; Discounts-</a:t>
            </a:r>
            <a:r>
              <a:rPr lang="en-GB" sz="1100">
                <a:solidFill>
                  <a:schemeClr val="dk1"/>
                </a:solidFill>
              </a:rPr>
              <a:t> Test bundle pricing and discount strategies during slow periods to increase volume.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9. Customer Segmentation-</a:t>
            </a:r>
            <a:r>
              <a:rPr lang="en-GB" sz="1100">
                <a:solidFill>
                  <a:schemeClr val="dk1"/>
                </a:solidFill>
              </a:rPr>
              <a:t> Use buying patterns to segment users (e.g., genre or artist loyalty) and tailor marketing.</a:t>
            </a:r>
            <a:endParaRPr sz="1100">
              <a:solidFill>
                <a:schemeClr val="dk1"/>
              </a:solidFill>
            </a:endParaRPr>
          </a:p>
          <a:p>
            <a:pPr indent="0" lvl="0" marL="0" rtl="0" algn="l">
              <a:lnSpc>
                <a:spcPct val="115000"/>
              </a:lnSpc>
              <a:spcBef>
                <a:spcPts val="1200"/>
              </a:spcBef>
              <a:spcAft>
                <a:spcPts val="1200"/>
              </a:spcAft>
              <a:buNone/>
            </a:pPr>
            <a:r>
              <a:rPr b="1" lang="en-GB" sz="1100">
                <a:solidFill>
                  <a:schemeClr val="dk1"/>
                </a:solidFill>
              </a:rPr>
              <a:t>10. Data-Driven Releases-</a:t>
            </a:r>
            <a:r>
              <a:rPr lang="en-GB" sz="1100">
                <a:solidFill>
                  <a:schemeClr val="dk1"/>
                </a:solidFill>
              </a:rPr>
              <a:t> Base release timing and pricing on historical sales data to optimize launch performance.</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path path="circle">
            <a:fillToRect b="50%" l="50%" r="50%" t="50%"/>
          </a:path>
          <a:tileRect/>
        </a:gradFill>
      </p:bgPr>
    </p:bg>
    <p:spTree>
      <p:nvGrpSpPr>
        <p:cNvPr id="199" name="Shape 199"/>
        <p:cNvGrpSpPr/>
        <p:nvPr/>
      </p:nvGrpSpPr>
      <p:grpSpPr>
        <a:xfrm>
          <a:off x="0" y="0"/>
          <a:ext cx="0" cy="0"/>
          <a:chOff x="0" y="0"/>
          <a:chExt cx="0" cy="0"/>
        </a:xfrm>
      </p:grpSpPr>
      <p:sp>
        <p:nvSpPr>
          <p:cNvPr id="200" name="Google Shape;200;p33"/>
          <p:cNvSpPr txBox="1"/>
          <p:nvPr/>
        </p:nvSpPr>
        <p:spPr>
          <a:xfrm>
            <a:off x="3439500" y="198475"/>
            <a:ext cx="33042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chemeClr val="dk2"/>
                </a:solidFill>
              </a:rPr>
              <a:t>CONCLUSION</a:t>
            </a:r>
            <a:endParaRPr b="1" sz="2100">
              <a:solidFill>
                <a:schemeClr val="dk2"/>
              </a:solidFill>
            </a:endParaRPr>
          </a:p>
        </p:txBody>
      </p:sp>
      <p:sp>
        <p:nvSpPr>
          <p:cNvPr id="201" name="Google Shape;201;p33"/>
          <p:cNvSpPr txBox="1"/>
          <p:nvPr/>
        </p:nvSpPr>
        <p:spPr>
          <a:xfrm>
            <a:off x="534925" y="1069850"/>
            <a:ext cx="8326500" cy="3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In conclusion, the music sales data reveals key opportunities for growth through genre focus, artist promotion, and market-specific strategies. Rock and MPEG formats show the strongest demand, while 2019 marks a benchmark year for campaign success. Targeted efforts in high-performing regions like the USA and emerging ones like Europe can enhance reach. Leveraging data-driven insights and seasonal trends will help optimize future sales strategies.</a:t>
            </a:r>
            <a:endParaRPr sz="1800">
              <a:solidFill>
                <a:schemeClr val="dk2"/>
              </a:solidFill>
            </a:endParaRPr>
          </a:p>
        </p:txBody>
      </p:sp>
      <p:pic>
        <p:nvPicPr>
          <p:cNvPr id="202" name="Google Shape;202;p33"/>
          <p:cNvPicPr preferRelativeResize="0"/>
          <p:nvPr/>
        </p:nvPicPr>
        <p:blipFill>
          <a:blip r:embed="rId3">
            <a:alphaModFix/>
          </a:blip>
          <a:stretch>
            <a:fillRect/>
          </a:stretch>
        </p:blipFill>
        <p:spPr>
          <a:xfrm>
            <a:off x="5771638" y="3214400"/>
            <a:ext cx="2828925" cy="1619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4"/>
          <p:cNvPicPr preferRelativeResize="0"/>
          <p:nvPr/>
        </p:nvPicPr>
        <p:blipFill rotWithShape="1">
          <a:blip r:embed="rId3">
            <a:alphaModFix/>
          </a:blip>
          <a:srcRect b="0" l="0" r="0" t="0"/>
          <a:stretch/>
        </p:blipFill>
        <p:spPr>
          <a:xfrm>
            <a:off x="0" y="-4026"/>
            <a:ext cx="9144001" cy="51515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path path="circle">
            <a:fillToRect b="50%" l="50%" r="50%" t="50%"/>
          </a:path>
          <a:tileRect/>
        </a:gra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420"/>
              <a:t>PROJECT DESCRIPTION</a:t>
            </a:r>
            <a:endParaRPr sz="2420"/>
          </a:p>
        </p:txBody>
      </p:sp>
      <p:sp>
        <p:nvSpPr>
          <p:cNvPr id="69" name="Google Shape;69;p15"/>
          <p:cNvSpPr txBox="1"/>
          <p:nvPr>
            <p:ph idx="1" type="body"/>
          </p:nvPr>
        </p:nvSpPr>
        <p:spPr>
          <a:xfrm>
            <a:off x="311700" y="1868600"/>
            <a:ext cx="4071900" cy="2700300"/>
          </a:xfrm>
          <a:prstGeom prst="rect">
            <a:avLst/>
          </a:prstGeom>
        </p:spPr>
        <p:txBody>
          <a:bodyPr anchorCtr="0" anchor="t" bIns="91425" lIns="91425" spcFirstLastPara="1" rIns="91425" wrap="square" tIns="91425">
            <a:normAutofit/>
          </a:bodyPr>
          <a:lstStyle/>
          <a:p>
            <a:pPr indent="0" lvl="0" marL="0" rtl="0" algn="l">
              <a:lnSpc>
                <a:spcPct val="140019"/>
              </a:lnSpc>
              <a:spcBef>
                <a:spcPts val="0"/>
              </a:spcBef>
              <a:spcAft>
                <a:spcPts val="0"/>
              </a:spcAft>
              <a:buClr>
                <a:schemeClr val="dk1"/>
              </a:buClr>
              <a:buFont typeface="Arial"/>
              <a:buNone/>
            </a:pPr>
            <a:r>
              <a:rPr b="1" lang="en-GB" sz="1799">
                <a:solidFill>
                  <a:srgbClr val="4C4B4B"/>
                </a:solidFill>
                <a:latin typeface="Open Sans"/>
                <a:ea typeface="Open Sans"/>
                <a:cs typeface="Open Sans"/>
                <a:sym typeface="Open Sans"/>
              </a:rPr>
              <a:t>To analyse music record sales data to gain insights and make recommendations for the company's strategy in the physical music market.</a:t>
            </a:r>
            <a:endParaRPr sz="1100">
              <a:solidFill>
                <a:schemeClr val="dk1"/>
              </a:solidFill>
            </a:endParaRPr>
          </a:p>
          <a:p>
            <a:pPr indent="0" lvl="0" marL="0" rtl="0" algn="l">
              <a:spcBef>
                <a:spcPts val="0"/>
              </a:spcBef>
              <a:spcAft>
                <a:spcPts val="1200"/>
              </a:spcAft>
              <a:buNone/>
            </a:pPr>
            <a:r>
              <a:t/>
            </a:r>
            <a:endParaRPr sz="1300">
              <a:solidFill>
                <a:schemeClr val="dk1"/>
              </a:solidFill>
            </a:endParaRPr>
          </a:p>
        </p:txBody>
      </p:sp>
      <p:pic>
        <p:nvPicPr>
          <p:cNvPr id="70" name="Google Shape;70;p15"/>
          <p:cNvPicPr preferRelativeResize="0"/>
          <p:nvPr/>
        </p:nvPicPr>
        <p:blipFill>
          <a:blip r:embed="rId3">
            <a:alphaModFix/>
          </a:blip>
          <a:stretch>
            <a:fillRect/>
          </a:stretch>
        </p:blipFill>
        <p:spPr>
          <a:xfrm>
            <a:off x="4845850" y="2050125"/>
            <a:ext cx="3288475" cy="184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path path="circle">
            <a:fillToRect b="50%" l="50%" r="50%" t="50%"/>
          </a:path>
          <a:tileRect/>
        </a:gradFill>
      </p:bgPr>
    </p:bg>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698950" y="1360150"/>
            <a:ext cx="1723950" cy="1263353"/>
          </a:xfrm>
          <a:prstGeom prst="rect">
            <a:avLst/>
          </a:prstGeom>
          <a:noFill/>
          <a:ln>
            <a:noFill/>
          </a:ln>
        </p:spPr>
      </p:pic>
      <p:sp>
        <p:nvSpPr>
          <p:cNvPr id="76" name="Google Shape;76;p16"/>
          <p:cNvSpPr txBox="1"/>
          <p:nvPr/>
        </p:nvSpPr>
        <p:spPr>
          <a:xfrm>
            <a:off x="4589200" y="464725"/>
            <a:ext cx="3352500" cy="13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77" name="Google Shape;77;p16"/>
          <p:cNvSpPr txBox="1"/>
          <p:nvPr/>
        </p:nvSpPr>
        <p:spPr>
          <a:xfrm>
            <a:off x="2422900" y="246900"/>
            <a:ext cx="4066500" cy="7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2"/>
                </a:solidFill>
              </a:rPr>
              <a:t>Chinook Music Store</a:t>
            </a:r>
            <a:endParaRPr b="1" sz="1800">
              <a:solidFill>
                <a:schemeClr val="dk2"/>
              </a:solidFill>
            </a:endParaRPr>
          </a:p>
        </p:txBody>
      </p:sp>
      <p:pic>
        <p:nvPicPr>
          <p:cNvPr id="78" name="Google Shape;78;p16"/>
          <p:cNvPicPr preferRelativeResize="0"/>
          <p:nvPr/>
        </p:nvPicPr>
        <p:blipFill>
          <a:blip r:embed="rId4">
            <a:alphaModFix/>
          </a:blip>
          <a:stretch>
            <a:fillRect/>
          </a:stretch>
        </p:blipFill>
        <p:spPr>
          <a:xfrm>
            <a:off x="3686275" y="1360150"/>
            <a:ext cx="1898481" cy="1263350"/>
          </a:xfrm>
          <a:prstGeom prst="rect">
            <a:avLst/>
          </a:prstGeom>
          <a:noFill/>
          <a:ln>
            <a:noFill/>
          </a:ln>
        </p:spPr>
      </p:pic>
      <p:pic>
        <p:nvPicPr>
          <p:cNvPr id="79" name="Google Shape;79;p16"/>
          <p:cNvPicPr preferRelativeResize="0"/>
          <p:nvPr/>
        </p:nvPicPr>
        <p:blipFill>
          <a:blip r:embed="rId5">
            <a:alphaModFix/>
          </a:blip>
          <a:stretch>
            <a:fillRect/>
          </a:stretch>
        </p:blipFill>
        <p:spPr>
          <a:xfrm>
            <a:off x="6848125" y="1392175"/>
            <a:ext cx="1723950" cy="1199300"/>
          </a:xfrm>
          <a:prstGeom prst="rect">
            <a:avLst/>
          </a:prstGeom>
          <a:noFill/>
          <a:ln>
            <a:noFill/>
          </a:ln>
        </p:spPr>
      </p:pic>
      <p:sp>
        <p:nvSpPr>
          <p:cNvPr id="80" name="Google Shape;80;p16"/>
          <p:cNvSpPr txBox="1"/>
          <p:nvPr/>
        </p:nvSpPr>
        <p:spPr>
          <a:xfrm>
            <a:off x="680150" y="3151450"/>
            <a:ext cx="2178300" cy="11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rPr>
              <a:t>Chinook Music simulates a digital music store where users can easily browse and purchase tracks and albums.</a:t>
            </a:r>
            <a:endParaRPr b="1">
              <a:solidFill>
                <a:schemeClr val="dk2"/>
              </a:solidFill>
            </a:endParaRPr>
          </a:p>
        </p:txBody>
      </p:sp>
      <p:sp>
        <p:nvSpPr>
          <p:cNvPr id="81" name="Google Shape;81;p16"/>
          <p:cNvSpPr txBox="1"/>
          <p:nvPr/>
        </p:nvSpPr>
        <p:spPr>
          <a:xfrm>
            <a:off x="3645225" y="3175650"/>
            <a:ext cx="2045400" cy="11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2" name="Google Shape;82;p16"/>
          <p:cNvSpPr txBox="1"/>
          <p:nvPr/>
        </p:nvSpPr>
        <p:spPr>
          <a:xfrm>
            <a:off x="3645225" y="3150750"/>
            <a:ext cx="2045400" cy="11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rPr>
              <a:t>It offers a diverse music library spanning multiple genres, helping users discover both mainstream and niche tracks.</a:t>
            </a:r>
            <a:endParaRPr b="1">
              <a:solidFill>
                <a:schemeClr val="dk2"/>
              </a:solidFill>
            </a:endParaRPr>
          </a:p>
        </p:txBody>
      </p:sp>
      <p:sp>
        <p:nvSpPr>
          <p:cNvPr id="83" name="Google Shape;83;p16"/>
          <p:cNvSpPr txBox="1"/>
          <p:nvPr/>
        </p:nvSpPr>
        <p:spPr>
          <a:xfrm>
            <a:off x="6738500" y="3151450"/>
            <a:ext cx="2045400" cy="11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rPr>
              <a:t>With personalized recommendations tailored to user preferences, Chinook enhances music discovery and builds customer loyalty.</a:t>
            </a:r>
            <a:endParaRPr b="1">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path path="circle">
            <a:fillToRect b="50%" l="50%" r="50%" t="50%"/>
          </a:path>
          <a:tileRect/>
        </a:gra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226975" y="1666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420"/>
              <a:t>Database</a:t>
            </a:r>
            <a:r>
              <a:rPr lang="en-GB" sz="2420"/>
              <a:t> Schema</a:t>
            </a:r>
            <a:endParaRPr sz="2420"/>
          </a:p>
        </p:txBody>
      </p:sp>
      <p:sp>
        <p:nvSpPr>
          <p:cNvPr id="89" name="Google Shape;89;p17"/>
          <p:cNvSpPr/>
          <p:nvPr/>
        </p:nvSpPr>
        <p:spPr>
          <a:xfrm>
            <a:off x="1012000" y="872496"/>
            <a:ext cx="6950540" cy="4015654"/>
          </a:xfrm>
          <a:custGeom>
            <a:rect b="b" l="l" r="r" t="t"/>
            <a:pathLst>
              <a:path extrusionOk="0" h="8543944" w="10988996">
                <a:moveTo>
                  <a:pt x="0" y="0"/>
                </a:moveTo>
                <a:lnTo>
                  <a:pt x="10988996" y="0"/>
                </a:lnTo>
                <a:lnTo>
                  <a:pt x="10988996" y="8543944"/>
                </a:lnTo>
                <a:lnTo>
                  <a:pt x="0" y="854394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path path="circle">
            <a:fillToRect b="50%" l="50%" r="50%" t="50%"/>
          </a:path>
          <a:tileRect/>
        </a:gradFill>
      </p:bgPr>
    </p:bg>
    <p:spTree>
      <p:nvGrpSpPr>
        <p:cNvPr id="93" name="Shape 93"/>
        <p:cNvGrpSpPr/>
        <p:nvPr/>
      </p:nvGrpSpPr>
      <p:grpSpPr>
        <a:xfrm>
          <a:off x="0" y="0"/>
          <a:ext cx="0" cy="0"/>
          <a:chOff x="0" y="0"/>
          <a:chExt cx="0" cy="0"/>
        </a:xfrm>
      </p:grpSpPr>
      <p:sp>
        <p:nvSpPr>
          <p:cNvPr id="94" name="Google Shape;94;p18"/>
          <p:cNvSpPr txBox="1"/>
          <p:nvPr/>
        </p:nvSpPr>
        <p:spPr>
          <a:xfrm>
            <a:off x="0" y="600000"/>
            <a:ext cx="4407600" cy="4754400"/>
          </a:xfrm>
          <a:prstGeom prst="rect">
            <a:avLst/>
          </a:prstGeom>
          <a:noFill/>
          <a:ln>
            <a:noFill/>
          </a:ln>
        </p:spPr>
        <p:txBody>
          <a:bodyPr anchorCtr="0" anchor="t" bIns="91425" lIns="91425" spcFirstLastPara="1" rIns="91425" wrap="square" tIns="91425">
            <a:spAutoFit/>
          </a:bodyPr>
          <a:lstStyle/>
          <a:p>
            <a:pPr indent="0" lvl="0" marL="0" rtl="0" algn="l">
              <a:lnSpc>
                <a:spcPct val="108002"/>
              </a:lnSpc>
              <a:spcBef>
                <a:spcPts val="0"/>
              </a:spcBef>
              <a:spcAft>
                <a:spcPts val="0"/>
              </a:spcAft>
              <a:buNone/>
            </a:pPr>
            <a:r>
              <a:rPr b="1" lang="en-GB" sz="1199">
                <a:solidFill>
                  <a:schemeClr val="dk1"/>
                </a:solidFill>
                <a:latin typeface="Arimo"/>
                <a:ea typeface="Arimo"/>
                <a:cs typeface="Arimo"/>
                <a:sym typeface="Arimo"/>
              </a:rPr>
              <a:t>customer</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customer_id: Unique identifier assigned to each customer.</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first_name: The given name or first name of a customer.</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last_name: The surname or family name of a customer.</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company: The name of the company associated with a customer.</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address: The street address of a customer's location.</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city: The city where a customer is located.</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state: The state or province where a customer is located.</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country: The country where a customer is located.</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postal_code: The postal or zip code of a customer's address.</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phone: The phone number of a customer.</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fax: The fax number associated with a customer.</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email: The email address of a customer.</a:t>
            </a:r>
            <a:endParaRPr sz="200">
              <a:solidFill>
                <a:schemeClr val="dk1"/>
              </a:solidFill>
            </a:endParaRPr>
          </a:p>
          <a:p>
            <a:pPr indent="-278853" lvl="1" marL="760907" rtl="0" algn="l">
              <a:lnSpc>
                <a:spcPct val="108002"/>
              </a:lnSpc>
              <a:spcBef>
                <a:spcPts val="0"/>
              </a:spcBef>
              <a:spcAft>
                <a:spcPts val="0"/>
              </a:spcAft>
              <a:buClr>
                <a:schemeClr val="dk1"/>
              </a:buClr>
              <a:buSzPts val="1199"/>
              <a:buChar char="•"/>
            </a:pPr>
            <a:r>
              <a:rPr lang="en-GB" sz="1199">
                <a:solidFill>
                  <a:schemeClr val="dk1"/>
                </a:solidFill>
                <a:latin typeface="Arimo"/>
                <a:ea typeface="Arimo"/>
                <a:cs typeface="Arimo"/>
                <a:sym typeface="Arimo"/>
              </a:rPr>
              <a:t>support_rep_id: The employee ID of the support representative assigned to a customer.</a:t>
            </a:r>
            <a:endParaRPr sz="200">
              <a:solidFill>
                <a:schemeClr val="dk1"/>
              </a:solidFill>
            </a:endParaRPr>
          </a:p>
          <a:p>
            <a:pPr indent="-380453" lvl="1" marL="760907" rtl="0" algn="l">
              <a:lnSpc>
                <a:spcPct val="108002"/>
              </a:lnSpc>
              <a:spcBef>
                <a:spcPts val="0"/>
              </a:spcBef>
              <a:spcAft>
                <a:spcPts val="0"/>
              </a:spcAft>
              <a:buNone/>
            </a:pPr>
            <a:r>
              <a:t/>
            </a:r>
            <a:endParaRPr sz="1199">
              <a:solidFill>
                <a:schemeClr val="dk1"/>
              </a:solidFill>
              <a:latin typeface="Arimo"/>
              <a:ea typeface="Arimo"/>
              <a:cs typeface="Arimo"/>
              <a:sym typeface="Arimo"/>
            </a:endParaRPr>
          </a:p>
        </p:txBody>
      </p:sp>
      <p:sp>
        <p:nvSpPr>
          <p:cNvPr id="95" name="Google Shape;95;p18"/>
          <p:cNvSpPr txBox="1"/>
          <p:nvPr/>
        </p:nvSpPr>
        <p:spPr>
          <a:xfrm>
            <a:off x="4298750" y="600000"/>
            <a:ext cx="4659300" cy="4543500"/>
          </a:xfrm>
          <a:prstGeom prst="rect">
            <a:avLst/>
          </a:prstGeom>
          <a:noFill/>
          <a:ln>
            <a:noFill/>
          </a:ln>
        </p:spPr>
        <p:txBody>
          <a:bodyPr anchorCtr="0" anchor="t" bIns="91425" lIns="91425" spcFirstLastPara="1" rIns="91425" wrap="square" tIns="91425">
            <a:spAutoFit/>
          </a:bodyPr>
          <a:lstStyle/>
          <a:p>
            <a:pPr indent="0" lvl="0" marL="0" rtl="0" algn="l">
              <a:lnSpc>
                <a:spcPct val="119985"/>
              </a:lnSpc>
              <a:spcBef>
                <a:spcPts val="0"/>
              </a:spcBef>
              <a:spcAft>
                <a:spcPts val="0"/>
              </a:spcAft>
              <a:buNone/>
            </a:pPr>
            <a:r>
              <a:rPr b="1" lang="en-GB" sz="1402">
                <a:solidFill>
                  <a:schemeClr val="dk1"/>
                </a:solidFill>
                <a:latin typeface="Arimo"/>
                <a:ea typeface="Arimo"/>
                <a:cs typeface="Arimo"/>
                <a:sym typeface="Arimo"/>
              </a:rPr>
              <a:t>invoice</a:t>
            </a:r>
            <a:endParaRPr sz="100">
              <a:solidFill>
                <a:schemeClr val="dk1"/>
              </a:solidFill>
            </a:endParaRPr>
          </a:p>
          <a:p>
            <a:pPr indent="-288420" lvl="1" marL="754640" rtl="0" algn="l">
              <a:lnSpc>
                <a:spcPct val="119985"/>
              </a:lnSpc>
              <a:spcBef>
                <a:spcPts val="0"/>
              </a:spcBef>
              <a:spcAft>
                <a:spcPts val="0"/>
              </a:spcAft>
              <a:buClr>
                <a:schemeClr val="dk1"/>
              </a:buClr>
              <a:buSzPts val="1402"/>
              <a:buChar char="•"/>
            </a:pPr>
            <a:r>
              <a:rPr lang="en-GB" sz="1402">
                <a:solidFill>
                  <a:schemeClr val="dk1"/>
                </a:solidFill>
                <a:latin typeface="Arimo"/>
                <a:ea typeface="Arimo"/>
                <a:cs typeface="Arimo"/>
                <a:sym typeface="Arimo"/>
              </a:rPr>
              <a:t>invoice_id: Unique identifier assigned to each invoice.</a:t>
            </a:r>
            <a:endParaRPr sz="100">
              <a:solidFill>
                <a:schemeClr val="dk1"/>
              </a:solidFill>
            </a:endParaRPr>
          </a:p>
          <a:p>
            <a:pPr indent="-288420" lvl="1" marL="754640" rtl="0" algn="l">
              <a:lnSpc>
                <a:spcPct val="119985"/>
              </a:lnSpc>
              <a:spcBef>
                <a:spcPts val="0"/>
              </a:spcBef>
              <a:spcAft>
                <a:spcPts val="0"/>
              </a:spcAft>
              <a:buClr>
                <a:schemeClr val="dk1"/>
              </a:buClr>
              <a:buSzPts val="1402"/>
              <a:buChar char="•"/>
            </a:pPr>
            <a:r>
              <a:rPr lang="en-GB" sz="1402">
                <a:solidFill>
                  <a:schemeClr val="dk1"/>
                </a:solidFill>
                <a:latin typeface="Arimo"/>
                <a:ea typeface="Arimo"/>
                <a:cs typeface="Arimo"/>
                <a:sym typeface="Arimo"/>
              </a:rPr>
              <a:t>customer_id: The customer ID associated with the invoice.</a:t>
            </a:r>
            <a:endParaRPr sz="100">
              <a:solidFill>
                <a:schemeClr val="dk1"/>
              </a:solidFill>
            </a:endParaRPr>
          </a:p>
          <a:p>
            <a:pPr indent="-288420" lvl="1" marL="754640" rtl="0" algn="l">
              <a:lnSpc>
                <a:spcPct val="119985"/>
              </a:lnSpc>
              <a:spcBef>
                <a:spcPts val="0"/>
              </a:spcBef>
              <a:spcAft>
                <a:spcPts val="0"/>
              </a:spcAft>
              <a:buClr>
                <a:schemeClr val="dk1"/>
              </a:buClr>
              <a:buSzPts val="1402"/>
              <a:buChar char="•"/>
            </a:pPr>
            <a:r>
              <a:rPr lang="en-GB" sz="1402">
                <a:solidFill>
                  <a:schemeClr val="dk1"/>
                </a:solidFill>
                <a:latin typeface="Arimo"/>
                <a:ea typeface="Arimo"/>
                <a:cs typeface="Arimo"/>
                <a:sym typeface="Arimo"/>
              </a:rPr>
              <a:t>invoice_date: The date when the invoice was generated or issued.</a:t>
            </a:r>
            <a:endParaRPr sz="100">
              <a:solidFill>
                <a:schemeClr val="dk1"/>
              </a:solidFill>
            </a:endParaRPr>
          </a:p>
          <a:p>
            <a:pPr indent="-288420" lvl="1" marL="754640" rtl="0" algn="l">
              <a:lnSpc>
                <a:spcPct val="119985"/>
              </a:lnSpc>
              <a:spcBef>
                <a:spcPts val="0"/>
              </a:spcBef>
              <a:spcAft>
                <a:spcPts val="0"/>
              </a:spcAft>
              <a:buClr>
                <a:schemeClr val="dk1"/>
              </a:buClr>
              <a:buSzPts val="1402"/>
              <a:buChar char="•"/>
            </a:pPr>
            <a:r>
              <a:rPr lang="en-GB" sz="1402">
                <a:solidFill>
                  <a:schemeClr val="dk1"/>
                </a:solidFill>
                <a:latin typeface="Arimo"/>
                <a:ea typeface="Arimo"/>
                <a:cs typeface="Arimo"/>
                <a:sym typeface="Arimo"/>
              </a:rPr>
              <a:t>billing_address: The street address used for billing purposes.</a:t>
            </a:r>
            <a:endParaRPr sz="100">
              <a:solidFill>
                <a:schemeClr val="dk1"/>
              </a:solidFill>
            </a:endParaRPr>
          </a:p>
          <a:p>
            <a:pPr indent="-288420" lvl="1" marL="754640" rtl="0" algn="l">
              <a:lnSpc>
                <a:spcPct val="119985"/>
              </a:lnSpc>
              <a:spcBef>
                <a:spcPts val="0"/>
              </a:spcBef>
              <a:spcAft>
                <a:spcPts val="0"/>
              </a:spcAft>
              <a:buClr>
                <a:schemeClr val="dk1"/>
              </a:buClr>
              <a:buSzPts val="1402"/>
              <a:buChar char="•"/>
            </a:pPr>
            <a:r>
              <a:rPr lang="en-GB" sz="1402">
                <a:solidFill>
                  <a:schemeClr val="dk1"/>
                </a:solidFill>
                <a:latin typeface="Arimo"/>
                <a:ea typeface="Arimo"/>
                <a:cs typeface="Arimo"/>
                <a:sym typeface="Arimo"/>
              </a:rPr>
              <a:t>billing_city: The city used for billing purposes.</a:t>
            </a:r>
            <a:endParaRPr sz="100">
              <a:solidFill>
                <a:schemeClr val="dk1"/>
              </a:solidFill>
            </a:endParaRPr>
          </a:p>
          <a:p>
            <a:pPr indent="-288420" lvl="1" marL="754640" rtl="0" algn="l">
              <a:lnSpc>
                <a:spcPct val="119985"/>
              </a:lnSpc>
              <a:spcBef>
                <a:spcPts val="0"/>
              </a:spcBef>
              <a:spcAft>
                <a:spcPts val="0"/>
              </a:spcAft>
              <a:buClr>
                <a:schemeClr val="dk1"/>
              </a:buClr>
              <a:buSzPts val="1402"/>
              <a:buChar char="•"/>
            </a:pPr>
            <a:r>
              <a:rPr lang="en-GB" sz="1402">
                <a:solidFill>
                  <a:schemeClr val="dk1"/>
                </a:solidFill>
                <a:latin typeface="Arimo"/>
                <a:ea typeface="Arimo"/>
                <a:cs typeface="Arimo"/>
                <a:sym typeface="Arimo"/>
              </a:rPr>
              <a:t>billing_state: The state or province used for billing purposes.</a:t>
            </a:r>
            <a:endParaRPr sz="100">
              <a:solidFill>
                <a:schemeClr val="dk1"/>
              </a:solidFill>
            </a:endParaRPr>
          </a:p>
          <a:p>
            <a:pPr indent="-288420" lvl="1" marL="754640" rtl="0" algn="l">
              <a:lnSpc>
                <a:spcPct val="119985"/>
              </a:lnSpc>
              <a:spcBef>
                <a:spcPts val="0"/>
              </a:spcBef>
              <a:spcAft>
                <a:spcPts val="0"/>
              </a:spcAft>
              <a:buClr>
                <a:schemeClr val="dk1"/>
              </a:buClr>
              <a:buSzPts val="1402"/>
              <a:buChar char="•"/>
            </a:pPr>
            <a:r>
              <a:rPr lang="en-GB" sz="1402">
                <a:solidFill>
                  <a:schemeClr val="dk1"/>
                </a:solidFill>
                <a:latin typeface="Arimo"/>
                <a:ea typeface="Arimo"/>
                <a:cs typeface="Arimo"/>
                <a:sym typeface="Arimo"/>
              </a:rPr>
              <a:t>billing_country: The country used for billing purposes.</a:t>
            </a:r>
            <a:endParaRPr sz="100">
              <a:solidFill>
                <a:schemeClr val="dk1"/>
              </a:solidFill>
            </a:endParaRPr>
          </a:p>
          <a:p>
            <a:pPr indent="-288420" lvl="1" marL="754640" rtl="0" algn="l">
              <a:lnSpc>
                <a:spcPct val="119985"/>
              </a:lnSpc>
              <a:spcBef>
                <a:spcPts val="0"/>
              </a:spcBef>
              <a:spcAft>
                <a:spcPts val="0"/>
              </a:spcAft>
              <a:buClr>
                <a:schemeClr val="dk1"/>
              </a:buClr>
              <a:buSzPts val="1402"/>
              <a:buChar char="•"/>
            </a:pPr>
            <a:r>
              <a:rPr lang="en-GB" sz="1402">
                <a:solidFill>
                  <a:schemeClr val="dk1"/>
                </a:solidFill>
                <a:latin typeface="Arimo"/>
                <a:ea typeface="Arimo"/>
                <a:cs typeface="Arimo"/>
                <a:sym typeface="Arimo"/>
              </a:rPr>
              <a:t>billing_postal_code: The postal or zip code used for billing purposes.</a:t>
            </a:r>
            <a:endParaRPr sz="100">
              <a:solidFill>
                <a:schemeClr val="dk1"/>
              </a:solidFill>
            </a:endParaRPr>
          </a:p>
          <a:p>
            <a:pPr indent="-288420" lvl="1" marL="754640" rtl="0" algn="l">
              <a:lnSpc>
                <a:spcPct val="119985"/>
              </a:lnSpc>
              <a:spcBef>
                <a:spcPts val="0"/>
              </a:spcBef>
              <a:spcAft>
                <a:spcPts val="0"/>
              </a:spcAft>
              <a:buClr>
                <a:schemeClr val="dk1"/>
              </a:buClr>
              <a:buSzPts val="1402"/>
              <a:buChar char="•"/>
            </a:pPr>
            <a:r>
              <a:rPr lang="en-GB" sz="1402">
                <a:solidFill>
                  <a:schemeClr val="dk1"/>
                </a:solidFill>
                <a:latin typeface="Arimo"/>
                <a:ea typeface="Arimo"/>
                <a:cs typeface="Arimo"/>
                <a:sym typeface="Arimo"/>
              </a:rPr>
              <a:t>total: The total amount due on the invoice.</a:t>
            </a:r>
            <a:endParaRPr sz="100">
              <a:solidFill>
                <a:schemeClr val="dk1"/>
              </a:solidFill>
            </a:endParaRPr>
          </a:p>
        </p:txBody>
      </p:sp>
      <p:sp>
        <p:nvSpPr>
          <p:cNvPr id="96" name="Google Shape;96;p18"/>
          <p:cNvSpPr txBox="1"/>
          <p:nvPr/>
        </p:nvSpPr>
        <p:spPr>
          <a:xfrm>
            <a:off x="1841975" y="58100"/>
            <a:ext cx="4211700" cy="5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2"/>
                </a:solidFill>
              </a:rPr>
              <a:t>DATA OVERVIEW</a:t>
            </a:r>
            <a:endParaRPr b="1"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path path="circle">
            <a:fillToRect b="50%" l="50%" r="50%" t="50%"/>
          </a:path>
          <a:tileRect/>
        </a:gradFill>
      </p:bgPr>
    </p:bg>
    <p:spTree>
      <p:nvGrpSpPr>
        <p:cNvPr id="100" name="Shape 100"/>
        <p:cNvGrpSpPr/>
        <p:nvPr/>
      </p:nvGrpSpPr>
      <p:grpSpPr>
        <a:xfrm>
          <a:off x="0" y="0"/>
          <a:ext cx="0" cy="0"/>
          <a:chOff x="0" y="0"/>
          <a:chExt cx="0" cy="0"/>
        </a:xfrm>
      </p:grpSpPr>
      <p:sp>
        <p:nvSpPr>
          <p:cNvPr id="101" name="Google Shape;101;p19"/>
          <p:cNvSpPr txBox="1"/>
          <p:nvPr/>
        </p:nvSpPr>
        <p:spPr>
          <a:xfrm>
            <a:off x="0" y="0"/>
            <a:ext cx="4153500" cy="4332300"/>
          </a:xfrm>
          <a:prstGeom prst="rect">
            <a:avLst/>
          </a:prstGeom>
          <a:noFill/>
          <a:ln>
            <a:noFill/>
          </a:ln>
        </p:spPr>
        <p:txBody>
          <a:bodyPr anchorCtr="0" anchor="t" bIns="91425" lIns="91425" spcFirstLastPara="1" rIns="91425" wrap="square" tIns="91425">
            <a:spAutoFit/>
          </a:bodyPr>
          <a:lstStyle/>
          <a:p>
            <a:pPr indent="0" lvl="0" marL="0" rtl="0" algn="l">
              <a:lnSpc>
                <a:spcPct val="125981"/>
              </a:lnSpc>
              <a:spcBef>
                <a:spcPts val="0"/>
              </a:spcBef>
              <a:spcAft>
                <a:spcPts val="0"/>
              </a:spcAft>
              <a:buNone/>
            </a:pPr>
            <a:r>
              <a:rPr b="1" lang="en-GB" sz="1202">
                <a:solidFill>
                  <a:schemeClr val="dk1"/>
                </a:solidFill>
                <a:latin typeface="Arimo"/>
                <a:ea typeface="Arimo"/>
                <a:cs typeface="Arimo"/>
                <a:sym typeface="Arimo"/>
              </a:rPr>
              <a:t>invoice</a:t>
            </a:r>
            <a:endParaRPr sz="3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invoice_id: Unique identifier assigned to each invoice.</a:t>
            </a:r>
            <a:endParaRPr sz="3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customer_id: The customer ID associated with the invoice.</a:t>
            </a:r>
            <a:endParaRPr sz="3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invoice_date: The date when the invoice was generated or issued.</a:t>
            </a:r>
            <a:endParaRPr sz="3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billing_address: The street address used for billing purposes.</a:t>
            </a:r>
            <a:endParaRPr sz="3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billing_city: The city used for billing purposes.</a:t>
            </a:r>
            <a:endParaRPr sz="3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billing_state: The state or province used for billing purposes.</a:t>
            </a:r>
            <a:endParaRPr sz="3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billing_country: The country used for billing purposes.</a:t>
            </a:r>
            <a:endParaRPr sz="3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billing_postal_code: The postal or zip code used for billing purposes.</a:t>
            </a:r>
            <a:endParaRPr sz="3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total: The total amount due on the invoice.</a:t>
            </a:r>
            <a:endParaRPr sz="300">
              <a:solidFill>
                <a:schemeClr val="dk1"/>
              </a:solidFill>
            </a:endParaRPr>
          </a:p>
          <a:p>
            <a:pPr indent="-385475" lvl="1" marL="770950" rtl="0" algn="l">
              <a:lnSpc>
                <a:spcPct val="125981"/>
              </a:lnSpc>
              <a:spcBef>
                <a:spcPts val="0"/>
              </a:spcBef>
              <a:spcAft>
                <a:spcPts val="0"/>
              </a:spcAft>
              <a:buNone/>
            </a:pPr>
            <a:r>
              <a:t/>
            </a:r>
            <a:endParaRPr sz="1202">
              <a:solidFill>
                <a:schemeClr val="dk1"/>
              </a:solidFill>
              <a:latin typeface="Arimo"/>
              <a:ea typeface="Arimo"/>
              <a:cs typeface="Arimo"/>
              <a:sym typeface="Arimo"/>
            </a:endParaRPr>
          </a:p>
        </p:txBody>
      </p:sp>
      <p:sp>
        <p:nvSpPr>
          <p:cNvPr id="102" name="Google Shape;102;p19"/>
          <p:cNvSpPr txBox="1"/>
          <p:nvPr/>
        </p:nvSpPr>
        <p:spPr>
          <a:xfrm>
            <a:off x="4395575" y="152400"/>
            <a:ext cx="4514400" cy="2535300"/>
          </a:xfrm>
          <a:prstGeom prst="rect">
            <a:avLst/>
          </a:prstGeom>
          <a:noFill/>
          <a:ln>
            <a:noFill/>
          </a:ln>
        </p:spPr>
        <p:txBody>
          <a:bodyPr anchorCtr="0" anchor="t" bIns="91425" lIns="91425" spcFirstLastPara="1" rIns="91425" wrap="square" tIns="91425">
            <a:spAutoFit/>
          </a:bodyPr>
          <a:lstStyle/>
          <a:p>
            <a:pPr indent="0" lvl="0" marL="0" rtl="0" algn="l">
              <a:lnSpc>
                <a:spcPct val="196111"/>
              </a:lnSpc>
              <a:spcBef>
                <a:spcPts val="0"/>
              </a:spcBef>
              <a:spcAft>
                <a:spcPts val="0"/>
              </a:spcAft>
              <a:buNone/>
            </a:pPr>
            <a:r>
              <a:t/>
            </a:r>
            <a:endParaRPr sz="200">
              <a:solidFill>
                <a:schemeClr val="dk1"/>
              </a:solidFill>
              <a:latin typeface="Calibri"/>
              <a:ea typeface="Calibri"/>
              <a:cs typeface="Calibri"/>
              <a:sym typeface="Calibri"/>
            </a:endParaRPr>
          </a:p>
          <a:p>
            <a:pPr indent="0" lvl="0" marL="0" rtl="0" algn="l">
              <a:lnSpc>
                <a:spcPct val="125981"/>
              </a:lnSpc>
              <a:spcBef>
                <a:spcPts val="0"/>
              </a:spcBef>
              <a:spcAft>
                <a:spcPts val="0"/>
              </a:spcAft>
              <a:buNone/>
            </a:pPr>
            <a:r>
              <a:rPr b="1" lang="en-GB" sz="1202">
                <a:solidFill>
                  <a:schemeClr val="dk1"/>
                </a:solidFill>
                <a:latin typeface="Arimo"/>
                <a:ea typeface="Arimo"/>
                <a:cs typeface="Arimo"/>
                <a:sym typeface="Arimo"/>
              </a:rPr>
              <a:t>invoice_line</a:t>
            </a:r>
            <a:endParaRPr sz="1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invoice_line_id: Unique identifier assigned to each line item on an invoice.</a:t>
            </a:r>
            <a:endParaRPr sz="1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invoice_id: The invoice ID to which the line item belongs.</a:t>
            </a:r>
            <a:endParaRPr sz="1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track_id: The ID of the track or product included in the line item.</a:t>
            </a:r>
            <a:endParaRPr sz="1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unit_price: The price per unit for the line item.</a:t>
            </a:r>
            <a:endParaRPr sz="100">
              <a:solidFill>
                <a:schemeClr val="dk1"/>
              </a:solidFill>
            </a:endParaRPr>
          </a:p>
          <a:p>
            <a:pPr indent="-283875" lvl="1" marL="770950" rtl="0" algn="l">
              <a:lnSpc>
                <a:spcPct val="125981"/>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quantity: The quantity of units for the line item.</a:t>
            </a:r>
            <a:endParaRPr sz="100">
              <a:solidFill>
                <a:schemeClr val="dk1"/>
              </a:solidFill>
            </a:endParaRPr>
          </a:p>
          <a:p>
            <a:pPr indent="-385475" lvl="1" marL="770950" rtl="0" algn="l">
              <a:lnSpc>
                <a:spcPct val="125981"/>
              </a:lnSpc>
              <a:spcBef>
                <a:spcPts val="0"/>
              </a:spcBef>
              <a:spcAft>
                <a:spcPts val="0"/>
              </a:spcAft>
              <a:buNone/>
            </a:pPr>
            <a:r>
              <a:t/>
            </a:r>
            <a:endParaRPr sz="1202">
              <a:solidFill>
                <a:schemeClr val="dk1"/>
              </a:solidFill>
              <a:latin typeface="Arimo"/>
              <a:ea typeface="Arimo"/>
              <a:cs typeface="Arimo"/>
              <a:sym typeface="Arimo"/>
            </a:endParaRPr>
          </a:p>
        </p:txBody>
      </p:sp>
      <p:sp>
        <p:nvSpPr>
          <p:cNvPr id="103" name="Google Shape;103;p19"/>
          <p:cNvSpPr txBox="1"/>
          <p:nvPr/>
        </p:nvSpPr>
        <p:spPr>
          <a:xfrm>
            <a:off x="4516600" y="2522125"/>
            <a:ext cx="4465800" cy="2369400"/>
          </a:xfrm>
          <a:prstGeom prst="rect">
            <a:avLst/>
          </a:prstGeom>
          <a:noFill/>
          <a:ln>
            <a:noFill/>
          </a:ln>
        </p:spPr>
        <p:txBody>
          <a:bodyPr anchorCtr="0" anchor="t" bIns="91425" lIns="91425" spcFirstLastPara="1" rIns="91425" wrap="square" tIns="91425">
            <a:spAutoFit/>
          </a:bodyPr>
          <a:lstStyle/>
          <a:p>
            <a:pPr indent="0" lvl="0" marL="0" rtl="0" algn="l">
              <a:lnSpc>
                <a:spcPct val="107994"/>
              </a:lnSpc>
              <a:spcBef>
                <a:spcPts val="0"/>
              </a:spcBef>
              <a:spcAft>
                <a:spcPts val="0"/>
              </a:spcAft>
              <a:buNone/>
            </a:pPr>
            <a:r>
              <a:rPr b="1" lang="en-GB" sz="1102">
                <a:solidFill>
                  <a:schemeClr val="dk1"/>
                </a:solidFill>
                <a:latin typeface="Arimo"/>
                <a:ea typeface="Arimo"/>
                <a:cs typeface="Arimo"/>
                <a:sym typeface="Arimo"/>
              </a:rPr>
              <a:t>playlist</a:t>
            </a:r>
            <a:endParaRPr sz="100">
              <a:solidFill>
                <a:schemeClr val="dk1"/>
              </a:solidFill>
            </a:endParaRPr>
          </a:p>
          <a:p>
            <a:pPr indent="0" lvl="0" marL="0" rtl="0" algn="l">
              <a:lnSpc>
                <a:spcPct val="107994"/>
              </a:lnSpc>
              <a:spcBef>
                <a:spcPts val="0"/>
              </a:spcBef>
              <a:spcAft>
                <a:spcPts val="0"/>
              </a:spcAft>
              <a:buNone/>
            </a:pPr>
            <a:r>
              <a:t/>
            </a:r>
            <a:endParaRPr b="1" sz="1102">
              <a:solidFill>
                <a:schemeClr val="dk1"/>
              </a:solidFill>
              <a:latin typeface="Arimo"/>
              <a:ea typeface="Arimo"/>
              <a:cs typeface="Arimo"/>
              <a:sym typeface="Arimo"/>
            </a:endParaRPr>
          </a:p>
          <a:p>
            <a:pPr indent="-268391" lvl="1" marL="739983" rtl="0" algn="l">
              <a:lnSpc>
                <a:spcPct val="107994"/>
              </a:lnSpc>
              <a:spcBef>
                <a:spcPts val="0"/>
              </a:spcBef>
              <a:spcAft>
                <a:spcPts val="0"/>
              </a:spcAft>
              <a:buClr>
                <a:schemeClr val="dk1"/>
              </a:buClr>
              <a:buSzPts val="1102"/>
              <a:buChar char="•"/>
            </a:pPr>
            <a:r>
              <a:rPr lang="en-GB" sz="1102">
                <a:solidFill>
                  <a:schemeClr val="dk1"/>
                </a:solidFill>
                <a:latin typeface="Arimo"/>
                <a:ea typeface="Arimo"/>
                <a:cs typeface="Arimo"/>
                <a:sym typeface="Arimo"/>
              </a:rPr>
              <a:t>playlist_id: Unique identifier assigned to each playlist.</a:t>
            </a:r>
            <a:endParaRPr sz="100">
              <a:solidFill>
                <a:schemeClr val="dk1"/>
              </a:solidFill>
            </a:endParaRPr>
          </a:p>
          <a:p>
            <a:pPr indent="-268391" lvl="1" marL="739983" rtl="0" algn="l">
              <a:lnSpc>
                <a:spcPct val="107994"/>
              </a:lnSpc>
              <a:spcBef>
                <a:spcPts val="0"/>
              </a:spcBef>
              <a:spcAft>
                <a:spcPts val="0"/>
              </a:spcAft>
              <a:buClr>
                <a:schemeClr val="dk1"/>
              </a:buClr>
              <a:buSzPts val="1102"/>
              <a:buChar char="•"/>
            </a:pPr>
            <a:r>
              <a:rPr lang="en-GB" sz="1102">
                <a:solidFill>
                  <a:schemeClr val="dk1"/>
                </a:solidFill>
                <a:latin typeface="Arimo"/>
                <a:ea typeface="Arimo"/>
                <a:cs typeface="Arimo"/>
                <a:sym typeface="Arimo"/>
              </a:rPr>
              <a:t>name: The name or title of the playlist.</a:t>
            </a:r>
            <a:endParaRPr sz="100">
              <a:solidFill>
                <a:schemeClr val="dk1"/>
              </a:solidFill>
            </a:endParaRPr>
          </a:p>
          <a:p>
            <a:pPr indent="-369991" lvl="1" marL="739983" rtl="0" algn="l">
              <a:lnSpc>
                <a:spcPct val="107994"/>
              </a:lnSpc>
              <a:spcBef>
                <a:spcPts val="0"/>
              </a:spcBef>
              <a:spcAft>
                <a:spcPts val="0"/>
              </a:spcAft>
              <a:buNone/>
            </a:pPr>
            <a:r>
              <a:t/>
            </a:r>
            <a:endParaRPr sz="1102">
              <a:solidFill>
                <a:schemeClr val="dk1"/>
              </a:solidFill>
              <a:latin typeface="Arimo"/>
              <a:ea typeface="Arimo"/>
              <a:cs typeface="Arimo"/>
              <a:sym typeface="Arimo"/>
            </a:endParaRPr>
          </a:p>
          <a:p>
            <a:pPr indent="0" lvl="0" marL="0" rtl="0" algn="l">
              <a:lnSpc>
                <a:spcPct val="107994"/>
              </a:lnSpc>
              <a:spcBef>
                <a:spcPts val="0"/>
              </a:spcBef>
              <a:spcAft>
                <a:spcPts val="0"/>
              </a:spcAft>
              <a:buNone/>
            </a:pPr>
            <a:r>
              <a:rPr b="1" lang="en-GB" sz="1102">
                <a:solidFill>
                  <a:schemeClr val="dk1"/>
                </a:solidFill>
                <a:latin typeface="Arimo"/>
                <a:ea typeface="Arimo"/>
                <a:cs typeface="Arimo"/>
                <a:sym typeface="Arimo"/>
              </a:rPr>
              <a:t>playlist_track</a:t>
            </a:r>
            <a:endParaRPr b="1" sz="1102">
              <a:solidFill>
                <a:schemeClr val="dk1"/>
              </a:solidFill>
              <a:latin typeface="Arimo"/>
              <a:ea typeface="Arimo"/>
              <a:cs typeface="Arimo"/>
              <a:sym typeface="Arimo"/>
            </a:endParaRPr>
          </a:p>
          <a:p>
            <a:pPr indent="-369991" lvl="1" marL="739983" rtl="0" algn="l">
              <a:lnSpc>
                <a:spcPct val="107994"/>
              </a:lnSpc>
              <a:spcBef>
                <a:spcPts val="0"/>
              </a:spcBef>
              <a:spcAft>
                <a:spcPts val="0"/>
              </a:spcAft>
              <a:buNone/>
            </a:pPr>
            <a:r>
              <a:t/>
            </a:r>
            <a:endParaRPr b="1" sz="1102">
              <a:solidFill>
                <a:schemeClr val="dk1"/>
              </a:solidFill>
              <a:latin typeface="Arimo"/>
              <a:ea typeface="Arimo"/>
              <a:cs typeface="Arimo"/>
              <a:sym typeface="Arimo"/>
            </a:endParaRPr>
          </a:p>
          <a:p>
            <a:pPr indent="-268391" lvl="1" marL="739983" rtl="0" algn="l">
              <a:lnSpc>
                <a:spcPct val="107994"/>
              </a:lnSpc>
              <a:spcBef>
                <a:spcPts val="0"/>
              </a:spcBef>
              <a:spcAft>
                <a:spcPts val="0"/>
              </a:spcAft>
              <a:buClr>
                <a:schemeClr val="dk1"/>
              </a:buClr>
              <a:buSzPts val="1102"/>
              <a:buChar char="•"/>
            </a:pPr>
            <a:r>
              <a:rPr lang="en-GB" sz="1102">
                <a:solidFill>
                  <a:schemeClr val="dk1"/>
                </a:solidFill>
                <a:latin typeface="Arimo"/>
                <a:ea typeface="Arimo"/>
                <a:cs typeface="Arimo"/>
                <a:sym typeface="Arimo"/>
              </a:rPr>
              <a:t>playlist_id: The ID of the playlist to which the track belongs.</a:t>
            </a:r>
            <a:endParaRPr sz="100">
              <a:solidFill>
                <a:schemeClr val="dk1"/>
              </a:solidFill>
            </a:endParaRPr>
          </a:p>
          <a:p>
            <a:pPr indent="-268391" lvl="1" marL="739983" rtl="0" algn="l">
              <a:lnSpc>
                <a:spcPct val="107994"/>
              </a:lnSpc>
              <a:spcBef>
                <a:spcPts val="0"/>
              </a:spcBef>
              <a:spcAft>
                <a:spcPts val="0"/>
              </a:spcAft>
              <a:buClr>
                <a:schemeClr val="dk1"/>
              </a:buClr>
              <a:buSzPts val="1102"/>
              <a:buChar char="•"/>
            </a:pPr>
            <a:r>
              <a:rPr lang="en-GB" sz="1102">
                <a:solidFill>
                  <a:schemeClr val="dk1"/>
                </a:solidFill>
                <a:latin typeface="Arimo"/>
                <a:ea typeface="Arimo"/>
                <a:cs typeface="Arimo"/>
                <a:sym typeface="Arimo"/>
              </a:rPr>
              <a:t>track_id: The ID of the track included in the playlist.</a:t>
            </a:r>
            <a:endParaRPr sz="100">
              <a:solidFill>
                <a:schemeClr val="dk1"/>
              </a:solidFill>
            </a:endParaRPr>
          </a:p>
          <a:p>
            <a:pPr indent="-268391" lvl="1" marL="739983" rtl="0" algn="l">
              <a:lnSpc>
                <a:spcPct val="107994"/>
              </a:lnSpc>
              <a:spcBef>
                <a:spcPts val="0"/>
              </a:spcBef>
              <a:spcAft>
                <a:spcPts val="0"/>
              </a:spcAft>
              <a:buClr>
                <a:schemeClr val="dk1"/>
              </a:buClr>
              <a:buSzPts val="1102"/>
              <a:buChar char="•"/>
            </a:pPr>
            <a:r>
              <a:rPr lang="en-GB" sz="1102">
                <a:solidFill>
                  <a:schemeClr val="dk1"/>
                </a:solidFill>
                <a:latin typeface="Arimo"/>
                <a:ea typeface="Arimo"/>
                <a:cs typeface="Arimo"/>
                <a:sym typeface="Arimo"/>
              </a:rPr>
              <a:t>unit_price: The price per unit for the track.</a:t>
            </a:r>
            <a:endParaRPr sz="100">
              <a:solidFill>
                <a:schemeClr val="dk1"/>
              </a:solidFill>
            </a:endParaRPr>
          </a:p>
          <a:p>
            <a:pPr indent="-369991" lvl="1" marL="739983" rtl="0" algn="l">
              <a:lnSpc>
                <a:spcPct val="107994"/>
              </a:lnSpc>
              <a:spcBef>
                <a:spcPts val="0"/>
              </a:spcBef>
              <a:spcAft>
                <a:spcPts val="0"/>
              </a:spcAft>
              <a:buNone/>
            </a:pPr>
            <a:r>
              <a:t/>
            </a:r>
            <a:endParaRPr sz="1102">
              <a:solidFill>
                <a:schemeClr val="dk1"/>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path path="circle">
            <a:fillToRect b="50%" l="50%" r="50%" t="50%"/>
          </a:path>
          <a:tileRect/>
        </a:gradFill>
      </p:bgPr>
    </p:bg>
    <p:spTree>
      <p:nvGrpSpPr>
        <p:cNvPr id="107" name="Shape 107"/>
        <p:cNvGrpSpPr/>
        <p:nvPr/>
      </p:nvGrpSpPr>
      <p:grpSpPr>
        <a:xfrm>
          <a:off x="0" y="0"/>
          <a:ext cx="0" cy="0"/>
          <a:chOff x="0" y="0"/>
          <a:chExt cx="0" cy="0"/>
        </a:xfrm>
      </p:grpSpPr>
      <p:sp>
        <p:nvSpPr>
          <p:cNvPr id="108" name="Google Shape;108;p20"/>
          <p:cNvSpPr txBox="1"/>
          <p:nvPr/>
        </p:nvSpPr>
        <p:spPr>
          <a:xfrm>
            <a:off x="229950" y="205750"/>
            <a:ext cx="4032600" cy="2765700"/>
          </a:xfrm>
          <a:prstGeom prst="rect">
            <a:avLst/>
          </a:prstGeom>
          <a:noFill/>
          <a:ln>
            <a:noFill/>
          </a:ln>
        </p:spPr>
        <p:txBody>
          <a:bodyPr anchorCtr="0" anchor="t" bIns="91425" lIns="91425" spcFirstLastPara="1" rIns="91425" wrap="square" tIns="91425">
            <a:spAutoFit/>
          </a:bodyPr>
          <a:lstStyle/>
          <a:p>
            <a:pPr indent="0" lvl="0" marL="0" rtl="0" algn="l">
              <a:lnSpc>
                <a:spcPct val="107994"/>
              </a:lnSpc>
              <a:spcBef>
                <a:spcPts val="0"/>
              </a:spcBef>
              <a:spcAft>
                <a:spcPts val="0"/>
              </a:spcAft>
              <a:buNone/>
            </a:pPr>
            <a:r>
              <a:rPr b="1" lang="en-GB" sz="1302">
                <a:solidFill>
                  <a:schemeClr val="dk1"/>
                </a:solidFill>
                <a:latin typeface="Arimo"/>
                <a:ea typeface="Arimo"/>
                <a:cs typeface="Arimo"/>
                <a:sym typeface="Arimo"/>
              </a:rPr>
              <a:t>album</a:t>
            </a:r>
            <a:endParaRPr sz="100">
              <a:solidFill>
                <a:schemeClr val="dk1"/>
              </a:solidFill>
            </a:endParaRPr>
          </a:p>
          <a:p>
            <a:pPr indent="-274953" lvl="1" marL="727707" rtl="0" algn="l">
              <a:lnSpc>
                <a:spcPct val="107994"/>
              </a:lnSpc>
              <a:spcBef>
                <a:spcPts val="0"/>
              </a:spcBef>
              <a:spcAft>
                <a:spcPts val="0"/>
              </a:spcAft>
              <a:buClr>
                <a:schemeClr val="dk1"/>
              </a:buClr>
              <a:buSzPts val="1302"/>
              <a:buChar char="•"/>
            </a:pPr>
            <a:r>
              <a:rPr lang="en-GB" sz="1302">
                <a:solidFill>
                  <a:schemeClr val="dk1"/>
                </a:solidFill>
                <a:latin typeface="Arimo"/>
                <a:ea typeface="Arimo"/>
                <a:cs typeface="Arimo"/>
                <a:sym typeface="Arimo"/>
              </a:rPr>
              <a:t>album_id: Unique identifier assigned to each album.</a:t>
            </a:r>
            <a:endParaRPr sz="100">
              <a:solidFill>
                <a:schemeClr val="dk1"/>
              </a:solidFill>
            </a:endParaRPr>
          </a:p>
          <a:p>
            <a:pPr indent="-274953" lvl="1" marL="727707" rtl="0" algn="l">
              <a:lnSpc>
                <a:spcPct val="107994"/>
              </a:lnSpc>
              <a:spcBef>
                <a:spcPts val="0"/>
              </a:spcBef>
              <a:spcAft>
                <a:spcPts val="0"/>
              </a:spcAft>
              <a:buClr>
                <a:schemeClr val="dk1"/>
              </a:buClr>
              <a:buSzPts val="1302"/>
              <a:buChar char="•"/>
            </a:pPr>
            <a:r>
              <a:rPr lang="en-GB" sz="1302">
                <a:solidFill>
                  <a:schemeClr val="dk1"/>
                </a:solidFill>
                <a:latin typeface="Arimo"/>
                <a:ea typeface="Arimo"/>
                <a:cs typeface="Arimo"/>
                <a:sym typeface="Arimo"/>
              </a:rPr>
              <a:t>title: The title or name of the album.</a:t>
            </a:r>
            <a:endParaRPr sz="100">
              <a:solidFill>
                <a:schemeClr val="dk1"/>
              </a:solidFill>
            </a:endParaRPr>
          </a:p>
          <a:p>
            <a:pPr indent="-274953" lvl="1" marL="727707" rtl="0" algn="l">
              <a:lnSpc>
                <a:spcPct val="107994"/>
              </a:lnSpc>
              <a:spcBef>
                <a:spcPts val="0"/>
              </a:spcBef>
              <a:spcAft>
                <a:spcPts val="0"/>
              </a:spcAft>
              <a:buClr>
                <a:schemeClr val="dk1"/>
              </a:buClr>
              <a:buSzPts val="1302"/>
              <a:buChar char="•"/>
            </a:pPr>
            <a:r>
              <a:rPr lang="en-GB" sz="1302">
                <a:solidFill>
                  <a:schemeClr val="dk1"/>
                </a:solidFill>
                <a:latin typeface="Arimo"/>
                <a:ea typeface="Arimo"/>
                <a:cs typeface="Arimo"/>
                <a:sym typeface="Arimo"/>
              </a:rPr>
              <a:t>artist_id: The ID of the artist associated with the album.</a:t>
            </a:r>
            <a:endParaRPr sz="100">
              <a:solidFill>
                <a:schemeClr val="dk1"/>
              </a:solidFill>
            </a:endParaRPr>
          </a:p>
          <a:p>
            <a:pPr indent="-363853" lvl="1" marL="727707" rtl="0" algn="l">
              <a:lnSpc>
                <a:spcPct val="107994"/>
              </a:lnSpc>
              <a:spcBef>
                <a:spcPts val="0"/>
              </a:spcBef>
              <a:spcAft>
                <a:spcPts val="0"/>
              </a:spcAft>
              <a:buNone/>
            </a:pPr>
            <a:r>
              <a:t/>
            </a:r>
            <a:endParaRPr sz="1302">
              <a:solidFill>
                <a:schemeClr val="dk1"/>
              </a:solidFill>
              <a:latin typeface="Arimo"/>
              <a:ea typeface="Arimo"/>
              <a:cs typeface="Arimo"/>
              <a:sym typeface="Arimo"/>
            </a:endParaRPr>
          </a:p>
          <a:p>
            <a:pPr indent="0" lvl="0" marL="0" rtl="0" algn="l">
              <a:lnSpc>
                <a:spcPct val="107994"/>
              </a:lnSpc>
              <a:spcBef>
                <a:spcPts val="0"/>
              </a:spcBef>
              <a:spcAft>
                <a:spcPts val="0"/>
              </a:spcAft>
              <a:buNone/>
            </a:pPr>
            <a:r>
              <a:rPr b="1" lang="en-GB" sz="1302">
                <a:solidFill>
                  <a:schemeClr val="dk1"/>
                </a:solidFill>
                <a:latin typeface="Arimo"/>
                <a:ea typeface="Arimo"/>
                <a:cs typeface="Arimo"/>
                <a:sym typeface="Arimo"/>
              </a:rPr>
              <a:t>artist</a:t>
            </a:r>
            <a:endParaRPr sz="100">
              <a:solidFill>
                <a:schemeClr val="dk1"/>
              </a:solidFill>
            </a:endParaRPr>
          </a:p>
          <a:p>
            <a:pPr indent="-274953" lvl="1" marL="727707" rtl="0" algn="l">
              <a:lnSpc>
                <a:spcPct val="107994"/>
              </a:lnSpc>
              <a:spcBef>
                <a:spcPts val="0"/>
              </a:spcBef>
              <a:spcAft>
                <a:spcPts val="0"/>
              </a:spcAft>
              <a:buClr>
                <a:schemeClr val="dk1"/>
              </a:buClr>
              <a:buSzPts val="1302"/>
              <a:buChar char="•"/>
            </a:pPr>
            <a:r>
              <a:rPr lang="en-GB" sz="1302">
                <a:solidFill>
                  <a:schemeClr val="dk1"/>
                </a:solidFill>
                <a:latin typeface="Arimo"/>
                <a:ea typeface="Arimo"/>
                <a:cs typeface="Arimo"/>
                <a:sym typeface="Arimo"/>
              </a:rPr>
              <a:t>artist_id: Unique identifier assigned to each artist.</a:t>
            </a:r>
            <a:endParaRPr sz="100">
              <a:solidFill>
                <a:schemeClr val="dk1"/>
              </a:solidFill>
            </a:endParaRPr>
          </a:p>
          <a:p>
            <a:pPr indent="-274953" lvl="1" marL="727707" rtl="0" algn="l">
              <a:lnSpc>
                <a:spcPct val="107994"/>
              </a:lnSpc>
              <a:spcBef>
                <a:spcPts val="0"/>
              </a:spcBef>
              <a:spcAft>
                <a:spcPts val="0"/>
              </a:spcAft>
              <a:buClr>
                <a:schemeClr val="dk1"/>
              </a:buClr>
              <a:buSzPts val="1302"/>
              <a:buChar char="•"/>
            </a:pPr>
            <a:r>
              <a:rPr lang="en-GB" sz="1302">
                <a:solidFill>
                  <a:schemeClr val="dk1"/>
                </a:solidFill>
                <a:latin typeface="Arimo"/>
                <a:ea typeface="Arimo"/>
                <a:cs typeface="Arimo"/>
                <a:sym typeface="Arimo"/>
              </a:rPr>
              <a:t>name: The name of the artist.</a:t>
            </a:r>
            <a:endParaRPr sz="100">
              <a:solidFill>
                <a:schemeClr val="dk1"/>
              </a:solidFill>
            </a:endParaRPr>
          </a:p>
          <a:p>
            <a:pPr indent="-363853" lvl="1" marL="727707" rtl="0" algn="l">
              <a:lnSpc>
                <a:spcPct val="107994"/>
              </a:lnSpc>
              <a:spcBef>
                <a:spcPts val="0"/>
              </a:spcBef>
              <a:spcAft>
                <a:spcPts val="0"/>
              </a:spcAft>
              <a:buNone/>
            </a:pPr>
            <a:r>
              <a:t/>
            </a:r>
            <a:endParaRPr sz="1302">
              <a:solidFill>
                <a:schemeClr val="dk1"/>
              </a:solidFill>
              <a:latin typeface="Arimo"/>
              <a:ea typeface="Arimo"/>
              <a:cs typeface="Arimo"/>
              <a:sym typeface="Arimo"/>
            </a:endParaRPr>
          </a:p>
        </p:txBody>
      </p:sp>
      <p:sp>
        <p:nvSpPr>
          <p:cNvPr id="109" name="Google Shape;109;p20"/>
          <p:cNvSpPr txBox="1"/>
          <p:nvPr/>
        </p:nvSpPr>
        <p:spPr>
          <a:xfrm>
            <a:off x="4407675" y="152400"/>
            <a:ext cx="4599000" cy="3566700"/>
          </a:xfrm>
          <a:prstGeom prst="rect">
            <a:avLst/>
          </a:prstGeom>
          <a:noFill/>
          <a:ln>
            <a:noFill/>
          </a:ln>
        </p:spPr>
        <p:txBody>
          <a:bodyPr anchorCtr="0" anchor="t" bIns="91425" lIns="91425" spcFirstLastPara="1" rIns="91425" wrap="square" tIns="91425">
            <a:spAutoFit/>
          </a:bodyPr>
          <a:lstStyle/>
          <a:p>
            <a:pPr indent="0" lvl="0" marL="0" rtl="0" algn="l">
              <a:lnSpc>
                <a:spcPct val="107994"/>
              </a:lnSpc>
              <a:spcBef>
                <a:spcPts val="0"/>
              </a:spcBef>
              <a:spcAft>
                <a:spcPts val="0"/>
              </a:spcAft>
              <a:buNone/>
            </a:pPr>
            <a:r>
              <a:rPr b="1" lang="en-GB" sz="1202">
                <a:solidFill>
                  <a:schemeClr val="dk1"/>
                </a:solidFill>
                <a:latin typeface="Arimo"/>
                <a:ea typeface="Arimo"/>
                <a:cs typeface="Arimo"/>
                <a:sym typeface="Arimo"/>
              </a:rPr>
              <a:t>track</a:t>
            </a:r>
            <a:endParaRPr sz="100">
              <a:solidFill>
                <a:schemeClr val="dk1"/>
              </a:solidFill>
            </a:endParaRPr>
          </a:p>
          <a:p>
            <a:pPr indent="0" lvl="0" marL="0" rtl="0" algn="l">
              <a:lnSpc>
                <a:spcPct val="107994"/>
              </a:lnSpc>
              <a:spcBef>
                <a:spcPts val="0"/>
              </a:spcBef>
              <a:spcAft>
                <a:spcPts val="0"/>
              </a:spcAft>
              <a:buNone/>
            </a:pPr>
            <a:r>
              <a:t/>
            </a:r>
            <a:endParaRPr b="1" sz="1202">
              <a:solidFill>
                <a:schemeClr val="dk1"/>
              </a:solidFill>
              <a:latin typeface="Arimo"/>
              <a:ea typeface="Arimo"/>
              <a:cs typeface="Arimo"/>
              <a:sym typeface="Arimo"/>
            </a:endParaRPr>
          </a:p>
          <a:p>
            <a:pPr indent="-274741" lvl="1" marL="739983" rtl="0" algn="l">
              <a:lnSpc>
                <a:spcPct val="107994"/>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track_id: Unique identifier assigned to each track or song.</a:t>
            </a:r>
            <a:endParaRPr sz="100">
              <a:solidFill>
                <a:schemeClr val="dk1"/>
              </a:solidFill>
            </a:endParaRPr>
          </a:p>
          <a:p>
            <a:pPr indent="-274741" lvl="1" marL="739983" rtl="0" algn="l">
              <a:lnSpc>
                <a:spcPct val="107994"/>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name: The title or name of the track.</a:t>
            </a:r>
            <a:endParaRPr sz="100">
              <a:solidFill>
                <a:schemeClr val="dk1"/>
              </a:solidFill>
            </a:endParaRPr>
          </a:p>
          <a:p>
            <a:pPr indent="-274741" lvl="1" marL="739983" rtl="0" algn="l">
              <a:lnSpc>
                <a:spcPct val="107994"/>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album_id: The ID of the album to which the track belongs.</a:t>
            </a:r>
            <a:endParaRPr sz="100">
              <a:solidFill>
                <a:schemeClr val="dk1"/>
              </a:solidFill>
            </a:endParaRPr>
          </a:p>
          <a:p>
            <a:pPr indent="-274741" lvl="1" marL="739983" rtl="0" algn="l">
              <a:lnSpc>
                <a:spcPct val="107994"/>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media_type_id: The ID of the media type associated with the track.</a:t>
            </a:r>
            <a:endParaRPr sz="100">
              <a:solidFill>
                <a:schemeClr val="dk1"/>
              </a:solidFill>
            </a:endParaRPr>
          </a:p>
          <a:p>
            <a:pPr indent="-274741" lvl="1" marL="739983" rtl="0" algn="l">
              <a:lnSpc>
                <a:spcPct val="107994"/>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genre_id: The ID of the genre associated with the track.</a:t>
            </a:r>
            <a:endParaRPr sz="100">
              <a:solidFill>
                <a:schemeClr val="dk1"/>
              </a:solidFill>
            </a:endParaRPr>
          </a:p>
          <a:p>
            <a:pPr indent="-274741" lvl="1" marL="739983" rtl="0" algn="l">
              <a:lnSpc>
                <a:spcPct val="107994"/>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composer: The name of the composer or artist who composed the track.</a:t>
            </a:r>
            <a:endParaRPr sz="100">
              <a:solidFill>
                <a:schemeClr val="dk1"/>
              </a:solidFill>
            </a:endParaRPr>
          </a:p>
          <a:p>
            <a:pPr indent="-274741" lvl="1" marL="739983" rtl="0" algn="l">
              <a:lnSpc>
                <a:spcPct val="107994"/>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milliseconds: The duration of the track in milliseconds.</a:t>
            </a:r>
            <a:endParaRPr sz="100">
              <a:solidFill>
                <a:schemeClr val="dk1"/>
              </a:solidFill>
            </a:endParaRPr>
          </a:p>
          <a:p>
            <a:pPr indent="-274741" lvl="1" marL="739983" rtl="0" algn="l">
              <a:lnSpc>
                <a:spcPct val="107994"/>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bytes: The file size of the track in bytes.</a:t>
            </a:r>
            <a:endParaRPr sz="100">
              <a:solidFill>
                <a:schemeClr val="dk1"/>
              </a:solidFill>
            </a:endParaRPr>
          </a:p>
          <a:p>
            <a:pPr indent="-274741" lvl="1" marL="739983" rtl="0" algn="l">
              <a:lnSpc>
                <a:spcPct val="107994"/>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unit_price: The price per unit for the track.</a:t>
            </a:r>
            <a:endParaRPr sz="100">
              <a:solidFill>
                <a:schemeClr val="dk1"/>
              </a:solidFill>
            </a:endParaRPr>
          </a:p>
          <a:p>
            <a:pPr indent="-369991" lvl="1" marL="739983" rtl="0" algn="l">
              <a:lnSpc>
                <a:spcPct val="107994"/>
              </a:lnSpc>
              <a:spcBef>
                <a:spcPts val="0"/>
              </a:spcBef>
              <a:spcAft>
                <a:spcPts val="0"/>
              </a:spcAft>
              <a:buNone/>
            </a:pPr>
            <a:r>
              <a:t/>
            </a:r>
            <a:endParaRPr sz="1202">
              <a:solidFill>
                <a:schemeClr val="dk1"/>
              </a:solidFill>
              <a:latin typeface="Arimo"/>
              <a:ea typeface="Arimo"/>
              <a:cs typeface="Arimo"/>
              <a:sym typeface="Arimo"/>
            </a:endParaRPr>
          </a:p>
        </p:txBody>
      </p:sp>
      <p:sp>
        <p:nvSpPr>
          <p:cNvPr id="110" name="Google Shape;110;p20"/>
          <p:cNvSpPr txBox="1"/>
          <p:nvPr/>
        </p:nvSpPr>
        <p:spPr>
          <a:xfrm>
            <a:off x="304800" y="3284575"/>
            <a:ext cx="4102800" cy="2116500"/>
          </a:xfrm>
          <a:prstGeom prst="rect">
            <a:avLst/>
          </a:prstGeom>
          <a:noFill/>
          <a:ln>
            <a:noFill/>
          </a:ln>
        </p:spPr>
        <p:txBody>
          <a:bodyPr anchorCtr="0" anchor="t" bIns="91425" lIns="91425" spcFirstLastPara="1" rIns="91425" wrap="square" tIns="91425">
            <a:spAutoFit/>
          </a:bodyPr>
          <a:lstStyle/>
          <a:p>
            <a:pPr indent="0" lvl="0" marL="0" rtl="0" algn="l">
              <a:lnSpc>
                <a:spcPct val="107994"/>
              </a:lnSpc>
              <a:spcBef>
                <a:spcPts val="0"/>
              </a:spcBef>
              <a:spcAft>
                <a:spcPts val="0"/>
              </a:spcAft>
              <a:buNone/>
            </a:pPr>
            <a:r>
              <a:rPr b="1" lang="en-GB" sz="1302">
                <a:solidFill>
                  <a:schemeClr val="dk1"/>
                </a:solidFill>
                <a:latin typeface="Arimo"/>
                <a:ea typeface="Arimo"/>
                <a:cs typeface="Arimo"/>
                <a:sym typeface="Arimo"/>
              </a:rPr>
              <a:t>media_type</a:t>
            </a:r>
            <a:endParaRPr sz="500">
              <a:solidFill>
                <a:schemeClr val="dk1"/>
              </a:solidFill>
            </a:endParaRPr>
          </a:p>
          <a:p>
            <a:pPr indent="0" lvl="0" marL="0" rtl="0" algn="l">
              <a:lnSpc>
                <a:spcPct val="107994"/>
              </a:lnSpc>
              <a:spcBef>
                <a:spcPts val="0"/>
              </a:spcBef>
              <a:spcAft>
                <a:spcPts val="0"/>
              </a:spcAft>
              <a:buNone/>
            </a:pPr>
            <a:r>
              <a:t/>
            </a:r>
            <a:endParaRPr b="1" sz="1302">
              <a:solidFill>
                <a:schemeClr val="dk1"/>
              </a:solidFill>
              <a:latin typeface="Arimo"/>
              <a:ea typeface="Arimo"/>
              <a:cs typeface="Arimo"/>
              <a:sym typeface="Arimo"/>
            </a:endParaRPr>
          </a:p>
          <a:p>
            <a:pPr indent="-274953" lvl="1" marL="727707" rtl="0" algn="l">
              <a:lnSpc>
                <a:spcPct val="107994"/>
              </a:lnSpc>
              <a:spcBef>
                <a:spcPts val="0"/>
              </a:spcBef>
              <a:spcAft>
                <a:spcPts val="0"/>
              </a:spcAft>
              <a:buClr>
                <a:schemeClr val="dk1"/>
              </a:buClr>
              <a:buSzPts val="1302"/>
              <a:buChar char="•"/>
            </a:pPr>
            <a:r>
              <a:rPr lang="en-GB" sz="1302">
                <a:solidFill>
                  <a:schemeClr val="dk1"/>
                </a:solidFill>
                <a:latin typeface="Arimo"/>
                <a:ea typeface="Arimo"/>
                <a:cs typeface="Arimo"/>
                <a:sym typeface="Arimo"/>
              </a:rPr>
              <a:t>media_type_id: Unique identifier assigned to each media type.</a:t>
            </a:r>
            <a:endParaRPr sz="500">
              <a:solidFill>
                <a:schemeClr val="dk1"/>
              </a:solidFill>
            </a:endParaRPr>
          </a:p>
          <a:p>
            <a:pPr indent="-274953" lvl="1" marL="727707" rtl="0" algn="l">
              <a:lnSpc>
                <a:spcPct val="107994"/>
              </a:lnSpc>
              <a:spcBef>
                <a:spcPts val="0"/>
              </a:spcBef>
              <a:spcAft>
                <a:spcPts val="0"/>
              </a:spcAft>
              <a:buClr>
                <a:schemeClr val="dk1"/>
              </a:buClr>
              <a:buSzPts val="1302"/>
              <a:buChar char="•"/>
            </a:pPr>
            <a:r>
              <a:rPr lang="en-GB" sz="1302">
                <a:solidFill>
                  <a:schemeClr val="dk1"/>
                </a:solidFill>
                <a:latin typeface="Arimo"/>
                <a:ea typeface="Arimo"/>
                <a:cs typeface="Arimo"/>
                <a:sym typeface="Arimo"/>
              </a:rPr>
              <a:t>name: The name or description of the media type (e.g., MPEG audio file, AAC audio file).</a:t>
            </a:r>
            <a:endParaRPr sz="500">
              <a:solidFill>
                <a:schemeClr val="dk1"/>
              </a:solidFill>
            </a:endParaRPr>
          </a:p>
          <a:p>
            <a:pPr indent="-363853" lvl="1" marL="727707" rtl="0" algn="l">
              <a:lnSpc>
                <a:spcPct val="107994"/>
              </a:lnSpc>
              <a:spcBef>
                <a:spcPts val="0"/>
              </a:spcBef>
              <a:spcAft>
                <a:spcPts val="0"/>
              </a:spcAft>
              <a:buNone/>
            </a:pPr>
            <a:r>
              <a:t/>
            </a:r>
            <a:endParaRPr sz="1302">
              <a:solidFill>
                <a:schemeClr val="dk1"/>
              </a:solidFill>
              <a:latin typeface="Arimo"/>
              <a:ea typeface="Arimo"/>
              <a:cs typeface="Arimo"/>
              <a:sym typeface="Arimo"/>
            </a:endParaRPr>
          </a:p>
          <a:p>
            <a:pPr indent="-363853" lvl="1" marL="727707" rtl="0" algn="l">
              <a:lnSpc>
                <a:spcPct val="107994"/>
              </a:lnSpc>
              <a:spcBef>
                <a:spcPts val="0"/>
              </a:spcBef>
              <a:spcAft>
                <a:spcPts val="0"/>
              </a:spcAft>
              <a:buNone/>
            </a:pPr>
            <a:r>
              <a:t/>
            </a:r>
            <a:endParaRPr sz="1302">
              <a:solidFill>
                <a:schemeClr val="dk1"/>
              </a:solidFill>
              <a:latin typeface="Arimo"/>
              <a:ea typeface="Arimo"/>
              <a:cs typeface="Arimo"/>
              <a:sym typeface="Arimo"/>
            </a:endParaRPr>
          </a:p>
        </p:txBody>
      </p:sp>
      <p:sp>
        <p:nvSpPr>
          <p:cNvPr id="111" name="Google Shape;111;p20"/>
          <p:cNvSpPr txBox="1"/>
          <p:nvPr/>
        </p:nvSpPr>
        <p:spPr>
          <a:xfrm>
            <a:off x="4828850" y="3824350"/>
            <a:ext cx="4102800" cy="1168800"/>
          </a:xfrm>
          <a:prstGeom prst="rect">
            <a:avLst/>
          </a:prstGeom>
          <a:noFill/>
          <a:ln>
            <a:noFill/>
          </a:ln>
        </p:spPr>
        <p:txBody>
          <a:bodyPr anchorCtr="0" anchor="t" bIns="91425" lIns="91425" spcFirstLastPara="1" rIns="91425" wrap="square" tIns="91425">
            <a:spAutoFit/>
          </a:bodyPr>
          <a:lstStyle/>
          <a:p>
            <a:pPr indent="0" lvl="0" marL="0" rtl="0" algn="l">
              <a:lnSpc>
                <a:spcPct val="107994"/>
              </a:lnSpc>
              <a:spcBef>
                <a:spcPts val="0"/>
              </a:spcBef>
              <a:spcAft>
                <a:spcPts val="0"/>
              </a:spcAft>
              <a:buNone/>
            </a:pPr>
            <a:r>
              <a:rPr b="1" lang="en-GB" sz="1202">
                <a:solidFill>
                  <a:schemeClr val="dk1"/>
                </a:solidFill>
                <a:latin typeface="Arimo"/>
                <a:ea typeface="Arimo"/>
                <a:cs typeface="Arimo"/>
                <a:sym typeface="Arimo"/>
              </a:rPr>
              <a:t>genre</a:t>
            </a:r>
            <a:endParaRPr sz="400">
              <a:solidFill>
                <a:schemeClr val="dk1"/>
              </a:solidFill>
            </a:endParaRPr>
          </a:p>
          <a:p>
            <a:pPr indent="-268603" lvl="1" marL="727707" rtl="0" algn="l">
              <a:lnSpc>
                <a:spcPct val="107994"/>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genre_id: Unique identifier assigned to each genre.</a:t>
            </a:r>
            <a:endParaRPr sz="400">
              <a:solidFill>
                <a:schemeClr val="dk1"/>
              </a:solidFill>
            </a:endParaRPr>
          </a:p>
          <a:p>
            <a:pPr indent="-268603" lvl="1" marL="727707" rtl="0" algn="l">
              <a:lnSpc>
                <a:spcPct val="107994"/>
              </a:lnSpc>
              <a:spcBef>
                <a:spcPts val="0"/>
              </a:spcBef>
              <a:spcAft>
                <a:spcPts val="0"/>
              </a:spcAft>
              <a:buClr>
                <a:schemeClr val="dk1"/>
              </a:buClr>
              <a:buSzPts val="1202"/>
              <a:buChar char="•"/>
            </a:pPr>
            <a:r>
              <a:rPr lang="en-GB" sz="1202">
                <a:solidFill>
                  <a:schemeClr val="dk1"/>
                </a:solidFill>
                <a:latin typeface="Arimo"/>
                <a:ea typeface="Arimo"/>
                <a:cs typeface="Arimo"/>
                <a:sym typeface="Arimo"/>
              </a:rPr>
              <a:t>name: The name or description of the genre (e.g., rock, pop, classical).</a:t>
            </a:r>
            <a:endParaRPr sz="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320"/>
              <a:t>DATA CLEANING AND PROCESSING</a:t>
            </a:r>
            <a:endParaRPr b="1" sz="2320"/>
          </a:p>
        </p:txBody>
      </p:sp>
      <p:sp>
        <p:nvSpPr>
          <p:cNvPr id="117" name="Google Shape;117;p21"/>
          <p:cNvSpPr txBox="1"/>
          <p:nvPr>
            <p:ph idx="1" type="body"/>
          </p:nvPr>
        </p:nvSpPr>
        <p:spPr>
          <a:xfrm>
            <a:off x="3003800" y="1152475"/>
            <a:ext cx="6039000" cy="3850800"/>
          </a:xfrm>
          <a:prstGeom prst="rect">
            <a:avLst/>
          </a:prstGeom>
        </p:spPr>
        <p:txBody>
          <a:bodyPr anchorCtr="0" anchor="t" bIns="91425" lIns="91425" spcFirstLastPara="1" rIns="91425" wrap="square" tIns="91425">
            <a:noAutofit/>
          </a:bodyPr>
          <a:lstStyle/>
          <a:p>
            <a:pPr indent="-283845" lvl="0" marL="457200" rtl="0" algn="l">
              <a:spcBef>
                <a:spcPts val="1200"/>
              </a:spcBef>
              <a:spcAft>
                <a:spcPts val="0"/>
              </a:spcAft>
              <a:buClr>
                <a:schemeClr val="dk1"/>
              </a:buClr>
              <a:buSzPts val="870"/>
              <a:buAutoNum type="arabicPeriod"/>
            </a:pPr>
            <a:r>
              <a:rPr lang="en-GB" sz="1360">
                <a:solidFill>
                  <a:schemeClr val="dk1"/>
                </a:solidFill>
              </a:rPr>
              <a:t>Null check implementation: Conducted targeted SQL queries on core tables (employee, customer, and track) to identify missing data in essential fields.</a:t>
            </a:r>
            <a:br>
              <a:rPr lang="en-GB" sz="1360">
                <a:solidFill>
                  <a:schemeClr val="dk1"/>
                </a:solidFill>
              </a:rPr>
            </a:br>
            <a:endParaRPr sz="1360">
              <a:solidFill>
                <a:schemeClr val="dk1"/>
              </a:solidFill>
            </a:endParaRPr>
          </a:p>
          <a:p>
            <a:pPr indent="-283845" lvl="0" marL="457200" rtl="0" algn="l">
              <a:spcBef>
                <a:spcPts val="0"/>
              </a:spcBef>
              <a:spcAft>
                <a:spcPts val="0"/>
              </a:spcAft>
              <a:buClr>
                <a:schemeClr val="dk1"/>
              </a:buClr>
              <a:buSzPts val="870"/>
              <a:buAutoNum type="arabicPeriod"/>
            </a:pPr>
            <a:r>
              <a:rPr lang="en-GB" sz="1360">
                <a:solidFill>
                  <a:schemeClr val="dk1"/>
                </a:solidFill>
              </a:rPr>
              <a:t>Default value substitution: Applied the COALESCE function to replace nulls with relevant defaults such as "N/A" for company and "Unknown" for state, promoting data completeness in the customer table.</a:t>
            </a:r>
            <a:br>
              <a:rPr lang="en-GB" sz="1360">
                <a:solidFill>
                  <a:schemeClr val="dk1"/>
                </a:solidFill>
              </a:rPr>
            </a:br>
            <a:endParaRPr sz="1360">
              <a:solidFill>
                <a:schemeClr val="dk1"/>
              </a:solidFill>
            </a:endParaRPr>
          </a:p>
          <a:p>
            <a:pPr indent="-283845" lvl="0" marL="457200" rtl="0" algn="l">
              <a:spcBef>
                <a:spcPts val="0"/>
              </a:spcBef>
              <a:spcAft>
                <a:spcPts val="0"/>
              </a:spcAft>
              <a:buClr>
                <a:schemeClr val="dk1"/>
              </a:buClr>
              <a:buSzPts val="870"/>
              <a:buAutoNum type="arabicPeriod"/>
            </a:pPr>
            <a:r>
              <a:rPr lang="en-GB" sz="1360">
                <a:solidFill>
                  <a:schemeClr val="dk1"/>
                </a:solidFill>
              </a:rPr>
              <a:t>Ensuring data integrity: Reviewed all tables for duplicate records in primary key columns to uphold the reliability and uniqueness of the data.</a:t>
            </a:r>
            <a:br>
              <a:rPr lang="en-GB" sz="1360">
                <a:solidFill>
                  <a:schemeClr val="dk1"/>
                </a:solidFill>
              </a:rPr>
            </a:br>
            <a:endParaRPr sz="1360">
              <a:solidFill>
                <a:schemeClr val="dk1"/>
              </a:solidFill>
            </a:endParaRPr>
          </a:p>
          <a:p>
            <a:pPr indent="-283845" lvl="0" marL="457200" rtl="0" algn="l">
              <a:spcBef>
                <a:spcPts val="0"/>
              </a:spcBef>
              <a:spcAft>
                <a:spcPts val="0"/>
              </a:spcAft>
              <a:buClr>
                <a:schemeClr val="dk1"/>
              </a:buClr>
              <a:buSzPts val="870"/>
              <a:buAutoNum type="arabicPeriod"/>
            </a:pPr>
            <a:r>
              <a:rPr lang="en-GB" sz="1360">
                <a:solidFill>
                  <a:schemeClr val="dk1"/>
                </a:solidFill>
              </a:rPr>
              <a:t>Enhancing dataset quality: Addressed missing values without modifying original records, preserving the dataset’s structure and improving its usability for future analysis.</a:t>
            </a:r>
            <a:br>
              <a:rPr lang="en-GB" sz="1360">
                <a:solidFill>
                  <a:schemeClr val="dk1"/>
                </a:solidFill>
              </a:rPr>
            </a:br>
            <a:endParaRPr sz="1360">
              <a:solidFill>
                <a:schemeClr val="dk1"/>
              </a:solidFill>
            </a:endParaRPr>
          </a:p>
          <a:p>
            <a:pPr indent="0" lvl="0" marL="0" rtl="0" algn="l">
              <a:spcBef>
                <a:spcPts val="1200"/>
              </a:spcBef>
              <a:spcAft>
                <a:spcPts val="1200"/>
              </a:spcAft>
              <a:buSzPts val="770"/>
              <a:buNone/>
            </a:pPr>
            <a:r>
              <a:t/>
            </a:r>
            <a:endParaRPr sz="1360">
              <a:solidFill>
                <a:schemeClr val="dk1"/>
              </a:solidFill>
            </a:endParaRPr>
          </a:p>
        </p:txBody>
      </p:sp>
      <p:pic>
        <p:nvPicPr>
          <p:cNvPr id="118" name="Google Shape;118;p21"/>
          <p:cNvPicPr preferRelativeResize="0"/>
          <p:nvPr/>
        </p:nvPicPr>
        <p:blipFill>
          <a:blip r:embed="rId3">
            <a:alphaModFix/>
          </a:blip>
          <a:stretch>
            <a:fillRect/>
          </a:stretch>
        </p:blipFill>
        <p:spPr>
          <a:xfrm>
            <a:off x="152400" y="1775250"/>
            <a:ext cx="2851400" cy="202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