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A81B"/>
    <a:srgbClr val="CC0000"/>
    <a:srgbClr val="FF00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>
        <p:scale>
          <a:sx n="68" d="100"/>
          <a:sy n="68" d="100"/>
        </p:scale>
        <p:origin x="-822" y="-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shay Sengar" userId="7d30dfb00f53e5a2" providerId="LiveId" clId="{2242F7B5-1356-4534-ABB7-7E1BDEC84653}"/>
    <pc:docChg chg="undo custSel modSld">
      <pc:chgData name="Akshay Sengar" userId="7d30dfb00f53e5a2" providerId="LiveId" clId="{2242F7B5-1356-4534-ABB7-7E1BDEC84653}" dt="2020-02-19T18:40:53.682" v="519" actId="20577"/>
      <pc:docMkLst>
        <pc:docMk/>
      </pc:docMkLst>
      <pc:sldChg chg="addSp modSp">
        <pc:chgData name="Akshay Sengar" userId="7d30dfb00f53e5a2" providerId="LiveId" clId="{2242F7B5-1356-4534-ABB7-7E1BDEC84653}" dt="2020-02-19T18:40:53.682" v="519" actId="20577"/>
        <pc:sldMkLst>
          <pc:docMk/>
          <pc:sldMk cId="2064968810" sldId="259"/>
        </pc:sldMkLst>
        <pc:spChg chg="add mod">
          <ac:chgData name="Akshay Sengar" userId="7d30dfb00f53e5a2" providerId="LiveId" clId="{2242F7B5-1356-4534-ABB7-7E1BDEC84653}" dt="2020-02-19T18:40:53.682" v="519" actId="20577"/>
          <ac:spMkLst>
            <pc:docMk/>
            <pc:sldMk cId="2064968810" sldId="259"/>
            <ac:spMk id="3" creationId="{49D87D0A-21E6-4317-9625-61C760AE1DD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C33DE27-19E9-48CB-BFB1-95C2DE9FDA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32CC015-A822-4C72-92C7-4CD8DEDA5E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2054206-22A0-4292-94E8-1F2E1B67A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EDA55-68A0-4654-9BD8-1A1A4E540BAD}" type="datetimeFigureOut">
              <a:rPr lang="en-IN" smtClean="0"/>
              <a:pPr/>
              <a:t>01-08-2020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AEBA070-C613-4C9E-8035-7F6092252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09B76FE-DE40-4A26-9E13-D079690CB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9F2C6-CCF3-445A-8525-7FF0E48A249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464122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3D2BF7A-422D-4F3B-AF82-3A4F68F1D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BB309746-172F-4681-9AF4-FE037E59D4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48707AF-8A23-4031-AB9C-639BA75D6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EDA55-68A0-4654-9BD8-1A1A4E540BAD}" type="datetimeFigureOut">
              <a:rPr lang="en-IN" smtClean="0"/>
              <a:pPr/>
              <a:t>01-08-2020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6794250-EA69-47FA-ACCA-35A8C5813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1442D03-F19D-4232-949E-2DD5DD162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9F2C6-CCF3-445A-8525-7FF0E48A249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8380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E177BD3C-E29B-4BF4-A235-B3137722F5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ADCA2F4-43D1-4A2E-80CA-B7668B884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32B0AC3-38B5-4653-8823-4DDB03102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EDA55-68A0-4654-9BD8-1A1A4E540BAD}" type="datetimeFigureOut">
              <a:rPr lang="en-IN" smtClean="0"/>
              <a:pPr/>
              <a:t>01-08-2020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138A8FD-CAD5-4D12-AE2B-3FC54C7BF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8ADBA9A-26A0-451C-88E0-3658E1946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9F2C6-CCF3-445A-8525-7FF0E48A249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382713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91BCBDF-8310-4C75-BB78-1E3C58D93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D2DA5F-1F03-4AE3-A506-9E80C86BE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6D6A53E-A1C9-4238-85AB-861CD30E8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EDA55-68A0-4654-9BD8-1A1A4E540BAD}" type="datetimeFigureOut">
              <a:rPr lang="en-IN" smtClean="0"/>
              <a:pPr/>
              <a:t>01-08-2020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815459B-DE5C-42A4-AAE1-B6C59EAF2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75FA5C6-B295-4038-A184-094949933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9F2C6-CCF3-445A-8525-7FF0E48A249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768603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A2943D-D1D4-4FCB-A33A-507740C2C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A732762-40BD-4DFE-8418-C8BB53449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57C3A78-4932-404A-8373-C3F69505C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EDA55-68A0-4654-9BD8-1A1A4E540BAD}" type="datetimeFigureOut">
              <a:rPr lang="en-IN" smtClean="0"/>
              <a:pPr/>
              <a:t>01-08-2020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66F92BB-48BE-414B-9CA7-231F74ED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CCD052D-DD89-4D78-9112-1D0CE5DC3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9F2C6-CCF3-445A-8525-7FF0E48A249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687429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A64A68-74AA-4242-98A2-6041A8671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AC52428-7732-4100-9216-AEC602C5BE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321C9EF-F54F-4271-8036-DBF307D76E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415BD48-D1E3-4297-808B-0E37DEE16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EDA55-68A0-4654-9BD8-1A1A4E540BAD}" type="datetimeFigureOut">
              <a:rPr lang="en-IN" smtClean="0"/>
              <a:pPr/>
              <a:t>01-08-2020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DB39E57-E8C1-47BA-BBF2-BF6D62876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02A1744-59EB-48C3-8E39-9DF02D27C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9F2C6-CCF3-445A-8525-7FF0E48A249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052383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C17177-9F0B-48B1-8620-690B6D48B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B513425-7E83-4590-833A-55CD93DDB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37A8BCC-145B-440C-87A5-D448CFAB0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0C197D2-A03E-469C-8458-F42B6D7AE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C0B42BE2-CA43-4789-9F34-A13ABAD993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D6CB2FEE-CEAA-45DE-A00C-3A022182F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EDA55-68A0-4654-9BD8-1A1A4E540BAD}" type="datetimeFigureOut">
              <a:rPr lang="en-IN" smtClean="0"/>
              <a:pPr/>
              <a:t>01-08-2020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D95C48B6-6322-4551-887B-D4DEC6DCC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199C0869-78D8-4718-A5E7-F55A0C214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9F2C6-CCF3-445A-8525-7FF0E48A249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290192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961CD8-98B7-4ABA-A948-61880B471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4916B791-E8C1-4841-BA93-F3CADE2D7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EDA55-68A0-4654-9BD8-1A1A4E540BAD}" type="datetimeFigureOut">
              <a:rPr lang="en-IN" smtClean="0"/>
              <a:pPr/>
              <a:t>01-08-2020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B788ABF-47F8-4822-AAE3-68434B027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11A3952-2A3B-4E01-97CE-9994C1887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9F2C6-CCF3-445A-8525-7FF0E48A249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646154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F773776-5789-4A6F-AFD6-973AC1F0C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EDA55-68A0-4654-9BD8-1A1A4E540BAD}" type="datetimeFigureOut">
              <a:rPr lang="en-IN" smtClean="0"/>
              <a:pPr/>
              <a:t>01-08-2020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76926EE4-FB06-4176-90EA-F95A7B451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4FB880F-C089-4215-8251-945B03F33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9F2C6-CCF3-445A-8525-7FF0E48A249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93203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51B9CC-C8F3-4CA2-8CBF-C2275B9E3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74DE1A0-EF80-428D-B38C-AAA207A54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964E658-4E90-4B8C-BB33-5C0D70071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17D3EE3-902E-492A-A635-298D84A79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EDA55-68A0-4654-9BD8-1A1A4E540BAD}" type="datetimeFigureOut">
              <a:rPr lang="en-IN" smtClean="0"/>
              <a:pPr/>
              <a:t>01-08-2020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FACF3A2-C9D3-4C49-BCDD-B9536A362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4D6B321-1FB8-4CC7-B886-7906F9928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9F2C6-CCF3-445A-8525-7FF0E48A249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832369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F2E1EDA-628D-43DF-85FF-6B11ECBC1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96A2088F-DE77-4656-834F-FDF59F4E6E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2D21E02-AF43-4DAE-BE91-571838AD8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139AC02-CD2C-49F8-A29C-F0F5DA237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EDA55-68A0-4654-9BD8-1A1A4E540BAD}" type="datetimeFigureOut">
              <a:rPr lang="en-IN" smtClean="0"/>
              <a:pPr/>
              <a:t>01-08-2020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D9BA74B-B158-4758-AAE5-8EFD187A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6C4FEF7-4133-4B71-A068-A22E7890F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9F2C6-CCF3-445A-8525-7FF0E48A249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466268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24627390-13C5-4FF8-98C5-A02A77744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346023F-5C9A-4969-AE32-74E533DB3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692A0E9-7D43-4DB5-B265-A0D98C7C0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EDA55-68A0-4654-9BD8-1A1A4E540BAD}" type="datetimeFigureOut">
              <a:rPr lang="en-IN" smtClean="0"/>
              <a:pPr/>
              <a:t>01-08-2020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13BEBE2-547F-482A-867D-D4BCCF34AD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7FBA8A2-2705-4C18-A319-06143962B1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9F2C6-CCF3-445A-8525-7FF0E48A249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562845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ESP8266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Shape 51"/>
          <p:cNvSpPr>
            <a:spLocks noGrp="1"/>
          </p:cNvSpPr>
          <p:nvPr>
            <p:ph type="title"/>
          </p:nvPr>
        </p:nvSpPr>
        <p:spPr>
          <a:xfrm>
            <a:off x="360818" y="595921"/>
            <a:ext cx="7772401" cy="1789096"/>
          </a:xfrm>
          <a:prstGeom prst="rect">
            <a:avLst/>
          </a:prstGeom>
        </p:spPr>
        <p:txBody>
          <a:bodyPr>
            <a:noAutofit/>
          </a:bodyPr>
          <a:lstStyle/>
          <a:p>
            <a:pPr algn="l" defTabSz="676910">
              <a:defRPr sz="1800"/>
            </a:pPr>
            <a:r>
              <a:rPr lang="en-IN" altLang="en-US" sz="2000" b="1" dirty="0" smtClean="0">
                <a:latin typeface="+mn-lt"/>
              </a:rPr>
              <a:t>Ministry Name:   </a:t>
            </a:r>
            <a:r>
              <a:rPr lang="en-US" altLang="zh-CN" sz="2000" b="1" dirty="0" smtClean="0">
                <a:solidFill>
                  <a:schemeClr val="accent1"/>
                </a:solidFill>
                <a:latin typeface="+mn-lt"/>
              </a:rPr>
              <a:t>Ministry of Petroleum and Natural Gas </a:t>
            </a:r>
            <a:r>
              <a:rPr lang="en-IN" altLang="en-US" sz="2000" b="1" dirty="0" smtClean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sz="2000" b="1" dirty="0" smtClean="0">
                <a:latin typeface="+mn-lt"/>
              </a:rPr>
              <a:t/>
            </a:r>
            <a:br>
              <a:rPr lang="en-US" sz="2000" b="1" dirty="0" smtClean="0">
                <a:latin typeface="+mn-lt"/>
              </a:rPr>
            </a:br>
            <a:r>
              <a:rPr lang="en-US" sz="2000" b="1" dirty="0" smtClean="0">
                <a:latin typeface="+mn-lt"/>
              </a:rPr>
              <a:t>Problem Statement:  </a:t>
            </a:r>
            <a:r>
              <a:rPr lang="en-US" sz="2000" b="1" u="sng" dirty="0" smtClean="0">
                <a:solidFill>
                  <a:schemeClr val="accent1"/>
                </a:solidFill>
                <a:latin typeface="+mn-lt"/>
              </a:rPr>
              <a:t>Technological advances for Retail Outlets</a:t>
            </a:r>
            <a:r>
              <a:rPr lang="en-IN" altLang="en-US" sz="2000" dirty="0" smtClean="0">
                <a:latin typeface="+mn-lt"/>
              </a:rPr>
              <a:t/>
            </a:r>
            <a:br>
              <a:rPr lang="en-IN" altLang="en-US" sz="2000" dirty="0" smtClean="0">
                <a:latin typeface="+mn-lt"/>
              </a:rPr>
            </a:br>
            <a:r>
              <a:rPr lang="en-US" sz="2000" b="1" dirty="0" smtClean="0">
                <a:latin typeface="+mn-lt"/>
              </a:rPr>
              <a:t>Team Name:   </a:t>
            </a:r>
            <a:r>
              <a:rPr lang="en-IN" altLang="en-US" sz="2000" b="1" dirty="0" err="1" smtClean="0">
                <a:solidFill>
                  <a:schemeClr val="accent1"/>
                </a:solidFill>
                <a:latin typeface="+mn-lt"/>
              </a:rPr>
              <a:t>IoCrazoN</a:t>
            </a:r>
            <a:r>
              <a:rPr lang="en-IN" altLang="en-US" sz="2000" b="1" dirty="0" smtClean="0">
                <a:latin typeface="+mn-lt"/>
              </a:rPr>
              <a:t/>
            </a:r>
            <a:br>
              <a:rPr lang="en-IN" altLang="en-US" sz="2000" b="1" dirty="0" smtClean="0">
                <a:latin typeface="+mn-lt"/>
              </a:rPr>
            </a:br>
            <a:r>
              <a:rPr lang="en-IN" altLang="en-US" sz="2000" b="1" dirty="0" smtClean="0">
                <a:latin typeface="+mn-lt"/>
              </a:rPr>
              <a:t>Team Leader: </a:t>
            </a:r>
            <a:r>
              <a:rPr lang="en-IN" altLang="en-US" sz="2000" b="1" dirty="0" smtClean="0">
                <a:solidFill>
                  <a:schemeClr val="accent1"/>
                </a:solidFill>
                <a:latin typeface="+mn-lt"/>
              </a:rPr>
              <a:t>Ms  </a:t>
            </a:r>
            <a:r>
              <a:rPr lang="en-IN" altLang="en-US" sz="2000" b="1" dirty="0" err="1" smtClean="0">
                <a:solidFill>
                  <a:schemeClr val="accent1"/>
                </a:solidFill>
                <a:latin typeface="+mn-lt"/>
              </a:rPr>
              <a:t>Pragati</a:t>
            </a:r>
            <a:r>
              <a:rPr lang="en-IN" altLang="en-US" sz="2000" b="1" dirty="0" smtClean="0">
                <a:solidFill>
                  <a:schemeClr val="accent1"/>
                </a:solidFill>
                <a:latin typeface="+mn-lt"/>
              </a:rPr>
              <a:t> </a:t>
            </a:r>
            <a:r>
              <a:rPr lang="en-IN" altLang="en-US" sz="2000" b="1" dirty="0" err="1" smtClean="0">
                <a:solidFill>
                  <a:schemeClr val="accent1"/>
                </a:solidFill>
                <a:latin typeface="+mn-lt"/>
              </a:rPr>
              <a:t>Chauhan</a:t>
            </a:r>
            <a:r>
              <a:rPr lang="en-IN" altLang="en-US" sz="2000" b="1" dirty="0" smtClean="0">
                <a:solidFill>
                  <a:schemeClr val="accent1"/>
                </a:solidFill>
                <a:latin typeface="+mn-lt"/>
              </a:rPr>
              <a:t> </a:t>
            </a:r>
            <a:r>
              <a:rPr lang="en-IN" altLang="en-US" sz="2000" b="1" dirty="0" smtClean="0">
                <a:latin typeface="+mn-lt"/>
              </a:rPr>
              <a:t/>
            </a:r>
            <a:br>
              <a:rPr lang="en-IN" altLang="en-US" sz="2000" b="1" dirty="0" smtClean="0">
                <a:latin typeface="+mn-lt"/>
              </a:rPr>
            </a:br>
            <a:r>
              <a:rPr lang="en-US" sz="2000" b="1" dirty="0" smtClean="0">
                <a:latin typeface="+mn-lt"/>
              </a:rPr>
              <a:t>College </a:t>
            </a:r>
            <a:r>
              <a:rPr lang="en-IN" altLang="en-US" sz="2000" b="1" dirty="0" smtClean="0">
                <a:latin typeface="+mn-lt"/>
              </a:rPr>
              <a:t>Code</a:t>
            </a:r>
            <a:r>
              <a:rPr lang="en-US" sz="2000" b="1" dirty="0" smtClean="0">
                <a:latin typeface="+mn-lt"/>
              </a:rPr>
              <a:t>: 1-3512790486</a:t>
            </a:r>
            <a:endParaRPr lang="en-IN" sz="2000" dirty="0">
              <a:latin typeface="+mn-lt"/>
            </a:endParaRPr>
          </a:p>
        </p:txBody>
      </p:sp>
      <p:sp>
        <p:nvSpPr>
          <p:cNvPr id="1048587" name="Shape 52"/>
          <p:cNvSpPr>
            <a:spLocks noGrp="1"/>
          </p:cNvSpPr>
          <p:nvPr>
            <p:ph type="body" idx="1"/>
          </p:nvPr>
        </p:nvSpPr>
        <p:spPr>
          <a:xfrm>
            <a:off x="1828801" y="4038601"/>
            <a:ext cx="6400801" cy="17526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b="1" dirty="0"/>
              <a:t>Problem Category: </a:t>
            </a:r>
            <a:r>
              <a:rPr sz="3200" dirty="0"/>
              <a:t>Hardware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IN" sz="3200" b="1" dirty="0"/>
              <a:t>PS Number</a:t>
            </a:r>
            <a:r>
              <a:rPr sz="3200" b="1" dirty="0"/>
              <a:t>: </a:t>
            </a:r>
            <a:r>
              <a:rPr lang="en-IN" sz="3200" dirty="0"/>
              <a:t>#AJ130</a:t>
            </a:r>
          </a:p>
        </p:txBody>
      </p:sp>
      <p:pic>
        <p:nvPicPr>
          <p:cNvPr id="209715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7932" y="285750"/>
            <a:ext cx="3143250" cy="3143250"/>
          </a:xfrm>
          <a:prstGeom prst="ellipse">
            <a:avLst/>
          </a:prstGeom>
          <a:ln w="76200">
            <a:solidFill>
              <a:schemeClr val="bg1">
                <a:lumMod val="85000"/>
              </a:schemeClr>
            </a:solidFill>
          </a:ln>
          <a:effectLst>
            <a:reflection blurRad="6350" stA="52000" endA="300" endPos="35000" dir="5400000" sy="-100000" algn="bl" rotWithShape="0"/>
          </a:effectLst>
        </p:spPr>
      </p:pic>
      <p:pic>
        <p:nvPicPr>
          <p:cNvPr id="209715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14750"/>
            <a:ext cx="12192000" cy="3143250"/>
          </a:xfrm>
          <a:prstGeom prst="rect">
            <a:avLst/>
          </a:prstGeom>
        </p:spPr>
      </p:pic>
      <p:sp>
        <p:nvSpPr>
          <p:cNvPr id="1048588" name="Rectangle 5"/>
          <p:cNvSpPr/>
          <p:nvPr/>
        </p:nvSpPr>
        <p:spPr>
          <a:xfrm>
            <a:off x="649358" y="2552952"/>
            <a:ext cx="62152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Problem Category: </a:t>
            </a:r>
            <a:r>
              <a:rPr lang="en-US" sz="2800" dirty="0"/>
              <a:t>Software</a:t>
            </a:r>
          </a:p>
          <a:p>
            <a:r>
              <a:rPr lang="en-IN" altLang="en-US" sz="2800" b="1" dirty="0"/>
              <a:t>PS Number</a:t>
            </a:r>
            <a:r>
              <a:rPr lang="en-US" sz="2800" b="1" dirty="0"/>
              <a:t>: </a:t>
            </a:r>
            <a:r>
              <a:rPr lang="en-IN" altLang="en-US" sz="2800" dirty="0"/>
              <a:t>AJ129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768F51A7-795B-43B4-A345-D21568EDAF06}"/>
              </a:ext>
            </a:extLst>
          </p:cNvPr>
          <p:cNvSpPr/>
          <p:nvPr/>
        </p:nvSpPr>
        <p:spPr>
          <a:xfrm>
            <a:off x="591925" y="168813"/>
            <a:ext cx="1087630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altLang="en-US" sz="4000" b="1" u="sng" dirty="0" smtClean="0"/>
              <a:t>IDEA Details</a:t>
            </a:r>
            <a:r>
              <a:rPr lang="en-IN" altLang="en-US" sz="4000" dirty="0" smtClean="0"/>
              <a:t> </a:t>
            </a:r>
            <a:endParaRPr lang="en-US" altLang="zh-CN" sz="40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703383" y="970670"/>
            <a:ext cx="5289453" cy="2363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noProof="1" smtClean="0"/>
          </a:p>
          <a:p>
            <a:pPr algn="ctr"/>
            <a:r>
              <a:rPr lang="en-IN" b="1" noProof="1" smtClean="0"/>
              <a:t>Problem 1:  </a:t>
            </a:r>
            <a:r>
              <a:rPr lang="en-US" b="1" noProof="1" smtClean="0"/>
              <a:t>S</a:t>
            </a:r>
            <a:r>
              <a:rPr lang="en-US" b="1" dirty="0" err="1" smtClean="0"/>
              <a:t>ensor</a:t>
            </a:r>
            <a:r>
              <a:rPr lang="en-US" b="1" dirty="0" smtClean="0"/>
              <a:t> to convey the customer about the actual quantity product delivered</a:t>
            </a:r>
            <a:r>
              <a:rPr lang="en-US" dirty="0" smtClean="0"/>
              <a:t> .</a:t>
            </a:r>
            <a:endParaRPr lang="en-IN" b="1" noProof="1" smtClean="0"/>
          </a:p>
          <a:p>
            <a:pPr algn="ctr"/>
            <a:endParaRPr lang="en-IN" b="1" noProof="1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IN" b="1" noProof="1" smtClean="0">
                <a:solidFill>
                  <a:srgbClr val="FFC000"/>
                </a:solidFill>
              </a:rPr>
              <a:t>Solution devised</a:t>
            </a:r>
            <a:r>
              <a:rPr lang="en-IN" b="1" noProof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:</a:t>
            </a:r>
            <a:r>
              <a:rPr lang="en-US" b="1" noProof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 </a:t>
            </a:r>
            <a:r>
              <a:rPr lang="en-US" b="1" noProof="1" smtClean="0">
                <a:solidFill>
                  <a:schemeClr val="bg1"/>
                </a:solidFill>
              </a:rPr>
              <a:t>B</a:t>
            </a:r>
            <a:r>
              <a:rPr lang="en-US" b="1" dirty="0" smtClean="0">
                <a:solidFill>
                  <a:schemeClr val="bg1"/>
                </a:solidFill>
              </a:rPr>
              <a:t>y using Flow rate sensor to measure the quantity of a flowing liquid which will provide the most accurate and repeatable flow measurements for our application. </a:t>
            </a:r>
            <a:endParaRPr lang="en-IN" b="1" noProof="1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47581" y="928468"/>
            <a:ext cx="5542671" cy="2349304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noProof="1" smtClean="0"/>
              <a:t>Problem 2: Sensor</a:t>
            </a:r>
            <a:r>
              <a:rPr lang="en-US" b="1" dirty="0" smtClean="0"/>
              <a:t> to measure the fuel quality  &amp; display it along with some quality parameters too </a:t>
            </a:r>
            <a:endParaRPr lang="en-IN" b="1" noProof="1" smtClean="0"/>
          </a:p>
          <a:p>
            <a:pPr algn="ctr"/>
            <a:endParaRPr lang="en-IN" b="1" noProof="1" smtClean="0">
              <a:solidFill>
                <a:srgbClr val="7030A0"/>
              </a:solidFill>
            </a:endParaRPr>
          </a:p>
          <a:p>
            <a:pPr algn="ctr"/>
            <a:r>
              <a:rPr lang="en-IN" b="1" noProof="1" smtClean="0">
                <a:solidFill>
                  <a:srgbClr val="7030A0"/>
                </a:solidFill>
              </a:rPr>
              <a:t>Solution devised: </a:t>
            </a:r>
            <a:r>
              <a:rPr lang="en-IN" b="1" noProof="1" smtClean="0"/>
              <a:t>Our proposed device which will be put on  Dispenser nozzel  with display  various parameters of fuel quality to customers like</a:t>
            </a:r>
            <a:r>
              <a:rPr lang="en-IN" b="1" i="1" noProof="1" smtClean="0"/>
              <a:t>. </a:t>
            </a:r>
            <a:r>
              <a:rPr lang="en-IN" sz="2000" b="1" i="1" noProof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Fuel density.</a:t>
            </a:r>
          </a:p>
        </p:txBody>
      </p:sp>
      <p:sp>
        <p:nvSpPr>
          <p:cNvPr id="8" name="Rectangle 7"/>
          <p:cNvSpPr/>
          <p:nvPr/>
        </p:nvSpPr>
        <p:spPr>
          <a:xfrm>
            <a:off x="689316" y="3404382"/>
            <a:ext cx="11015004" cy="153337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noProof="1" smtClean="0"/>
          </a:p>
          <a:p>
            <a:pPr algn="ctr"/>
            <a:r>
              <a:rPr lang="en-IN" b="1" noProof="1" smtClean="0"/>
              <a:t>Problem 3: Analysing  &amp;  storing  all datas.</a:t>
            </a:r>
          </a:p>
          <a:p>
            <a:pPr algn="ctr"/>
            <a:endParaRPr lang="en-IN" b="1" noProof="1" smtClean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n-IN" b="1" noProof="1" smtClean="0">
                <a:solidFill>
                  <a:schemeClr val="accent2">
                    <a:lumMod val="50000"/>
                  </a:schemeClr>
                </a:solidFill>
              </a:rPr>
              <a:t>Solution devised: </a:t>
            </a:r>
            <a:r>
              <a:rPr lang="en-IN" b="1" noProof="1" smtClean="0"/>
              <a:t>Through NodeMCU ESP8266 module  our device will send datas like. Total Fuel quantity  received at one dispensing unit &amp; total quantity given to customer periodically , the price at which fuel is given, the quality of fuel etc.  to the server of the centralised authority.</a:t>
            </a:r>
          </a:p>
          <a:p>
            <a:pPr algn="ctr"/>
            <a:endParaRPr lang="en-IN" b="1" noProof="1" smtClean="0"/>
          </a:p>
        </p:txBody>
      </p:sp>
      <p:sp>
        <p:nvSpPr>
          <p:cNvPr id="10" name="Rectangle 9"/>
          <p:cNvSpPr/>
          <p:nvPr/>
        </p:nvSpPr>
        <p:spPr>
          <a:xfrm>
            <a:off x="576776" y="4960592"/>
            <a:ext cx="11437034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>
                <a:solidFill>
                  <a:prstClr val="black"/>
                </a:solidFill>
              </a:rPr>
              <a:t>Technology stack</a:t>
            </a:r>
          </a:p>
          <a:p>
            <a:pPr>
              <a:buFont typeface="Wingdings" pitchFamily="2" charset="2"/>
              <a:buChar char="ü"/>
            </a:pPr>
            <a:r>
              <a:rPr lang="en-US" sz="2000" b="1" dirty="0" smtClean="0"/>
              <a:t> </a:t>
            </a:r>
            <a:r>
              <a:rPr lang="en-US" b="1" dirty="0" smtClean="0"/>
              <a:t>Amazon Web Service  (IOT) : This service allows us to connect our devices to the internet for    processing, operating  and exchanging data securely.  </a:t>
            </a:r>
          </a:p>
          <a:p>
            <a:pPr>
              <a:buFont typeface="Wingdings" pitchFamily="2" charset="2"/>
              <a:buChar char="ü"/>
            </a:pPr>
            <a:r>
              <a:rPr lang="en-US" b="1" dirty="0" smtClean="0"/>
              <a:t>  </a:t>
            </a:r>
            <a:r>
              <a:rPr lang="en-US" b="1" dirty="0" err="1" smtClean="0"/>
              <a:t>NodeMCU</a:t>
            </a:r>
            <a:r>
              <a:rPr lang="en-US" b="1" dirty="0" smtClean="0"/>
              <a:t> (Node </a:t>
            </a:r>
            <a:r>
              <a:rPr lang="en-US" b="1" dirty="0" err="1" smtClean="0"/>
              <a:t>MicroController</a:t>
            </a:r>
            <a:r>
              <a:rPr lang="en-US" b="1" dirty="0" smtClean="0"/>
              <a:t> Unit) is  an open source software and hardware development environment that is built around a very inexpensive System-on-a-Chip (</a:t>
            </a:r>
            <a:r>
              <a:rPr lang="en-US" b="1" dirty="0" err="1" smtClean="0"/>
              <a:t>SoC</a:t>
            </a:r>
            <a:r>
              <a:rPr lang="en-US" b="1" dirty="0" smtClean="0"/>
              <a:t>) called the </a:t>
            </a:r>
            <a:r>
              <a:rPr lang="en-US" b="1" dirty="0" smtClean="0">
                <a:hlinkClick r:id="rId2"/>
              </a:rPr>
              <a:t>ESP8266</a:t>
            </a:r>
            <a:r>
              <a:rPr lang="en-US" b="1" dirty="0" smtClean="0"/>
              <a:t>.</a:t>
            </a:r>
          </a:p>
          <a:p>
            <a:pPr>
              <a:buFont typeface="Wingdings" pitchFamily="2" charset="2"/>
              <a:buChar char="ü"/>
            </a:pPr>
            <a:r>
              <a:rPr lang="en-IN" b="1" dirty="0" smtClean="0"/>
              <a:t>Python , Java Script ,HTML,CSS and </a:t>
            </a:r>
            <a:r>
              <a:rPr lang="en-IN" b="1" dirty="0" err="1" smtClean="0"/>
              <a:t>Arduino</a:t>
            </a:r>
            <a:r>
              <a:rPr lang="en-IN" b="1" dirty="0" smtClean="0"/>
              <a:t> IDLE.</a:t>
            </a:r>
            <a:endParaRPr lang="en-US" dirty="0" smtClean="0"/>
          </a:p>
          <a:p>
            <a:endParaRPr lang="en-US" dirty="0" smtClean="0"/>
          </a:p>
          <a:p>
            <a:endParaRPr lang="en-US" sz="2400" b="1" dirty="0" smtClean="0"/>
          </a:p>
          <a:p>
            <a:pPr>
              <a:buFont typeface="Wingdings" pitchFamily="2" charset="2"/>
              <a:buChar char="§"/>
            </a:pPr>
            <a:endParaRPr lang="en-US" altLang="zh-CN" sz="2400" b="1" u="sng" dirty="0" smtClean="0"/>
          </a:p>
        </p:txBody>
      </p:sp>
    </p:spTree>
    <p:extLst>
      <p:ext uri="{BB962C8B-B14F-4D97-AF65-F5344CB8AC3E}">
        <p14:creationId xmlns="" xmlns:p14="http://schemas.microsoft.com/office/powerpoint/2010/main" val="84592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494008" y="3309425"/>
            <a:ext cx="4336920" cy="601393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r>
              <a:rPr lang="en-US" b="1" noProof="1" smtClean="0"/>
              <a:t>Used to maintain the data on the server</a:t>
            </a:r>
            <a:endParaRPr lang="en-US" b="1" noProof="1"/>
          </a:p>
        </p:txBody>
      </p:sp>
      <p:sp>
        <p:nvSpPr>
          <p:cNvPr id="11" name="Rectangle 10"/>
          <p:cNvSpPr/>
          <p:nvPr/>
        </p:nvSpPr>
        <p:spPr>
          <a:xfrm>
            <a:off x="7427741" y="1374092"/>
            <a:ext cx="4360985" cy="665723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r>
              <a:rPr lang="en-US" b="1" noProof="1" smtClean="0"/>
              <a:t>Fully Automated </a:t>
            </a:r>
            <a:endParaRPr lang="en-US" b="1" noProof="1"/>
          </a:p>
        </p:txBody>
      </p:sp>
      <p:sp>
        <p:nvSpPr>
          <p:cNvPr id="16" name="Round Diagonal Corner Rectangle 15"/>
          <p:cNvSpPr/>
          <p:nvPr/>
        </p:nvSpPr>
        <p:spPr>
          <a:xfrm>
            <a:off x="7313832" y="298937"/>
            <a:ext cx="4404555" cy="713937"/>
          </a:xfrm>
          <a:prstGeom prst="round2Diag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r>
              <a:rPr lang="en-IN" altLang="en-US" b="1" u="sng" noProof="1"/>
              <a:t>FEATURES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437118" y="2405576"/>
            <a:ext cx="4379741" cy="60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Highly  Durable and Efficient </a:t>
            </a:r>
            <a:endParaRPr lang="en-US" dirty="0"/>
          </a:p>
        </p:txBody>
      </p:sp>
      <p:pic>
        <p:nvPicPr>
          <p:cNvPr id="1026" name="Picture 2" descr="C:\Users\Pragati Chauhan\Desktop\cute-kid-welcomevector-illustration-260nw-51486577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6229" y="419623"/>
            <a:ext cx="5029321" cy="5425504"/>
          </a:xfrm>
          <a:prstGeom prst="rect">
            <a:avLst/>
          </a:prstGeom>
          <a:noFill/>
        </p:spPr>
      </p:pic>
      <p:sp>
        <p:nvSpPr>
          <p:cNvPr id="24" name="Rectangle 23"/>
          <p:cNvSpPr/>
          <p:nvPr/>
        </p:nvSpPr>
        <p:spPr>
          <a:xfrm>
            <a:off x="7540283" y="4206240"/>
            <a:ext cx="4375052" cy="67524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Economically feasible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ragati Chauhan\Desktop\quantit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12113517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Pragati Chauhan\Desktop\densit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Pragati Chauhan\Desktop\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5243" y="529298"/>
            <a:ext cx="10025575" cy="56393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7030A0"/>
                </a:solidFill>
              </a:rPr>
              <a:t>Novelty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Digital monitor for fuel dispenser unit to maintain logistics and demand estimation</a:t>
            </a:r>
          </a:p>
          <a:p>
            <a:r>
              <a:rPr lang="en-US" dirty="0" smtClean="0"/>
              <a:t>Customer friendly as free from human interference</a:t>
            </a:r>
          </a:p>
          <a:p>
            <a:r>
              <a:rPr lang="en-US" dirty="0" smtClean="0"/>
              <a:t>Our device will send </a:t>
            </a:r>
            <a:r>
              <a:rPr lang="en-US" dirty="0" err="1" smtClean="0"/>
              <a:t>datas</a:t>
            </a:r>
            <a:r>
              <a:rPr lang="en-US" dirty="0" smtClean="0"/>
              <a:t> like daily fuel consumption,</a:t>
            </a:r>
            <a:r>
              <a:rPr lang="en-IN" b="1" noProof="1" smtClean="0"/>
              <a:t> </a:t>
            </a:r>
            <a:r>
              <a:rPr lang="en-IN" noProof="1" smtClean="0"/>
              <a:t>Total Fuel quantity  received at one dispensing unit &amp; total quantity given to customer periodically , the price at which fuel is given, the density of fuel etc.  to the server of the centralised authority.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IN" b="1" dirty="0" smtClean="0">
                <a:solidFill>
                  <a:srgbClr val="7030A0"/>
                </a:solidFill>
              </a:rPr>
              <a:t>Future Scope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are planning to combine the two setup to make a single volume and make it detachable.</a:t>
            </a:r>
          </a:p>
          <a:p>
            <a:r>
              <a:rPr lang="en-IN" dirty="0" smtClean="0"/>
              <a:t>Planning </a:t>
            </a:r>
            <a:r>
              <a:rPr lang="en-IN" dirty="0" smtClean="0"/>
              <a:t>to make it temper proof</a:t>
            </a:r>
          </a:p>
          <a:p>
            <a:r>
              <a:rPr lang="en-IN" dirty="0" smtClean="0"/>
              <a:t>A single neutral agency appointed to manufacture &amp; distribute to avoid </a:t>
            </a:r>
            <a:r>
              <a:rPr lang="en-IN" dirty="0" err="1" smtClean="0"/>
              <a:t>duplicacy</a:t>
            </a:r>
            <a:r>
              <a:rPr lang="en-IN" dirty="0" smtClean="0"/>
              <a:t>.</a:t>
            </a:r>
          </a:p>
          <a:p>
            <a:r>
              <a:rPr lang="en-IN" dirty="0" smtClean="0"/>
              <a:t>Tie-up with the company to make our setup more optimised that can be fitted in the fuel tank of the customer</a:t>
            </a:r>
            <a:r>
              <a:rPr lang="en-IN" dirty="0" smtClean="0"/>
              <a:t>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1163</TotalTime>
  <Words>313</Words>
  <Application>Microsoft Office PowerPoint</Application>
  <PresentationFormat>Custom</PresentationFormat>
  <Paragraphs>36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Ministry Name:   Ministry of Petroleum and Natural Gas   Problem Statement:  Technological advances for Retail Outlets Team Name:   IoCrazoN Team Leader: Ms  Pragati Chauhan  College Code: 1-3512790486</vt:lpstr>
      <vt:lpstr>Slide 2</vt:lpstr>
      <vt:lpstr>Slide 3</vt:lpstr>
      <vt:lpstr>Slide 4</vt:lpstr>
      <vt:lpstr>Slide 5</vt:lpstr>
      <vt:lpstr>Slide 6</vt:lpstr>
      <vt:lpstr>Novelty</vt:lpstr>
      <vt:lpstr>Future Scope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Ministry Name: Ministry of Petroleum and Natural Gas   Problem Statement: Technological advances for Retail Outlets Team Name: IoCrazoN Team Leader: Ms Pragati Chauhan  College Code:</dc:title>
  <dc:creator>Akshay Sengar</dc:creator>
  <cp:lastModifiedBy>Pragati Chauhan</cp:lastModifiedBy>
  <cp:revision>104</cp:revision>
  <dcterms:created xsi:type="dcterms:W3CDTF">2020-02-19T15:48:53Z</dcterms:created>
  <dcterms:modified xsi:type="dcterms:W3CDTF">2020-08-01T13:52:28Z</dcterms:modified>
</cp:coreProperties>
</file>