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9954CC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196" autoAdjust="0"/>
  </p:normalViewPr>
  <p:slideViewPr>
    <p:cSldViewPr>
      <p:cViewPr>
        <p:scale>
          <a:sx n="50" d="100"/>
          <a:sy n="50" d="100"/>
        </p:scale>
        <p:origin x="29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8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757078" y="1336129"/>
            <a:ext cx="7378521" cy="5548891"/>
            <a:chOff x="0" y="-47625"/>
            <a:chExt cx="7569956" cy="73985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7398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500" spc="-21" dirty="0">
                  <a:solidFill>
                    <a:schemeClr val="bg1"/>
                  </a:solidFill>
                </a:rPr>
                <a:t>ANALYSIS</a:t>
              </a:r>
            </a:p>
            <a:p>
              <a:pPr algn="just">
                <a:lnSpc>
                  <a:spcPts val="2940"/>
                </a:lnSpc>
              </a:pPr>
              <a:r>
                <a:rPr lang="en-US" sz="2500" spc="-21" dirty="0">
                  <a:solidFill>
                    <a:schemeClr val="bg1"/>
                  </a:solidFill>
                </a:rPr>
                <a:t>Animals and science are the most popular categories and content, showing that in today’s world people enjoy real-life and factual content the most</a:t>
              </a:r>
            </a:p>
            <a:p>
              <a:pPr algn="just">
                <a:lnSpc>
                  <a:spcPts val="2940"/>
                </a:lnSpc>
              </a:pPr>
              <a:endParaRPr lang="en-US" sz="2500" spc="-21" dirty="0">
                <a:solidFill>
                  <a:schemeClr val="bg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500" spc="-21" dirty="0">
                  <a:solidFill>
                    <a:schemeClr val="bg1"/>
                  </a:solidFill>
                </a:rPr>
                <a:t>INSIGHT</a:t>
              </a:r>
            </a:p>
            <a:p>
              <a:pPr algn="just">
                <a:lnSpc>
                  <a:spcPts val="2940"/>
                </a:lnSpc>
              </a:pPr>
              <a:r>
                <a:rPr lang="en-US" sz="2500" dirty="0">
                  <a:solidFill>
                    <a:schemeClr val="bg1"/>
                  </a:solidFill>
                </a:rPr>
                <a:t>Here, food comes in the top 5 categories, with "Healthy Eating" ranking third. You can use this insight to create a campaign and work with healthy eating brands to boost your users.</a:t>
              </a:r>
            </a:p>
            <a:p>
              <a:pPr>
                <a:lnSpc>
                  <a:spcPts val="2940"/>
                </a:lnSpc>
              </a:pPr>
              <a:endParaRPr lang="en-US" sz="2400" spc="-21" dirty="0">
                <a:solidFill>
                  <a:schemeClr val="bg1"/>
                </a:solidFill>
              </a:endParaRPr>
            </a:p>
            <a:p>
              <a:pPr>
                <a:lnSpc>
                  <a:spcPts val="2940"/>
                </a:lnSpc>
              </a:pPr>
              <a:endParaRPr lang="en-US" sz="2800" spc="-21" dirty="0">
                <a:solidFill>
                  <a:schemeClr val="bg1"/>
                </a:solidFill>
              </a:endParaRP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474873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95800" y="1964531"/>
            <a:ext cx="11793379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752601" y="1678729"/>
            <a:ext cx="6684350" cy="6698601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22804-83E0-8D92-D7C2-E866AD9B1CB1}"/>
              </a:ext>
            </a:extLst>
          </p:cNvPr>
          <p:cNvSpPr/>
          <p:nvPr/>
        </p:nvSpPr>
        <p:spPr>
          <a:xfrm>
            <a:off x="8499198" y="2491951"/>
            <a:ext cx="6610385" cy="5083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Social Buzz is a fast growing technology unicorn that need to adapt quicky to it’s global scale.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Accenture has begun a 3 month initial project focusing on these tasks: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An audit of their big data practice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Recommendations for a successful IPO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An analysis of their content categories that highlights the top 5 categories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35EC2-6AB2-F99D-8902-81949C1F21F1}"/>
              </a:ext>
            </a:extLst>
          </p:cNvPr>
          <p:cNvSpPr txBox="1"/>
          <p:nvPr/>
        </p:nvSpPr>
        <p:spPr>
          <a:xfrm>
            <a:off x="2667000" y="5325260"/>
            <a:ext cx="6551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There are over 100,000 posts per day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bg1"/>
                </a:solidFill>
              </a:rPr>
              <a:t>But how to capitalize on it when there is so much data?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1026" name="Picture 2" descr="Premium Vector | Portrait of a young man with beard and hair ...">
            <a:extLst>
              <a:ext uri="{FF2B5EF4-FFF2-40B4-BE49-F238E27FC236}">
                <a16:creationId xmlns:a16="http://schemas.microsoft.com/office/drawing/2014/main" id="{BB683C2C-41BA-0E38-A10B-331D5B20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69" y="993151"/>
            <a:ext cx="2085137" cy="208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le Avatar Icon Or Portrait. Handsome Young Man Face With Beard. Vector  Illustration. Royalty Free SVG, Cliparts, Vectors, And Stock Illustration.  Image 121859823.">
            <a:extLst>
              <a:ext uri="{FF2B5EF4-FFF2-40B4-BE49-F238E27FC236}">
                <a16:creationId xmlns:a16="http://schemas.microsoft.com/office/drawing/2014/main" id="{62240B67-C899-A43D-6C6B-A72AE27A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68" y="3597082"/>
            <a:ext cx="2085137" cy="24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F086AA-D1A2-2172-896C-3553E57A3899}"/>
              </a:ext>
            </a:extLst>
          </p:cNvPr>
          <p:cNvSpPr txBox="1"/>
          <p:nvPr/>
        </p:nvSpPr>
        <p:spPr>
          <a:xfrm>
            <a:off x="14554200" y="1337238"/>
            <a:ext cx="322707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adiz"/>
              </a:rPr>
              <a:t>ANDREW FLEMING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adiz"/>
              </a:rPr>
              <a:t>Chief Technical Architect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B61CC-D7FA-AA31-66C8-EFE33B0CB44A}"/>
              </a:ext>
            </a:extLst>
          </p:cNvPr>
          <p:cNvSpPr txBox="1"/>
          <p:nvPr/>
        </p:nvSpPr>
        <p:spPr>
          <a:xfrm>
            <a:off x="14782800" y="4305300"/>
            <a:ext cx="33528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chemeClr val="bg1"/>
                </a:solidFill>
                <a:effectLst/>
                <a:latin typeface="Cadiz"/>
              </a:rPr>
              <a:t>MARCUS ROMPTON </a:t>
            </a:r>
          </a:p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chemeClr val="bg1"/>
                </a:solidFill>
                <a:effectLst/>
                <a:latin typeface="Cadiz"/>
              </a:rPr>
              <a:t>Senior Principle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578B3-46A3-B326-3D13-45ADBBFAEDF3}"/>
              </a:ext>
            </a:extLst>
          </p:cNvPr>
          <p:cNvSpPr txBox="1"/>
          <p:nvPr/>
        </p:nvSpPr>
        <p:spPr>
          <a:xfrm>
            <a:off x="14935200" y="7025118"/>
            <a:ext cx="3200400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PRAGATI DEVANPALLI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Data Analyst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027BD-0C94-C67D-CEC6-08166D0738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07"/>
          <a:stretch/>
        </p:blipFill>
        <p:spPr>
          <a:xfrm>
            <a:off x="12214341" y="6583885"/>
            <a:ext cx="2079464" cy="2426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73852" y="2697159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0CC4F-EE40-B140-E8AF-B0E5C1F65AA9}"/>
              </a:ext>
            </a:extLst>
          </p:cNvPr>
          <p:cNvSpPr txBox="1"/>
          <p:nvPr/>
        </p:nvSpPr>
        <p:spPr>
          <a:xfrm>
            <a:off x="3780203" y="1593532"/>
            <a:ext cx="422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9633D-6A47-50B1-539F-6870AA05AEA7}"/>
              </a:ext>
            </a:extLst>
          </p:cNvPr>
          <p:cNvSpPr txBox="1"/>
          <p:nvPr/>
        </p:nvSpPr>
        <p:spPr>
          <a:xfrm>
            <a:off x="5861272" y="3141685"/>
            <a:ext cx="422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11838E-C59B-F09D-9AE0-3FA5599F6D26}"/>
              </a:ext>
            </a:extLst>
          </p:cNvPr>
          <p:cNvSpPr txBox="1"/>
          <p:nvPr/>
        </p:nvSpPr>
        <p:spPr>
          <a:xfrm>
            <a:off x="7714481" y="4593359"/>
            <a:ext cx="422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C65B0-9925-EEFA-3353-8D5E67BCFB27}"/>
              </a:ext>
            </a:extLst>
          </p:cNvPr>
          <p:cNvSpPr txBox="1"/>
          <p:nvPr/>
        </p:nvSpPr>
        <p:spPr>
          <a:xfrm>
            <a:off x="9760557" y="6391223"/>
            <a:ext cx="422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7C12C-1DEF-CEFB-B35D-2ADEEBE76A7F}"/>
              </a:ext>
            </a:extLst>
          </p:cNvPr>
          <p:cNvSpPr txBox="1"/>
          <p:nvPr/>
        </p:nvSpPr>
        <p:spPr>
          <a:xfrm>
            <a:off x="11386399" y="7975777"/>
            <a:ext cx="4228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Uncover Insights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87BE0B-1162-C820-9DD0-4D4AF15B293F}"/>
              </a:ext>
            </a:extLst>
          </p:cNvPr>
          <p:cNvSpPr txBox="1"/>
          <p:nvPr/>
        </p:nvSpPr>
        <p:spPr>
          <a:xfrm>
            <a:off x="1905000" y="4055388"/>
            <a:ext cx="31943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000" b="1" dirty="0"/>
              <a:t>16</a:t>
            </a:r>
          </a:p>
          <a:p>
            <a:pPr algn="ctr">
              <a:lnSpc>
                <a:spcPct val="150000"/>
              </a:lnSpc>
            </a:pPr>
            <a:endParaRPr lang="en-IN" sz="2800" b="1" dirty="0"/>
          </a:p>
          <a:p>
            <a:pPr algn="ctr"/>
            <a:r>
              <a:rPr lang="en-IN" sz="2800" dirty="0"/>
              <a:t>Unique Categories</a:t>
            </a:r>
          </a:p>
          <a:p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81836-83A6-F083-AA23-A47790332C6A}"/>
              </a:ext>
            </a:extLst>
          </p:cNvPr>
          <p:cNvSpPr txBox="1"/>
          <p:nvPr/>
        </p:nvSpPr>
        <p:spPr>
          <a:xfrm>
            <a:off x="6942979" y="3973047"/>
            <a:ext cx="35396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/>
              <a:t>1897</a:t>
            </a:r>
          </a:p>
          <a:p>
            <a:pPr algn="ctr">
              <a:lnSpc>
                <a:spcPct val="150000"/>
              </a:lnSpc>
            </a:pPr>
            <a:r>
              <a:rPr lang="en-IN" sz="3600" b="1" dirty="0"/>
              <a:t> </a:t>
            </a:r>
          </a:p>
          <a:p>
            <a:pPr algn="ctr"/>
            <a:r>
              <a:rPr lang="en-IN" sz="2800" dirty="0"/>
              <a:t>Reaction to “Animal” Post</a:t>
            </a: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79DF-ED32-E664-6049-538F71805ECF}"/>
              </a:ext>
            </a:extLst>
          </p:cNvPr>
          <p:cNvSpPr txBox="1"/>
          <p:nvPr/>
        </p:nvSpPr>
        <p:spPr>
          <a:xfrm>
            <a:off x="12386641" y="3697894"/>
            <a:ext cx="35396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/>
              <a:t>Top 5 Categories</a:t>
            </a:r>
            <a:r>
              <a:rPr lang="en-IN" sz="2400" dirty="0"/>
              <a:t> </a:t>
            </a:r>
            <a:r>
              <a:rPr lang="en-IN" sz="2800" dirty="0"/>
              <a:t>Animal, Science, Health Eating, Technology and Food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7158680-E55A-7EA3-D032-BF0C4F75E2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b="1354"/>
          <a:stretch/>
        </p:blipFill>
        <p:spPr>
          <a:xfrm>
            <a:off x="4524919" y="2019301"/>
            <a:ext cx="9572080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1A9E35A-A844-943B-170B-4B57BF508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20" y="1606828"/>
            <a:ext cx="12342420" cy="74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256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Cadiz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Vinay Devanpalli</cp:lastModifiedBy>
  <cp:revision>12</cp:revision>
  <dcterms:created xsi:type="dcterms:W3CDTF">2006-08-16T00:00:00Z</dcterms:created>
  <dcterms:modified xsi:type="dcterms:W3CDTF">2023-06-22T10:00:05Z</dcterms:modified>
  <dc:identifier>DAEhDyfaYKE</dc:identifier>
</cp:coreProperties>
</file>