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92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arlow Bold" panose="020B0604020202020204" charset="0"/>
      <p:bold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Verdana" panose="020B060403050404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5033" autoAdjust="0"/>
  </p:normalViewPr>
  <p:slideViewPr>
    <p:cSldViewPr snapToGrid="0" snapToObjects="1">
      <p:cViewPr varScale="1">
        <p:scale>
          <a:sx n="61" d="100"/>
          <a:sy n="61" d="100"/>
        </p:scale>
        <p:origin x="91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862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05EC4-DC7E-7B9F-2EC1-53DAF7645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07C2C-B03E-4063-B07C-B52600224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F0676-846A-C0AA-8E9C-55C65E45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CBD5-6EF0-15A8-67DC-BF45F521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75EFF-73A6-B3C3-D4BA-79D9C856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9222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67E9-FC1A-E787-7C8C-7D3083FA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46145D-3946-0A98-F70C-F1833F7FD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17208-DA6F-4F9F-7C8F-8FA82D71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8E6E-FC25-FA40-FAC8-616AD39A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873B-8AD6-49E6-E6C2-4A0171D3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92645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33B63-C1FF-7359-9154-2CA9C96E3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79FE6E-76BA-BB9C-ADA4-0A501690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7297-4C9F-7D5C-0A56-6D53BA8D0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06852-7369-C724-5ABF-69BD9404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632FF-8948-3D8D-5C44-692F90B1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2837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00334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160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9912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595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3548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60805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770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173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DADB-BB39-B0A5-A79F-28EF05C9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EA1EB-2B53-FA07-7E2F-B7BF8E50E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671FB-314E-C012-8327-772FC46B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8B693-940A-7E0E-A351-42D4A2DF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9EC3-4BF6-8F38-EAFF-FE5C048B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129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2AEA-1A68-F847-FAE3-80A6779E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0DE5E6-4511-714D-F25D-9D902C8B6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7807-6150-396C-3769-57F074CC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7205-C0D2-C796-21C1-88F12D45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408B-CB1B-2772-DFE1-2D5A4957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94383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356A-7E8C-1AC6-817D-E300F80F3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07690-2AFB-B9D2-0286-256510A187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24AD4-6623-EDF6-0982-3BA356F1C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5F0C-97AC-2E67-5085-70AA6A66D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905A3-A7E4-19AB-5357-8DF55558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F4712-6A4A-FD50-2257-C753965F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3587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24CC-C52D-F000-3885-CF70A159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AE63A-4FDC-0E1D-CA36-E943213C9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D71AE-45AB-45EF-B32B-AFD6B7453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1E253-646B-7765-361F-B815B770A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4042C-90A7-620F-3BC4-6B0E3CD29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8A9B5-D0C5-FCA5-54C6-BCABEBA2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82039-528C-D6BE-67C9-9AB4B64A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B7F7B-3F42-DDF1-9331-70E45C36E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0710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8B58-361A-AACF-3FEA-1ACA07C2E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2322A-2789-5517-DF28-A670B13A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0A82A-A669-4829-A29B-48E59BC8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C6914-D421-BDDE-5146-4E77790B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195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9AD88-108D-1C8A-8BE7-C803B5F1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F7666-7B8D-EE1A-B469-8E6432C1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E7316-3D94-AF3D-63C7-2EB34C0F9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17898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EEF16-2780-1ECF-7219-503C37A1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90DE-A8E1-038C-3439-0A753506B9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95E2E-DE27-ABB6-E4A0-EB4AAD128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679E9-3C7C-BDEC-25F5-4209CA48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6D0D7-BE42-2FA2-8982-64498FE4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4B666-6F15-BC3C-95BE-A9A97609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9095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8D3D-DAF6-7818-7760-36AD70C5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DE089-97B8-74E7-2387-67B817918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F3A7A-3423-4808-B934-2F531C33D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F40D9-ECA2-D9C8-D5A3-4776B91BB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4ED80-18E6-D7B7-6A4F-E14C5388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155B-91AE-C4A7-27BA-625F71DAA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0678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FC2CF2-A8E7-982C-FE29-AB4694A4D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2908-40AD-321C-2505-01AC3F0AD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6081-3826-0809-8C59-7698C2330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580DD-3204-945A-D540-23988D8BE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A0B44-DD69-F70A-6D84-6781FD97D7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0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  <p:sldLayoutId id="2147483946" r:id="rId18"/>
    <p:sldLayoutId id="2147483947" r:id="rId19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621631"/>
            <a:ext cx="830318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Study Average Calculator Project Presentation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76760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Overview of Student Average Calculator system by our team members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335803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Group Members: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394847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104 Sneha Pandurang </a:t>
            </a:r>
            <a:r>
              <a:rPr lang="en-US" sz="1700" dirty="0" err="1">
                <a:latin typeface="Montserrat" panose="00000500000000000000" pitchFamily="2" charset="0"/>
              </a:rPr>
              <a:t>Bamane</a:t>
            </a:r>
            <a:endParaRPr lang="en-US" sz="1700" dirty="0">
              <a:latin typeface="Montserra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8309" y="4370903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FontTx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120  Pragati Shantilal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Shendage</a:t>
            </a:r>
            <a:endParaRPr lang="en-US" sz="1700" dirty="0"/>
          </a:p>
          <a:p>
            <a:pPr marL="342900" indent="-342900" algn="l">
              <a:lnSpc>
                <a:spcPts val="2700"/>
              </a:lnSpc>
              <a:buSzPct val="100000"/>
              <a:buChar char="•"/>
            </a:pP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4793337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121  Akshada Dattatray Malavi </a:t>
            </a:r>
          </a:p>
        </p:txBody>
      </p:sp>
      <p:sp>
        <p:nvSpPr>
          <p:cNvPr id="8" name="Text 6"/>
          <p:cNvSpPr/>
          <p:nvPr/>
        </p:nvSpPr>
        <p:spPr>
          <a:xfrm>
            <a:off x="758309" y="521577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FontTx/>
              <a:buChar char="•"/>
            </a:pPr>
            <a:r>
              <a:rPr lang="en-US" sz="1700" dirty="0">
                <a:latin typeface="Montserrat" panose="00000500000000000000" pitchFamily="2" charset="0"/>
              </a:rPr>
              <a:t>122  Sanika Govind Mane </a:t>
            </a:r>
          </a:p>
          <a:p>
            <a:pPr marL="342900" indent="-342900" algn="l">
              <a:lnSpc>
                <a:spcPts val="2700"/>
              </a:lnSpc>
              <a:buSzPct val="100000"/>
              <a:buChar char="•"/>
            </a:pP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1213128" y="6228636"/>
            <a:ext cx="2037398" cy="379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4323040"/>
            <a:ext cx="6852880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Introduction to Student Average Calculator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58309" y="536067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46232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Purpose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592121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19819" y="536067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592383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Target Audience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23836" y="592121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latin typeface="Montserrat" panose="00000500000000000000" pitchFamily="2" charset="0"/>
              </a:rPr>
              <a:t>Students of all educational levels</a:t>
            </a:r>
            <a:r>
              <a:rPr lang="en-US" sz="1600" dirty="0"/>
              <a:t>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9681329" y="536067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0385346" y="543508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Significance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85346" y="5921216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IN" sz="1700" dirty="0">
                <a:latin typeface="Montserrat" panose="00000500000000000000" pitchFamily="2" charset="0"/>
              </a:rPr>
              <a:t>Reduces manual calculation errors,</a:t>
            </a:r>
            <a:r>
              <a:rPr lang="en-US" sz="1700" dirty="0">
                <a:latin typeface="Montserrat" panose="00000500000000000000" pitchFamily="2" charset="0"/>
              </a:rPr>
              <a:t> Saves time and provides instant results.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AF8049-2DC3-0F32-EDE6-5FADA30B5D21}"/>
              </a:ext>
            </a:extLst>
          </p:cNvPr>
          <p:cNvSpPr txBox="1"/>
          <p:nvPr/>
        </p:nvSpPr>
        <p:spPr>
          <a:xfrm>
            <a:off x="1003609" y="6005989"/>
            <a:ext cx="39454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Montserrat" panose="00000500000000000000" pitchFamily="2" charset="0"/>
              </a:rPr>
              <a:t>To calculate the average of marks entered by the user &amp; Helps students keep track of their academic performance</a:t>
            </a:r>
            <a:endParaRPr lang="en-IN" sz="1700" dirty="0">
              <a:latin typeface="Montserrat" panose="00000500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448B9C-A84D-DD07-D0BC-8EAF57699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382751"/>
            <a:ext cx="14630400" cy="50180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82737" y="704492"/>
            <a:ext cx="105777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Objectives of Student Average Calculator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758309" y="1776770"/>
            <a:ext cx="7627382" cy="1049417"/>
          </a:xfrm>
          <a:prstGeom prst="roundRect">
            <a:avLst>
              <a:gd name="adj" fmla="val 33460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74884" y="199334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74884" y="1993344"/>
            <a:ext cx="7194233" cy="832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758309" y="3341132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r>
              <a:rPr lang="en-US" sz="2200" b="1" dirty="0">
                <a:latin typeface="Barlow Bold"/>
              </a:rPr>
              <a:t>2. Simple User Interface</a:t>
            </a:r>
            <a:br>
              <a:rPr lang="en-US" dirty="0"/>
            </a:br>
            <a:r>
              <a:rPr lang="en-US" sz="1700" dirty="0"/>
              <a:t>To provide a clean and easy interface for entering marks and viewing calculated averages.</a:t>
            </a:r>
            <a:endParaRPr lang="en-IN" sz="1700" dirty="0"/>
          </a:p>
        </p:txBody>
      </p:sp>
      <p:sp>
        <p:nvSpPr>
          <p:cNvPr id="8" name="Text 5"/>
          <p:cNvSpPr/>
          <p:nvPr/>
        </p:nvSpPr>
        <p:spPr>
          <a:xfrm>
            <a:off x="974884" y="3475911"/>
            <a:ext cx="295358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74884" y="3341132"/>
            <a:ext cx="7194233" cy="967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58309" y="4741902"/>
            <a:ext cx="7627382" cy="1265992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74883" y="4823699"/>
            <a:ext cx="7410807" cy="14007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latin typeface="Barlow Bold"/>
              </a:rPr>
              <a:t>3. Demonstrate Java Concepts</a:t>
            </a:r>
            <a:br>
              <a:rPr lang="en-US" sz="2400" dirty="0"/>
            </a:br>
            <a:r>
              <a:rPr lang="en-US" sz="1700" dirty="0"/>
              <a:t>To practically implement Java fundamentals like loop</a:t>
            </a:r>
          </a:p>
          <a:p>
            <a:pPr marL="0" indent="0" algn="l">
              <a:lnSpc>
                <a:spcPts val="2800"/>
              </a:lnSpc>
              <a:buNone/>
            </a:pPr>
            <a:r>
              <a:rPr lang="en-US" sz="1700" dirty="0"/>
              <a:t>arrays, conditional statements, and optionally GUI components.</a:t>
            </a:r>
          </a:p>
        </p:txBody>
      </p:sp>
      <p:sp>
        <p:nvSpPr>
          <p:cNvPr id="12" name="Text 9"/>
          <p:cNvSpPr/>
          <p:nvPr/>
        </p:nvSpPr>
        <p:spPr>
          <a:xfrm>
            <a:off x="974884" y="5444609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758309" y="6224468"/>
            <a:ext cx="7627382" cy="1146488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r>
              <a:rPr lang="en-US" sz="2200" b="1" dirty="0">
                <a:latin typeface="Barlow Bold"/>
              </a:rPr>
              <a:t>4. Ensure Accuracy and Efficiency</a:t>
            </a:r>
            <a:br>
              <a:rPr lang="en-US" dirty="0"/>
            </a:br>
            <a:r>
              <a:rPr lang="en-US" sz="1700" dirty="0"/>
              <a:t>To build a reliable and efficient system that handles multiple inputs correctly and displays accurate results.</a:t>
            </a:r>
          </a:p>
          <a:p>
            <a:endParaRPr lang="en-IN" dirty="0"/>
          </a:p>
        </p:txBody>
      </p:sp>
      <p:sp>
        <p:nvSpPr>
          <p:cNvPr id="14" name="Text 11"/>
          <p:cNvSpPr/>
          <p:nvPr/>
        </p:nvSpPr>
        <p:spPr>
          <a:xfrm>
            <a:off x="847493" y="6441043"/>
            <a:ext cx="5809785" cy="6209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974884" y="6927175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B3F9A7-6CD7-5080-4A05-643D40D1EE3F}"/>
              </a:ext>
            </a:extLst>
          </p:cNvPr>
          <p:cNvSpPr txBox="1"/>
          <p:nvPr/>
        </p:nvSpPr>
        <p:spPr>
          <a:xfrm>
            <a:off x="974884" y="1993344"/>
            <a:ext cx="55597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Barlow Bold"/>
              </a:rPr>
              <a:t>1. Develop a Java-Based Tool</a:t>
            </a:r>
            <a:br>
              <a:rPr lang="en-US" dirty="0"/>
            </a:br>
            <a:r>
              <a:rPr lang="en-US" sz="1700" dirty="0">
                <a:latin typeface="2. Simple User Interface"/>
              </a:rPr>
              <a:t>To create a program that calculates the average of marks entered by the user</a:t>
            </a:r>
            <a:endParaRPr lang="en-IN" sz="1700" dirty="0">
              <a:latin typeface="2. Simple User Interfa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0600" y="2190750"/>
            <a:ext cx="8724662" cy="1300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System Architecture of Student Average Calculator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62736" y="387859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Client Side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462736" y="456473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. User Input Interface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700" dirty="0">
                <a:latin typeface="Montserrat" panose="00000500000000000000" pitchFamily="2" charset="0"/>
              </a:rPr>
              <a:t>The client interacts with the system via the console or GUI,</a:t>
            </a:r>
          </a:p>
          <a:p>
            <a:pPr algn="l">
              <a:lnSpc>
                <a:spcPts val="2700"/>
              </a:lnSpc>
              <a:buSzPct val="100000"/>
            </a:pPr>
            <a:r>
              <a:rPr lang="en-US" sz="1700" dirty="0">
                <a:latin typeface="Montserrat" panose="00000500000000000000" pitchFamily="2" charset="0"/>
              </a:rPr>
              <a:t>   </a:t>
            </a:r>
            <a:r>
              <a:rPr lang="en-US" sz="1600" dirty="0">
                <a:latin typeface="Montserrat" panose="00000500000000000000" pitchFamily="2" charset="0"/>
              </a:rPr>
              <a:t>entering the number </a:t>
            </a:r>
            <a:r>
              <a:rPr lang="en-US" sz="1700" dirty="0">
                <a:latin typeface="Montserrat" panose="00000500000000000000" pitchFamily="2" charset="0"/>
              </a:rPr>
              <a:t>of subjects and corresponding marks</a:t>
            </a:r>
            <a:r>
              <a:rPr lang="en-US" sz="1600" dirty="0"/>
              <a:t>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312832" y="5811323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US" sz="3200" dirty="0">
                <a:latin typeface="Barlow Bold"/>
              </a:rPr>
              <a:t>   . </a:t>
            </a:r>
            <a:r>
              <a:rPr lang="en-US" sz="1600" b="1" dirty="0">
                <a:latin typeface="Barlow Bold" panose="00000800000000000000" pitchFamily="2" charset="0"/>
              </a:rPr>
              <a:t>Input Validation</a:t>
            </a:r>
            <a:br>
              <a:rPr lang="en-US" sz="1600" dirty="0"/>
            </a:br>
            <a:r>
              <a:rPr lang="en-US" sz="1600" dirty="0"/>
              <a:t>       </a:t>
            </a:r>
            <a:r>
              <a:rPr lang="en-US" sz="1600" dirty="0">
                <a:latin typeface="Montserrat" panose="00000500000000000000" pitchFamily="2" charset="0"/>
              </a:rPr>
              <a:t>Performs initial checks on the data entered</a:t>
            </a:r>
          </a:p>
          <a:p>
            <a:pPr algn="l">
              <a:lnSpc>
                <a:spcPts val="2700"/>
              </a:lnSpc>
              <a:buSzPct val="100000"/>
            </a:pPr>
            <a:r>
              <a:rPr lang="en-US" sz="1600" dirty="0">
                <a:latin typeface="Montserrat" panose="00000500000000000000" pitchFamily="2" charset="0"/>
              </a:rPr>
              <a:t>      before sending it for processing</a:t>
            </a:r>
            <a:r>
              <a:rPr lang="en-US" sz="1600" dirty="0"/>
              <a:t>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974000" y="375856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Server Side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974000" y="4368779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US" sz="2200" b="1" dirty="0"/>
              <a:t>.</a:t>
            </a:r>
            <a:r>
              <a:rPr lang="en-US" sz="1600" b="1" dirty="0"/>
              <a:t> </a:t>
            </a:r>
            <a:r>
              <a:rPr lang="en-US" sz="1700" b="1" dirty="0">
                <a:latin typeface="Barlow Bold" panose="00000800000000000000" pitchFamily="2" charset="0"/>
              </a:rPr>
              <a:t>Business Logic Layer</a:t>
            </a:r>
          </a:p>
          <a:p>
            <a:pPr algn="l">
              <a:lnSpc>
                <a:spcPts val="2700"/>
              </a:lnSpc>
              <a:buSzPct val="100000"/>
            </a:pPr>
            <a:r>
              <a:rPr lang="en-US" sz="1600" dirty="0"/>
              <a:t>    </a:t>
            </a:r>
            <a:r>
              <a:rPr lang="en-US" sz="1600" dirty="0">
                <a:latin typeface="Montserrat" panose="00000500000000000000" pitchFamily="2" charset="0"/>
              </a:rPr>
              <a:t> Processes the input using core Java logic – calculates</a:t>
            </a:r>
          </a:p>
          <a:p>
            <a:pPr algn="l">
              <a:lnSpc>
                <a:spcPts val="2700"/>
              </a:lnSpc>
              <a:buSzPct val="100000"/>
            </a:pPr>
            <a:r>
              <a:rPr lang="en-US" sz="1600" dirty="0">
                <a:latin typeface="Montserrat" panose="00000500000000000000" pitchFamily="2" charset="0"/>
              </a:rPr>
              <a:t>     the total marks and average, possibly using loops, methods, </a:t>
            </a:r>
          </a:p>
          <a:p>
            <a:pPr algn="l">
              <a:lnSpc>
                <a:spcPts val="2700"/>
              </a:lnSpc>
              <a:buSzPct val="100000"/>
            </a:pPr>
            <a:r>
              <a:rPr lang="en-US" sz="1600" dirty="0">
                <a:latin typeface="Montserrat" panose="00000500000000000000" pitchFamily="2" charset="0"/>
              </a:rPr>
              <a:t>     and arrays or </a:t>
            </a:r>
            <a:r>
              <a:rPr lang="en-US" sz="1600" dirty="0" err="1">
                <a:latin typeface="Montserrat" panose="00000500000000000000" pitchFamily="2" charset="0"/>
              </a:rPr>
              <a:t>ArrayLists</a:t>
            </a:r>
            <a:endParaRPr lang="en-US" sz="1700" dirty="0">
              <a:latin typeface="Montserrat" panose="000005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8194431" y="5984678"/>
            <a:ext cx="629257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US" sz="1700" b="1" dirty="0">
                <a:latin typeface="Barlow Bold"/>
              </a:rPr>
              <a:t>. Result Generation</a:t>
            </a:r>
            <a:br>
              <a:rPr lang="en-US" sz="1600" dirty="0"/>
            </a:br>
            <a:r>
              <a:rPr lang="en-US" sz="1600" dirty="0">
                <a:latin typeface="Montserrat" panose="00000500000000000000" pitchFamily="2" charset="0"/>
              </a:rPr>
              <a:t>Generates the output based on the processed data</a:t>
            </a:r>
          </a:p>
          <a:p>
            <a:pPr algn="l">
              <a:lnSpc>
                <a:spcPts val="2700"/>
              </a:lnSpc>
              <a:buSzPct val="100000"/>
            </a:pPr>
            <a:r>
              <a:rPr lang="en-US" sz="1600" dirty="0">
                <a:latin typeface="Montserrat" panose="00000500000000000000" pitchFamily="2" charset="0"/>
              </a:rPr>
              <a:t> and sends it back to the client for display</a:t>
            </a:r>
            <a:endParaRPr lang="en-US" sz="17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10868" y="-1"/>
            <a:ext cx="8519531" cy="12618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Working of the Student Average</a:t>
            </a:r>
          </a:p>
          <a:p>
            <a:pPr marL="0" indent="0" algn="l">
              <a:lnSpc>
                <a:spcPts val="5600"/>
              </a:lnSpc>
              <a:buNone/>
            </a:pPr>
            <a:r>
              <a:rPr lang="en-US" sz="40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Calculator System</a:t>
            </a:r>
            <a:endParaRPr lang="en-US" sz="4000" dirty="0"/>
          </a:p>
        </p:txBody>
      </p:sp>
      <p:sp>
        <p:nvSpPr>
          <p:cNvPr id="6" name="Text 2"/>
          <p:cNvSpPr/>
          <p:nvPr/>
        </p:nvSpPr>
        <p:spPr>
          <a:xfrm>
            <a:off x="7652861" y="2686050"/>
            <a:ext cx="6219230" cy="7534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1" name="Text 5"/>
          <p:cNvSpPr/>
          <p:nvPr/>
        </p:nvSpPr>
        <p:spPr>
          <a:xfrm>
            <a:off x="6448027" y="4835550"/>
            <a:ext cx="7304734" cy="1045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latin typeface="Barlow Bold"/>
              </a:rPr>
              <a:t>4. Enter Student Data (Roll no. , Name, Marks)</a:t>
            </a:r>
            <a:br>
              <a:rPr lang="en-US" sz="2400" dirty="0"/>
            </a:br>
            <a:r>
              <a:rPr lang="en-US" sz="1700" dirty="0">
                <a:latin typeface="Montserrat" panose="00000500000000000000" pitchFamily="2" charset="0"/>
              </a:rPr>
              <a:t>The Student enters their data </a:t>
            </a:r>
          </a:p>
        </p:txBody>
      </p:sp>
      <p:sp>
        <p:nvSpPr>
          <p:cNvPr id="12" name="Text 6"/>
          <p:cNvSpPr/>
          <p:nvPr/>
        </p:nvSpPr>
        <p:spPr>
          <a:xfrm>
            <a:off x="7327940" y="4225528"/>
            <a:ext cx="621923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6448027" y="5903605"/>
            <a:ext cx="7845212" cy="1067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200" b="1" dirty="0">
                <a:latin typeface="Barlow Bold"/>
              </a:rPr>
              <a:t>5. Display Result</a:t>
            </a:r>
            <a:br>
              <a:rPr lang="en-US" sz="1600" dirty="0"/>
            </a:br>
            <a:r>
              <a:rPr lang="en-US" sz="1700" dirty="0">
                <a:latin typeface="Montserrat" panose="00000500000000000000" pitchFamily="2" charset="0"/>
              </a:rPr>
              <a:t>The total marks , percentage &amp; Grade and  are displayed to the student</a:t>
            </a:r>
          </a:p>
          <a:p>
            <a:pPr>
              <a:lnSpc>
                <a:spcPts val="2700"/>
              </a:lnSpc>
            </a:pPr>
            <a:r>
              <a:rPr lang="en-US" sz="1700" dirty="0">
                <a:latin typeface="Montserrat" panose="00000500000000000000" pitchFamily="2" charset="0"/>
              </a:rPr>
              <a:t> including student data.</a:t>
            </a:r>
            <a:br>
              <a:rPr lang="en-US" sz="1700" dirty="0">
                <a:latin typeface="Montserrat" panose="00000500000000000000" pitchFamily="2" charset="0"/>
              </a:rPr>
            </a:br>
            <a:endParaRPr lang="en-US" sz="1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FA98E4-A8B1-93E1-188D-0EA62B965D83}"/>
              </a:ext>
            </a:extLst>
          </p:cNvPr>
          <p:cNvSpPr txBox="1"/>
          <p:nvPr/>
        </p:nvSpPr>
        <p:spPr>
          <a:xfrm>
            <a:off x="6382565" y="1611431"/>
            <a:ext cx="38471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Barlow Bold"/>
              </a:rPr>
              <a:t>1. Start the Program</a:t>
            </a:r>
            <a:br>
              <a:rPr lang="en-US" dirty="0"/>
            </a:br>
            <a:r>
              <a:rPr lang="en-US" sz="1700" dirty="0">
                <a:latin typeface="Montserrat" panose="00000500000000000000" pitchFamily="2" charset="0"/>
              </a:rPr>
              <a:t>The Student runs the Java program from the console or GUI.</a:t>
            </a:r>
            <a:endParaRPr lang="en-IN" sz="1700" dirty="0">
              <a:latin typeface="Montserrat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F1399-05F0-C1FC-8540-444151FFAC58}"/>
              </a:ext>
            </a:extLst>
          </p:cNvPr>
          <p:cNvSpPr txBox="1"/>
          <p:nvPr/>
        </p:nvSpPr>
        <p:spPr>
          <a:xfrm>
            <a:off x="6448027" y="2820103"/>
            <a:ext cx="58749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Barlow Bold"/>
              </a:rPr>
              <a:t>2. Enter login Details</a:t>
            </a:r>
            <a:br>
              <a:rPr lang="en-US" dirty="0"/>
            </a:br>
            <a:r>
              <a:rPr lang="en-US" sz="1700" dirty="0">
                <a:latin typeface="Montserrat" panose="00000500000000000000" pitchFamily="2" charset="0"/>
              </a:rPr>
              <a:t>The Student enters login Details</a:t>
            </a:r>
            <a:endParaRPr lang="en-IN" sz="1700" dirty="0">
              <a:latin typeface="Montserrat" panose="00000500000000000000" pitchFamily="2" charset="0"/>
            </a:endParaRPr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D2B209C3-A95F-0A13-68EA-15524DC29E79}"/>
              </a:ext>
            </a:extLst>
          </p:cNvPr>
          <p:cNvSpPr/>
          <p:nvPr/>
        </p:nvSpPr>
        <p:spPr>
          <a:xfrm>
            <a:off x="6533696" y="3827396"/>
            <a:ext cx="6219230" cy="87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2200" b="1" dirty="0">
                <a:latin typeface="Barlow Bold"/>
              </a:rPr>
              <a:t>3. Enter Division</a:t>
            </a:r>
            <a:br>
              <a:rPr lang="en-US" sz="1600" dirty="0"/>
            </a:br>
            <a:r>
              <a:rPr lang="en-US" sz="1700" dirty="0">
                <a:latin typeface="Montserrat" panose="00000500000000000000" pitchFamily="2" charset="0"/>
              </a:rPr>
              <a:t>The Student enters Division</a:t>
            </a:r>
          </a:p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DF26A2-0022-351A-0B95-0D12785FF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96" y="1547447"/>
            <a:ext cx="5195796" cy="58865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7947" y="2265844"/>
            <a:ext cx="1358215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Java Concepts Used in Student Average Calculator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63614" y="3548122"/>
            <a:ext cx="380702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Object-Oriented Programming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57947" y="4117573"/>
            <a:ext cx="486190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US" sz="1700" b="1" dirty="0">
                <a:latin typeface="Montserrat" panose="00000500000000000000" pitchFamily="2" charset="0"/>
              </a:rPr>
              <a:t>. Classes &amp; Objects</a:t>
            </a:r>
            <a:r>
              <a:rPr lang="en-US" sz="1700" dirty="0">
                <a:latin typeface="Montserrat" panose="00000500000000000000" pitchFamily="2" charset="0"/>
              </a:rPr>
              <a:t> to represent students</a:t>
            </a:r>
          </a:p>
          <a:p>
            <a:pPr algn="l">
              <a:lnSpc>
                <a:spcPts val="2700"/>
              </a:lnSpc>
              <a:buSzPct val="100000"/>
            </a:pPr>
            <a:r>
              <a:rPr lang="en-US" sz="1700" dirty="0">
                <a:latin typeface="Montserrat" panose="00000500000000000000" pitchFamily="2" charset="0"/>
              </a:rPr>
              <a:t> and their marks</a:t>
            </a:r>
          </a:p>
        </p:txBody>
      </p:sp>
      <p:sp>
        <p:nvSpPr>
          <p:cNvPr id="5" name="Text 3"/>
          <p:cNvSpPr/>
          <p:nvPr/>
        </p:nvSpPr>
        <p:spPr>
          <a:xfrm>
            <a:off x="657945" y="4952524"/>
            <a:ext cx="401835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US" sz="1700" b="1" dirty="0">
                <a:latin typeface="Montserrat" panose="00000500000000000000" pitchFamily="2" charset="0"/>
              </a:rPr>
              <a:t>. Encapsulation</a:t>
            </a:r>
            <a:r>
              <a:rPr lang="en-US" sz="1700" dirty="0">
                <a:latin typeface="Montserrat" panose="00000500000000000000" pitchFamily="2" charset="0"/>
              </a:rPr>
              <a:t> to protect and manage data </a:t>
            </a:r>
          </a:p>
          <a:p>
            <a:pPr algn="l">
              <a:lnSpc>
                <a:spcPts val="2700"/>
              </a:lnSpc>
              <a:buSzPct val="100000"/>
            </a:pPr>
            <a:r>
              <a:rPr lang="en-US" sz="1700" dirty="0">
                <a:latin typeface="Montserrat" panose="00000500000000000000" pitchFamily="2" charset="0"/>
              </a:rPr>
              <a:t>using private variables and public methods</a:t>
            </a:r>
            <a:r>
              <a:rPr lang="en-US" sz="1600" dirty="0"/>
              <a:t>.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5889843" y="34785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Exception Handling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889843" y="3927279"/>
            <a:ext cx="4018359" cy="10083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US" sz="2000" b="1" dirty="0">
                <a:latin typeface="Montserrat" panose="00000500000000000000" pitchFamily="2" charset="0"/>
              </a:rPr>
              <a:t>. </a:t>
            </a:r>
            <a:r>
              <a:rPr lang="en-US" sz="1700" dirty="0">
                <a:latin typeface="Montserrat" panose="00000500000000000000" pitchFamily="2" charset="0"/>
              </a:rPr>
              <a:t>AWT</a:t>
            </a:r>
          </a:p>
          <a:p>
            <a:pPr algn="l">
              <a:lnSpc>
                <a:spcPts val="2700"/>
              </a:lnSpc>
              <a:buSzPct val="100000"/>
            </a:pPr>
            <a:r>
              <a:rPr lang="en-US" sz="2000" b="1" dirty="0">
                <a:latin typeface="Montserrat" panose="00000500000000000000" pitchFamily="2" charset="0"/>
              </a:rPr>
              <a:t>.</a:t>
            </a:r>
            <a:r>
              <a:rPr lang="en-US" sz="1700" dirty="0">
                <a:latin typeface="Montserrat" panose="00000500000000000000" pitchFamily="2" charset="0"/>
              </a:rPr>
              <a:t>  Swing</a:t>
            </a:r>
          </a:p>
        </p:txBody>
      </p:sp>
      <p:sp>
        <p:nvSpPr>
          <p:cNvPr id="9" name="Text 7"/>
          <p:cNvSpPr/>
          <p:nvPr/>
        </p:nvSpPr>
        <p:spPr>
          <a:xfrm>
            <a:off x="9577611" y="3516099"/>
            <a:ext cx="2903101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Collections Framework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666821" y="3930226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</a:rPr>
              <a:t> .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</a:rPr>
              <a:t>ArrayList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9666820" y="4334828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700"/>
              </a:lnSpc>
              <a:buSzPct val="100000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. 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Collections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44709" y="194238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User Interface Design Highlights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44709" y="36927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948726" y="37671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Responsive Layout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48726" y="4253270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Accessible on multiple devices and resolutions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10193774" y="369272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897791" y="37671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Interactive Elements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897791" y="4253270"/>
            <a:ext cx="29743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Buttons, timers, and progress indicators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6244709" y="537995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948726" y="54543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Accessibility Features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48726" y="5940504"/>
            <a:ext cx="692336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Keyboard navigation and screen reader support</a:t>
            </a:r>
            <a:endParaRPr lang="en-US" sz="17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39591AD-6C45-E5AB-A5FD-D5B33DEE7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1" y="3524732"/>
            <a:ext cx="3533532" cy="1543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61470C-2BCB-A172-0BFA-1B013F4965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078" y="1519867"/>
            <a:ext cx="3188403" cy="15925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61D382-CA98-A2C4-1BA0-78C26F043B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78" y="365601"/>
            <a:ext cx="2106543" cy="79133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74F0C51-D526-8200-922D-7B86F688A25E}"/>
              </a:ext>
            </a:extLst>
          </p:cNvPr>
          <p:cNvSpPr txBox="1"/>
          <p:nvPr/>
        </p:nvSpPr>
        <p:spPr>
          <a:xfrm>
            <a:off x="169432" y="-96064"/>
            <a:ext cx="1086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Step1: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E4B0CE-59FA-4B8E-DCC7-637E8C6958D4}"/>
              </a:ext>
            </a:extLst>
          </p:cNvPr>
          <p:cNvSpPr txBox="1"/>
          <p:nvPr/>
        </p:nvSpPr>
        <p:spPr>
          <a:xfrm>
            <a:off x="169432" y="1058202"/>
            <a:ext cx="99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Step2: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CF913E3-5B73-B899-3298-FD5CB2F558C2}"/>
              </a:ext>
            </a:extLst>
          </p:cNvPr>
          <p:cNvSpPr txBox="1"/>
          <p:nvPr/>
        </p:nvSpPr>
        <p:spPr>
          <a:xfrm>
            <a:off x="169431" y="3063067"/>
            <a:ext cx="995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Step3: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F26D1D5-7670-14D4-3611-2C3EA3C21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5517430"/>
            <a:ext cx="5837129" cy="25994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E886AC0-E671-CD3F-0410-48E6DC773C28}"/>
              </a:ext>
            </a:extLst>
          </p:cNvPr>
          <p:cNvSpPr txBox="1"/>
          <p:nvPr/>
        </p:nvSpPr>
        <p:spPr>
          <a:xfrm>
            <a:off x="114791" y="5055764"/>
            <a:ext cx="1678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Step4: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0923" y="566380"/>
            <a:ext cx="7702153" cy="13551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Takeaways &amp; Future Directions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720923" y="2230517"/>
            <a:ext cx="7702153" cy="1866099"/>
          </a:xfrm>
          <a:prstGeom prst="roundRect">
            <a:avLst>
              <a:gd name="adj" fmla="val 15399"/>
            </a:avLst>
          </a:prstGeom>
          <a:solidFill>
            <a:schemeClr val="bg2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926902" y="2370116"/>
            <a:ext cx="2710220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IN" sz="2100" b="1" dirty="0">
                <a:latin typeface="Barlow Bold"/>
              </a:rPr>
              <a:t>Practical Java Implementation</a:t>
            </a:r>
            <a:endParaRPr lang="en-US" sz="2100" b="1" dirty="0">
              <a:latin typeface="Barlow Bold"/>
            </a:endParaRPr>
          </a:p>
        </p:txBody>
      </p:sp>
      <p:sp>
        <p:nvSpPr>
          <p:cNvPr id="6" name="Text 3"/>
          <p:cNvSpPr/>
          <p:nvPr/>
        </p:nvSpPr>
        <p:spPr>
          <a:xfrm>
            <a:off x="926902" y="2981206"/>
            <a:ext cx="7290197" cy="7094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Montserrat" panose="00000500000000000000" pitchFamily="2" charset="0"/>
              </a:rPr>
              <a:t>Successfully developed a working Java application to calculate students’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Montserrat" panose="00000500000000000000" pitchFamily="2" charset="0"/>
              </a:rPr>
              <a:t> average marks.</a:t>
            </a:r>
          </a:p>
        </p:txBody>
      </p:sp>
      <p:sp>
        <p:nvSpPr>
          <p:cNvPr id="9" name="Text 6"/>
          <p:cNvSpPr/>
          <p:nvPr/>
        </p:nvSpPr>
        <p:spPr>
          <a:xfrm>
            <a:off x="926902" y="4308634"/>
            <a:ext cx="7290197" cy="760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95871" y="4271180"/>
            <a:ext cx="7702153" cy="2020268"/>
          </a:xfrm>
          <a:prstGeom prst="roundRect">
            <a:avLst>
              <a:gd name="adj" fmla="val 15399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906424" y="4441389"/>
            <a:ext cx="2710220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IN" sz="2100" b="1" dirty="0">
                <a:latin typeface="Barlow Bold"/>
              </a:rPr>
              <a:t>Logical Programming Skills</a:t>
            </a:r>
          </a:p>
        </p:txBody>
      </p:sp>
      <p:sp>
        <p:nvSpPr>
          <p:cNvPr id="12" name="Text 9"/>
          <p:cNvSpPr/>
          <p:nvPr/>
        </p:nvSpPr>
        <p:spPr>
          <a:xfrm>
            <a:off x="901850" y="4997932"/>
            <a:ext cx="7290197" cy="760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Montserrat" panose="00000500000000000000" pitchFamily="2" charset="0"/>
              </a:rPr>
              <a:t>Improved logic building through use of loops, methods, and 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Montserrat" panose="00000500000000000000" pitchFamily="2" charset="0"/>
              </a:rPr>
              <a:t>modular code design.</a:t>
            </a:r>
          </a:p>
        </p:txBody>
      </p:sp>
      <p:sp>
        <p:nvSpPr>
          <p:cNvPr id="13" name="Shape 10"/>
          <p:cNvSpPr/>
          <p:nvPr/>
        </p:nvSpPr>
        <p:spPr>
          <a:xfrm>
            <a:off x="695869" y="6461657"/>
            <a:ext cx="7702153" cy="1517422"/>
          </a:xfrm>
          <a:prstGeom prst="roundRect">
            <a:avLst>
              <a:gd name="adj" fmla="val 15399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926902" y="6511363"/>
            <a:ext cx="2961442" cy="338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IN" sz="2100" b="1" dirty="0">
                <a:latin typeface="Barlow Bold"/>
              </a:rPr>
              <a:t>Input-Processing-Output Flow</a:t>
            </a:r>
            <a:endParaRPr lang="en-US" sz="2100" b="1" dirty="0">
              <a:latin typeface="Barlow Bold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901848" y="6924682"/>
            <a:ext cx="7290197" cy="6754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Montserrat" panose="00000500000000000000" pitchFamily="2" charset="0"/>
              </a:rPr>
              <a:t>Gained experience in managing user input, data processing, </a:t>
            </a:r>
          </a:p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latin typeface="Montserrat" panose="00000500000000000000" pitchFamily="2" charset="0"/>
              </a:rPr>
              <a:t>and result display in a structured format</a:t>
            </a:r>
            <a:r>
              <a:rPr lang="en-US" sz="16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994A1A-EF78-D7C0-02B6-98B8EB77F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5797" y="745908"/>
            <a:ext cx="5653323" cy="651649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528</Words>
  <Application>Microsoft Office PowerPoint</Application>
  <PresentationFormat>Custom</PresentationFormat>
  <Paragraphs>82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2. Simple User Interface</vt:lpstr>
      <vt:lpstr>Calibri</vt:lpstr>
      <vt:lpstr>Montserrat</vt:lpstr>
      <vt:lpstr>Barlow Bold</vt:lpstr>
      <vt:lpstr>Calibri Light</vt:lpstr>
      <vt:lpstr>Arial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Sanika Mane</cp:lastModifiedBy>
  <cp:revision>7</cp:revision>
  <dcterms:created xsi:type="dcterms:W3CDTF">2025-05-11T11:22:57Z</dcterms:created>
  <dcterms:modified xsi:type="dcterms:W3CDTF">2025-05-14T17:20:14Z</dcterms:modified>
</cp:coreProperties>
</file>