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9144000" cy="6858000"/>
  <p:embeddedFontLst>
    <p:embeddedFont>
      <p:font typeface="Carl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EEF0B9-1CCD-40D6-9FC8-D74FF9539930}">
  <a:tblStyle styleId="{CBEEF0B9-1CCD-40D6-9FC8-D74FF95399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F4A0611-F7DD-4974-973E-0BC94C84A1E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4FF5204-A551-4B61-B745-B7243B572491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arlito-bold.fntdata"/><Relationship Id="rId10" Type="http://schemas.openxmlformats.org/officeDocument/2006/relationships/slide" Target="slides/slide4.xml"/><Relationship Id="rId32" Type="http://schemas.openxmlformats.org/officeDocument/2006/relationships/font" Target="fonts/Carlito-regular.fntdata"/><Relationship Id="rId13" Type="http://schemas.openxmlformats.org/officeDocument/2006/relationships/slide" Target="slides/slide7.xml"/><Relationship Id="rId35" Type="http://schemas.openxmlformats.org/officeDocument/2006/relationships/font" Target="fonts/Carlito-boldItalic.fntdata"/><Relationship Id="rId12" Type="http://schemas.openxmlformats.org/officeDocument/2006/relationships/slide" Target="slides/slide6.xml"/><Relationship Id="rId34" Type="http://schemas.openxmlformats.org/officeDocument/2006/relationships/font" Target="fonts/Carl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f9bd3dcae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bf9bd3dcae_0_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00c00346d_1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c00c00346d_1_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f9bd3dcae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bf9bd3dcae_0_2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f9bd3dcae_0_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bf9bd3dcae_0_2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f9bd3dcae_0_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bf9bd3dcae_0_1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00c00346d_2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c00c00346d_2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00c00346d_2_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c00c00346d_2_1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f57e81af00b91c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f57e81af00b91c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f57e81af00b91c_2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f57e81af00b91c_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4a2b6bc497d1d5_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4a2b6bc497d1d5_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f57e81af00b91c_3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f57e81af00b91c_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00a5ae936_0_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00a5ae936_0_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f57e81af00b91c_5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f57e81af00b91c_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012262" y="463382"/>
            <a:ext cx="3119475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587783" y="1566026"/>
            <a:ext cx="7822565" cy="41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819517" y="6610650"/>
            <a:ext cx="177101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3786224" y="6566271"/>
            <a:ext cx="114744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5709088"/>
            <a:ext cx="966038" cy="112394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3"/>
          <p:cNvSpPr/>
          <p:nvPr/>
        </p:nvSpPr>
        <p:spPr>
          <a:xfrm>
            <a:off x="3249818" y="6524536"/>
            <a:ext cx="3373754" cy="308610"/>
          </a:xfrm>
          <a:custGeom>
            <a:rect b="b" l="l" r="r" t="t"/>
            <a:pathLst>
              <a:path extrusionOk="0" h="308609" w="3373754">
                <a:moveTo>
                  <a:pt x="3373393" y="308499"/>
                </a:moveTo>
                <a:lnTo>
                  <a:pt x="0" y="308499"/>
                </a:lnTo>
                <a:lnTo>
                  <a:pt x="0" y="0"/>
                </a:lnTo>
                <a:lnTo>
                  <a:pt x="3373393" y="0"/>
                </a:lnTo>
                <a:lnTo>
                  <a:pt x="3373393" y="3084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"/>
          <p:cNvSpPr/>
          <p:nvPr/>
        </p:nvSpPr>
        <p:spPr>
          <a:xfrm>
            <a:off x="665203" y="2427510"/>
            <a:ext cx="8229600" cy="1127760"/>
          </a:xfrm>
          <a:custGeom>
            <a:rect b="b" l="l" r="r" t="t"/>
            <a:pathLst>
              <a:path extrusionOk="0" h="1127760" w="8229600">
                <a:moveTo>
                  <a:pt x="8041703" y="1127282"/>
                </a:moveTo>
                <a:lnTo>
                  <a:pt x="187887" y="1127282"/>
                </a:lnTo>
                <a:lnTo>
                  <a:pt x="137939" y="1120572"/>
                </a:lnTo>
                <a:lnTo>
                  <a:pt x="93056" y="1101635"/>
                </a:lnTo>
                <a:lnTo>
                  <a:pt x="55030" y="1072260"/>
                </a:lnTo>
                <a:lnTo>
                  <a:pt x="25652" y="1034238"/>
                </a:lnTo>
                <a:lnTo>
                  <a:pt x="6711" y="989357"/>
                </a:lnTo>
                <a:lnTo>
                  <a:pt x="0" y="939408"/>
                </a:lnTo>
                <a:lnTo>
                  <a:pt x="0" y="187884"/>
                </a:lnTo>
                <a:lnTo>
                  <a:pt x="6711" y="137934"/>
                </a:lnTo>
                <a:lnTo>
                  <a:pt x="25652" y="93051"/>
                </a:lnTo>
                <a:lnTo>
                  <a:pt x="55030" y="55026"/>
                </a:lnTo>
                <a:lnTo>
                  <a:pt x="93056" y="25649"/>
                </a:lnTo>
                <a:lnTo>
                  <a:pt x="137939" y="6710"/>
                </a:lnTo>
                <a:lnTo>
                  <a:pt x="187887" y="0"/>
                </a:lnTo>
                <a:lnTo>
                  <a:pt x="8041703" y="0"/>
                </a:lnTo>
                <a:lnTo>
                  <a:pt x="8113603" y="14301"/>
                </a:lnTo>
                <a:lnTo>
                  <a:pt x="8174553" y="55029"/>
                </a:lnTo>
                <a:lnTo>
                  <a:pt x="8215275" y="115984"/>
                </a:lnTo>
                <a:lnTo>
                  <a:pt x="8229578" y="187884"/>
                </a:lnTo>
                <a:lnTo>
                  <a:pt x="8229578" y="939408"/>
                </a:lnTo>
                <a:lnTo>
                  <a:pt x="8222866" y="989357"/>
                </a:lnTo>
                <a:lnTo>
                  <a:pt x="8203925" y="1034238"/>
                </a:lnTo>
                <a:lnTo>
                  <a:pt x="8174547" y="1072260"/>
                </a:lnTo>
                <a:lnTo>
                  <a:pt x="8136523" y="1101635"/>
                </a:lnTo>
                <a:lnTo>
                  <a:pt x="8091644" y="1120572"/>
                </a:lnTo>
                <a:lnTo>
                  <a:pt x="8041703" y="1127282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012262" y="463382"/>
            <a:ext cx="3119475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819517" y="6610650"/>
            <a:ext cx="177101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3786224" y="6566271"/>
            <a:ext cx="114744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819517" y="6610650"/>
            <a:ext cx="177101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3786224" y="6566271"/>
            <a:ext cx="114744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012262" y="463382"/>
            <a:ext cx="3119475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819517" y="6610650"/>
            <a:ext cx="177101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3786224" y="6566271"/>
            <a:ext cx="114744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819517" y="6610650"/>
            <a:ext cx="177101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3786224" y="6566271"/>
            <a:ext cx="114744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709088"/>
            <a:ext cx="966038" cy="1123947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3249818" y="6524536"/>
            <a:ext cx="3373754" cy="308610"/>
          </a:xfrm>
          <a:custGeom>
            <a:rect b="b" l="l" r="r" t="t"/>
            <a:pathLst>
              <a:path extrusionOk="0" h="308609" w="3373754">
                <a:moveTo>
                  <a:pt x="3373393" y="308499"/>
                </a:moveTo>
                <a:lnTo>
                  <a:pt x="0" y="308499"/>
                </a:lnTo>
                <a:lnTo>
                  <a:pt x="0" y="0"/>
                </a:lnTo>
                <a:lnTo>
                  <a:pt x="3373393" y="0"/>
                </a:lnTo>
                <a:lnTo>
                  <a:pt x="3373393" y="3084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012262" y="463382"/>
            <a:ext cx="3119475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587783" y="1566026"/>
            <a:ext cx="7822565" cy="41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819517" y="6610650"/>
            <a:ext cx="177101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3786224" y="6566271"/>
            <a:ext cx="114744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555"/>
              </a:lnSpc>
              <a:spcBef>
                <a:spcPts val="0"/>
              </a:spcBef>
              <a:buNone/>
              <a:defRPr b="1" i="0" sz="180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38100" marR="0" rtl="0" algn="l">
              <a:lnSpc>
                <a:spcPct val="100555"/>
              </a:lnSpc>
              <a:spcBef>
                <a:spcPts val="0"/>
              </a:spcBef>
              <a:buNone/>
              <a:defRPr b="1" i="0" sz="180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38100" marR="0" rtl="0" algn="l">
              <a:lnSpc>
                <a:spcPct val="100555"/>
              </a:lnSpc>
              <a:spcBef>
                <a:spcPts val="0"/>
              </a:spcBef>
              <a:buNone/>
              <a:defRPr b="1" i="0" sz="180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38100" marR="0" rtl="0" algn="l">
              <a:lnSpc>
                <a:spcPct val="100555"/>
              </a:lnSpc>
              <a:spcBef>
                <a:spcPts val="0"/>
              </a:spcBef>
              <a:buNone/>
              <a:defRPr b="1" i="0" sz="180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38100" marR="0" rtl="0" algn="l">
              <a:lnSpc>
                <a:spcPct val="100555"/>
              </a:lnSpc>
              <a:spcBef>
                <a:spcPts val="0"/>
              </a:spcBef>
              <a:buNone/>
              <a:defRPr b="1" i="0" sz="180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38100" marR="0" rtl="0" algn="l">
              <a:lnSpc>
                <a:spcPct val="100555"/>
              </a:lnSpc>
              <a:spcBef>
                <a:spcPts val="0"/>
              </a:spcBef>
              <a:buNone/>
              <a:defRPr b="1" i="0" sz="180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38100" marR="0" rtl="0" algn="l">
              <a:lnSpc>
                <a:spcPct val="100555"/>
              </a:lnSpc>
              <a:spcBef>
                <a:spcPts val="0"/>
              </a:spcBef>
              <a:buNone/>
              <a:defRPr b="1" i="0" sz="180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38100" marR="0" rtl="0" algn="l">
              <a:lnSpc>
                <a:spcPct val="100555"/>
              </a:lnSpc>
              <a:spcBef>
                <a:spcPts val="0"/>
              </a:spcBef>
              <a:buNone/>
              <a:defRPr b="1" i="0" sz="180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38100" marR="0" rtl="0" algn="l">
              <a:lnSpc>
                <a:spcPct val="100555"/>
              </a:lnSpc>
              <a:spcBef>
                <a:spcPts val="0"/>
              </a:spcBef>
              <a:buNone/>
              <a:defRPr b="1" i="0" sz="180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3J_xuZq0b6LzvHRTxNH_EAFH1egJcnu9/view" TargetMode="External"/><Relationship Id="rId4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Zmfenvp8wrYietnneGUVcrI1tuNM8z76/view" TargetMode="External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/>
        </p:nvSpPr>
        <p:spPr>
          <a:xfrm>
            <a:off x="304725" y="2144775"/>
            <a:ext cx="91440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-1647825" lvl="0" marL="1659889" marR="5080" rtl="0" algn="ctr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“Earthquake Detection and Alert System 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25" y="3170375"/>
            <a:ext cx="91440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-50" y="1109175"/>
            <a:ext cx="91440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65785" lvl="0" marL="57785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Minor Project Defence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5785" lvl="0" marL="57785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1984050" y="3697900"/>
            <a:ext cx="6279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" lvl="0" marL="12700" marR="508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Alija Bhujel[WRC077BEI002]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2700" marR="508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Anisha Kharel[WRC077BEI004]	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" lvl="0" marL="12700" marR="508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Ashim Shrestha [WRC077BEI007]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Pragati Basnet [WRC077BEI029]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392750" y="1508549"/>
            <a:ext cx="8153400" cy="30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83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create a user-friendly interface for easy access to earthquake data.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enhance the accuracy and reliability of seismic data to minimize false alarms.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implement an effective warning system that provides timely alerts.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establish a real-time monitoring system for continuous monitoring and alerting.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392751" y="519850"/>
            <a:ext cx="3616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87776" y="673250"/>
            <a:ext cx="5305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3785616" y="6565392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graphicFrame>
        <p:nvGraphicFramePr>
          <p:cNvPr id="135" name="Google Shape;135;p17"/>
          <p:cNvGraphicFramePr/>
          <p:nvPr/>
        </p:nvGraphicFramePr>
        <p:xfrm>
          <a:off x="587783" y="1489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{3F4A0611-F7DD-4974-973E-0BC94C84A1E6}</a:tableStyleId>
              </a:tblPr>
              <a:tblGrid>
                <a:gridCol w="1950725"/>
                <a:gridCol w="1950725"/>
                <a:gridCol w="1950725"/>
                <a:gridCol w="1950725"/>
              </a:tblGrid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Paper Title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Components Used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 Findings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0BC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Wireless earthquake alarm system using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ATmega328p, ADXL335 and Xbee S2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7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Katila, J. N. Borole, &amp; K. Rane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Tmega328p,ADXL335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XBeeS2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701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Detection of 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earthquake shock by 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monitoring the X, Y,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Z axes of the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ADXL335 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accelerometer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701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</a:tr>
              <a:tr h="113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29146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Earthquake Alarm System Based on Advanced Wireless GSM Modem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29146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210184" rtl="0" algn="l"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Prof. P. Khatwa, G. Ingle, &amp; R. Shinde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2679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Microcontroller, GSM modems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3568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Enhanced with GSM modems for mobile communication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graphicFrame>
        <p:nvGraphicFramePr>
          <p:cNvPr id="142" name="Google Shape;142;p18"/>
          <p:cNvGraphicFramePr/>
          <p:nvPr/>
        </p:nvGraphicFramePr>
        <p:xfrm>
          <a:off x="903683" y="288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{3F4A0611-F7DD-4974-973E-0BC94C84A1E6}</a:tableStyleId>
              </a:tblPr>
              <a:tblGrid>
                <a:gridCol w="1950725"/>
                <a:gridCol w="1950725"/>
                <a:gridCol w="1950725"/>
                <a:gridCol w="1950725"/>
              </a:tblGrid>
              <a:tr h="5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Paper Title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Components Used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 Findings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0BC"/>
                    </a:solidFill>
                  </a:tcPr>
                </a:tc>
              </a:tr>
              <a:tr h="1158225">
                <a:tc>
                  <a:txBody>
                    <a:bodyPr/>
                    <a:lstStyle/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 pothole and speed breaker detection using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system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V. Rishiwal and H. Khan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Built-in accelerometer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of an android device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Android device 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placed on a flat   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horizontal surface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data collection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</a:tr>
              <a:tr h="1158225">
                <a:tc>
                  <a:txBody>
                    <a:bodyPr/>
                    <a:lstStyle/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Wireless Monitoring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a Structural Beam to be Used for Post-Earthquake Damage Assessment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B. Ozbey, O. Kurc,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H.V.Demir, V. B. Erturk 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&amp; A. Altintas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Passive Nested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Split-Ring Resonator  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(NSRR) Probes,rebars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,antenna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Detection of plastic deformation strain/displacement in the beam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</a:tr>
              <a:tr h="1130175">
                <a:tc>
                  <a:txBody>
                    <a:bodyPr/>
                    <a:lstStyle/>
                    <a:p>
                      <a:pPr indent="0" lvl="0" marL="85090" marR="4851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emergency earthquake warning system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mobile terminals with a built-in accelerometer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090" marR="4851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T. Uga, T. Nagaosa &amp; D. Kawashima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132080" rtl="0" algn="l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Server,mobile-based seismometer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151765" rtl="0" algn="l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Acknowledgment of challenges related to false alarms and limited sensor coverage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25001" y="502025"/>
            <a:ext cx="5976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endParaRPr b="1"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324998" y="1448483"/>
            <a:ext cx="83979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75">
            <a:spAutoFit/>
          </a:bodyPr>
          <a:lstStyle/>
          <a:p>
            <a:pPr indent="0" lvl="0" marL="196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sz="36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1175" lvl="0" marL="539115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GSM Module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Communication system for notify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1175" lvl="0" marL="539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ADXL335 accelerometer :reads acceleration as analog voltage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1175" lvl="0" marL="539115" marR="184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Arduino Nano: Microcontroller which reads sensor data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1175" lvl="0" marL="5391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Node MCU :	communicate with  backend server.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1175" lvl="0" marL="539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LCD Display: Visual interface and sensor readings.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1175" lvl="0" marL="539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Buzzers : Alert users through alarms.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273573" y="162608"/>
            <a:ext cx="8396100" cy="4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75">
            <a:spAutoFit/>
          </a:bodyPr>
          <a:lstStyle/>
          <a:p>
            <a:pPr indent="0" lvl="0" marL="196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 sz="36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6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387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React.js: develop user interface and give visual data in frontend.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387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Node.js : For Backend.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387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Arduino IDE : Software application designed specifically	for  programming Arduino boards.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387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VS Code: Visual Studio Code, often abbreviated as VS Code, is a popular source-code editor developed by Microsoft for Windows,Linux, and macOS.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244927" y="160600"/>
            <a:ext cx="4264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 flipH="1">
            <a:off x="2793750" y="5982395"/>
            <a:ext cx="4475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Figure 3: System Architecture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graphicFrame>
        <p:nvGraphicFramePr>
          <p:cNvPr id="166" name="Google Shape;166;p21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1371600"/>
                <a:gridCol w="104775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450" y="1064800"/>
            <a:ext cx="6717306" cy="4765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244927" y="160600"/>
            <a:ext cx="4264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3/6/2024</a:t>
            </a:r>
            <a:endParaRPr/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1371600"/>
                <a:gridCol w="104775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22"/>
          <p:cNvGraphicFramePr/>
          <p:nvPr/>
        </p:nvGraphicFramePr>
        <p:xfrm>
          <a:off x="537850" y="5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5238300"/>
                <a:gridCol w="1074550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U</a:t>
                      </a:r>
                      <a:r>
                        <a:rPr lang="en-US" sz="2500"/>
                        <a:t>ser interface of our software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04" y="2495550"/>
            <a:ext cx="664957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244927" y="160600"/>
            <a:ext cx="4264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3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3/6/2024</a:t>
            </a:r>
            <a:endParaRPr/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1371600"/>
                <a:gridCol w="104775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75" y="1831300"/>
            <a:ext cx="6070100" cy="4527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3"/>
          <p:cNvGraphicFramePr/>
          <p:nvPr/>
        </p:nvGraphicFramePr>
        <p:xfrm>
          <a:off x="537850" y="5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5238300"/>
                <a:gridCol w="1074550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User interface of our software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244927" y="160600"/>
            <a:ext cx="4264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4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3/6/2024</a:t>
            </a:r>
            <a:endParaRPr/>
          </a:p>
        </p:txBody>
      </p:sp>
      <p:graphicFrame>
        <p:nvGraphicFramePr>
          <p:cNvPr id="195" name="Google Shape;195;p24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1371600"/>
                <a:gridCol w="104775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6" name="Google Shape;196;p24"/>
          <p:cNvGraphicFramePr/>
          <p:nvPr/>
        </p:nvGraphicFramePr>
        <p:xfrm>
          <a:off x="537850" y="5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5238300"/>
                <a:gridCol w="1074550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LCD display result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28006" l="22020" r="30358" t="21017"/>
          <a:stretch/>
        </p:blipFill>
        <p:spPr>
          <a:xfrm rot="-5400000">
            <a:off x="4040512" y="1865514"/>
            <a:ext cx="2467726" cy="58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1379800"/>
            <a:ext cx="43624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244927" y="160600"/>
            <a:ext cx="4264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3/6/2024</a:t>
            </a:r>
            <a:endParaRPr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1371600"/>
                <a:gridCol w="104775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" name="Google Shape;207;p25"/>
          <p:cNvGraphicFramePr/>
          <p:nvPr/>
        </p:nvGraphicFramePr>
        <p:xfrm>
          <a:off x="537850" y="5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6425250"/>
                <a:gridCol w="1318025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Alert message through GSM module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15002"/>
          <a:stretch/>
        </p:blipFill>
        <p:spPr>
          <a:xfrm>
            <a:off x="3319225" y="2288725"/>
            <a:ext cx="2180550" cy="40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719549" y="389825"/>
            <a:ext cx="2311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3618978" y="6580800"/>
            <a:ext cx="1676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689075" y="1596800"/>
            <a:ext cx="59655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405130" lvl="0" marL="404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5130" lvl="0" marL="404495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5130" lvl="0" marL="404495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5130" lvl="0" marL="404495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5130" lvl="0" marL="404495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5130" lvl="0" marL="40449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5130" lvl="0" marL="40449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5130" lvl="0" marL="40449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5130" lvl="0" marL="40449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244925" y="777533"/>
            <a:ext cx="5941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375900" y="1612625"/>
            <a:ext cx="7127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machine learning algorithms for enhanced data analysis and predictive capabilities.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cloud-based data storage for simplified access and analysis.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Collaborate with research institutions for valuable insights and advancements.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algorithms to provide precise date, time, and magnitude of earthquakes for effective response.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244927" y="160600"/>
            <a:ext cx="4264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7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3/6/2024</a:t>
            </a:r>
            <a:endParaRPr/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1371600"/>
                <a:gridCol w="104775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5" name="Google Shape;225;p27" title="video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400" y="1176338"/>
            <a:ext cx="8731426" cy="50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244927" y="160600"/>
            <a:ext cx="4264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8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3/6/2024</a:t>
            </a:r>
            <a:endParaRPr/>
          </a:p>
        </p:txBody>
      </p:sp>
      <p:graphicFrame>
        <p:nvGraphicFramePr>
          <p:cNvPr id="233" name="Google Shape;233;p28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{54FF5204-A551-4B61-B745-B7243B572491}</a:tableStyleId>
              </a:tblPr>
              <a:tblGrid>
                <a:gridCol w="1371600"/>
                <a:gridCol w="104775"/>
              </a:tblGrid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4" name="Google Shape;234;p28" title="video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525" y="1297075"/>
            <a:ext cx="6091525" cy="45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530225" y="1462275"/>
            <a:ext cx="80568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Sanjib Kalita, J.N Borole and Dr. K.P Rane (June 2014) “Wireless earthquake alarm system using Atmega328p ADXL335 and XBee S2.”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Pradeep Khatwa, Gaurav Ingle, Rameshwar Shinde, Ajay Sane (Feb 2018) “Earthquake alarm system based on advanced wireless GSM modem.”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Wenxiang Jiang, Haiying Yu, Lei Huang (March 2015) “A Robust Algorithm for Earthquake Detector” 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530218" y="482250"/>
            <a:ext cx="5584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9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771898" y="1290298"/>
            <a:ext cx="76002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Burak Ozbey, Ozgur Kurc, Hilmi Volkan Demir, Vakur B. Erturk, and Ayhan Altintas (August 2017) “Wireless Monitoring of a Structural Beam for Post-Earthquake Damage Assessment”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T. Nagaosa, Daichi, T. Uga, “An emergency earthquake warning system using Mobile Terminals with a built-in accelerometer, 12th International conference on ITS Telecommunication.”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986173" y="2117593"/>
            <a:ext cx="5732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30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505807" y="6460838"/>
            <a:ext cx="308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1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658800" y="2413000"/>
            <a:ext cx="8155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44300" y="1239173"/>
            <a:ext cx="7822500" cy="18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Earthquakes result from the constant friction and movement between tectonic plates.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breaking point, known as the hypocenter, generates seismic waves that travel to the surface through the epicent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3021600" y="376599"/>
            <a:ext cx="3100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126" y="3246223"/>
            <a:ext cx="4407750" cy="25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/>
        </p:nvSpPr>
        <p:spPr>
          <a:xfrm flipH="1">
            <a:off x="2334438" y="5972957"/>
            <a:ext cx="4475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Figure 1: Demo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nstration of epicenter and hypocenter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587775" y="1566025"/>
            <a:ext cx="7839000" cy="33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Earthquake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Seismic waves are the key to detecting earthquakes.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Two types of seismic waves: P-waves and S-waves.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</a:t>
            </a: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seismic</a:t>
            </a: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P-waves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Travel faster at 5 m/s, move linearly, and are not the primary cause for concern.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S-waves: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Slower at 3.5 m/s, travel in a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sideways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and vertical pattern, causing disruption by displacing rocks.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587775" y="376599"/>
            <a:ext cx="3100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637" y="1253813"/>
            <a:ext cx="6179526" cy="43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 flipH="1">
            <a:off x="2334450" y="6015058"/>
            <a:ext cx="4475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Figure 2: Pictorial demo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nstration of s and p waves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87783" y="1566026"/>
            <a:ext cx="7822500" cy="18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Utilizing wave properties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387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focus on detecting P-waves to prevent the subsequent disruptive effects of S-waves in our project.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387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the difference in wave speeds and directional patterns to aid in earthquake detection.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587775" y="390454"/>
            <a:ext cx="3100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12/15/2023</a:t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587775" y="362744"/>
            <a:ext cx="3100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3" name="Google Shape;103;p13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{CBEEF0B9-1CCD-40D6-9FC8-D74FF9539930}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Primary Wave (P)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Secondary Wave (S) 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Solid Rock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6 - 8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3.5 - 4.5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Loose Soil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1.8 - 3.0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1.0 - 1.5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~1.5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Concrete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3.5 - 5.0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2.0 - 3.0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500"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1.0 - 2.0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0.5 - 1.0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5.0 - 6.0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5232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3.0 - 4.0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587783" y="1566026"/>
            <a:ext cx="7822500" cy="16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952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Innovative and applicability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95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Overcome challenges in resource-constrained environments.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95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Democratize earthquake monitoring.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95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Enhance system applicability for diverse technological infrastructures.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587775" y="403063"/>
            <a:ext cx="3100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505807" y="6460838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75700" y="837650"/>
            <a:ext cx="5371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80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800">
              <a:solidFill>
                <a:srgbClr val="4F80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05807" y="6460838"/>
            <a:ext cx="3079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3786224" y="6566271"/>
            <a:ext cx="114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3/6/2024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83850" y="2061259"/>
            <a:ext cx="83763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1752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The current system may generate false alarms, leading to unnecessary public panic and eroding public trust.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752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The existing system may not cover all areas, leading to missed detections and potential risks in remote areas.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752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There may be communication failures, potentially hindering the delivery of critical alerts.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7525" lvl="0" marL="551815" marR="523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Ongoing maintenance challenges can compromise the reliability of earthquake data.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