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8" r:id="rId6"/>
    <p:sldId id="259" r:id="rId7"/>
    <p:sldId id="260" r:id="rId8"/>
    <p:sldId id="261" r:id="rId9"/>
    <p:sldId id="262" r:id="rId10"/>
    <p:sldId id="266" r:id="rId11"/>
    <p:sldId id="263" r:id="rId12"/>
    <p:sldId id="264"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8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4/24/2024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4/24/2024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4/24/2024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4/24/2024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4/24/2024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4/24/2024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4/24/2024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4/24/2024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4/24/2024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4/24/2024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4/24/2024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4/24/2024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geeksforgeeks.org/python-pandas-dataframe-dropna/" TargetMode="External"/><Relationship Id="rId2" Type="http://schemas.openxmlformats.org/officeDocument/2006/relationships/hyperlink" Target="https://www.geeksforgeeks.org/python-pandas-isnull-and-notnull/" TargetMode="External"/><Relationship Id="rId1" Type="http://schemas.openxmlformats.org/officeDocument/2006/relationships/slideLayout" Target="../slideLayouts/slideLayout2.xml"/><Relationship Id="rId6" Type="http://schemas.openxmlformats.org/officeDocument/2006/relationships/hyperlink" Target="https://www.geeksforgeeks.org/python-pandas-dataframe-interpolate/" TargetMode="External"/><Relationship Id="rId5" Type="http://schemas.openxmlformats.org/officeDocument/2006/relationships/hyperlink" Target="https://www.geeksforgeeks.org/python-pandas-dataframe-replace/" TargetMode="External"/><Relationship Id="rId4" Type="http://schemas.openxmlformats.org/officeDocument/2006/relationships/hyperlink" Target="https://www.geeksforgeeks.org/python-pandas-dataframe-fillna-to-replace-null-values-in-datafram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fontScale="90000"/>
          </a:bodyPr>
          <a:lstStyle/>
          <a:p>
            <a:r>
              <a:rPr lang="en-US" dirty="0"/>
              <a:t>Project 02:</a:t>
            </a:r>
            <a:br>
              <a:rPr lang="en-US" dirty="0"/>
            </a:br>
            <a:r>
              <a:rPr lang="en-US" dirty="0"/>
              <a:t>Data Wrangling and </a:t>
            </a:r>
            <a:r>
              <a:rPr lang="en-US" dirty="0" err="1"/>
              <a:t>aquisition</a:t>
            </a:r>
            <a:endParaRPr lang="en-US" sz="8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lnSpcReduction="10000"/>
          </a:bodyPr>
          <a:lstStyle/>
          <a:p>
            <a:r>
              <a:rPr lang="en-US" sz="2400" dirty="0">
                <a:solidFill>
                  <a:schemeClr val="tx1">
                    <a:lumMod val="85000"/>
                    <a:lumOff val="15000"/>
                  </a:schemeClr>
                </a:solidFill>
              </a:rPr>
              <a:t>Presented by:</a:t>
            </a:r>
          </a:p>
          <a:p>
            <a:r>
              <a:rPr lang="en-US" dirty="0">
                <a:solidFill>
                  <a:schemeClr val="tx1">
                    <a:lumMod val="85000"/>
                    <a:lumOff val="15000"/>
                  </a:schemeClr>
                </a:solidFill>
              </a:rPr>
              <a:t>Pragati </a:t>
            </a:r>
            <a:r>
              <a:rPr lang="en-US" dirty="0" err="1">
                <a:solidFill>
                  <a:schemeClr val="tx1">
                    <a:lumMod val="85000"/>
                    <a:lumOff val="15000"/>
                  </a:schemeClr>
                </a:solidFill>
              </a:rPr>
              <a:t>borde</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6D3C7-CA0C-63D5-1506-9935F6508E5C}"/>
              </a:ext>
            </a:extLst>
          </p:cNvPr>
          <p:cNvSpPr>
            <a:spLocks noGrp="1"/>
          </p:cNvSpPr>
          <p:nvPr>
            <p:ph type="title"/>
          </p:nvPr>
        </p:nvSpPr>
        <p:spPr>
          <a:xfrm>
            <a:off x="1425676" y="286603"/>
            <a:ext cx="9730003" cy="3616803"/>
          </a:xfrm>
        </p:spPr>
        <p:txBody>
          <a:bodyPr>
            <a:normAutofit/>
          </a:bodyPr>
          <a:lstStyle/>
          <a:p>
            <a:pPr algn="ctr"/>
            <a:r>
              <a:rPr lang="en-IN" sz="8800" dirty="0"/>
              <a:t>Thank you….</a:t>
            </a:r>
          </a:p>
        </p:txBody>
      </p:sp>
    </p:spTree>
    <p:extLst>
      <p:ext uri="{BB962C8B-B14F-4D97-AF65-F5344CB8AC3E}">
        <p14:creationId xmlns:p14="http://schemas.microsoft.com/office/powerpoint/2010/main" val="4023104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Data Wrangling:</a:t>
            </a:r>
            <a:br>
              <a:rPr lang="en-US" sz="4800" i="1" dirty="0">
                <a:solidFill>
                  <a:srgbClr val="FFFFFF"/>
                </a:solidFill>
              </a:rPr>
            </a:br>
            <a:br>
              <a:rPr lang="en-US" sz="4800" i="1" dirty="0">
                <a:solidFill>
                  <a:srgbClr val="FFFFFF"/>
                </a:solidFill>
              </a:rPr>
            </a:br>
            <a:r>
              <a:rPr lang="en-US" sz="2400" b="0" i="0" dirty="0">
                <a:solidFill>
                  <a:srgbClr val="273239"/>
                </a:solidFill>
                <a:effectLst/>
                <a:highlight>
                  <a:srgbClr val="FFFFFF"/>
                </a:highlight>
                <a:latin typeface="Nunito" panose="020F0502020204030204" pitchFamily="2" charset="0"/>
              </a:rPr>
              <a:t>Data Wrangling is the process of gathering, collecting, and transforming Raw data into another format for better understanding, decision-making, accessing, and analysis in less time. Data Wrangling is also known as Data Munging</a:t>
            </a:r>
            <a:r>
              <a:rPr lang="en-US" sz="1050" b="0" i="0" dirty="0">
                <a:solidFill>
                  <a:srgbClr val="273239"/>
                </a:solidFill>
                <a:effectLst/>
                <a:highlight>
                  <a:srgbClr val="FFFFFF"/>
                </a:highlight>
                <a:latin typeface="Nunito" panose="020F0502020204030204" pitchFamily="2" charset="0"/>
              </a:rPr>
              <a:t>.</a:t>
            </a:r>
            <a:endParaRPr lang="en-US" sz="48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endParaRPr lang="en-US"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EE92D-8640-9ED2-C227-EF5A45FC2915}"/>
              </a:ext>
            </a:extLst>
          </p:cNvPr>
          <p:cNvSpPr>
            <a:spLocks noGrp="1"/>
          </p:cNvSpPr>
          <p:nvPr>
            <p:ph type="title"/>
          </p:nvPr>
        </p:nvSpPr>
        <p:spPr/>
        <p:txBody>
          <a:bodyPr/>
          <a:lstStyle/>
          <a:p>
            <a:r>
              <a:rPr lang="en-IN" dirty="0"/>
              <a:t>Important libraries</a:t>
            </a:r>
            <a:br>
              <a:rPr lang="en-IN" dirty="0"/>
            </a:br>
            <a:endParaRPr lang="en-IN" dirty="0"/>
          </a:p>
        </p:txBody>
      </p:sp>
      <p:sp>
        <p:nvSpPr>
          <p:cNvPr id="3" name="Content Placeholder 2">
            <a:extLst>
              <a:ext uri="{FF2B5EF4-FFF2-40B4-BE49-F238E27FC236}">
                <a16:creationId xmlns:a16="http://schemas.microsoft.com/office/drawing/2014/main" id="{B69D8F8E-28CB-CC51-3B52-CC753BD2D792}"/>
              </a:ext>
            </a:extLst>
          </p:cNvPr>
          <p:cNvSpPr>
            <a:spLocks noGrp="1"/>
          </p:cNvSpPr>
          <p:nvPr>
            <p:ph idx="1"/>
          </p:nvPr>
        </p:nvSpPr>
        <p:spPr/>
        <p:txBody>
          <a:bodyPr>
            <a:normAutofit fontScale="85000" lnSpcReduction="10000"/>
          </a:bodyPr>
          <a:lstStyle/>
          <a:p>
            <a:r>
              <a:rPr lang="en-IN" dirty="0"/>
              <a:t>1) pandas</a:t>
            </a:r>
          </a:p>
          <a:p>
            <a:pPr lvl="1"/>
            <a:r>
              <a:rPr lang="en-IN" dirty="0"/>
              <a:t>Import pandas as pd</a:t>
            </a:r>
          </a:p>
          <a:p>
            <a:pPr lvl="1"/>
            <a:r>
              <a:rPr lang="en-US" b="1" i="0" dirty="0">
                <a:solidFill>
                  <a:srgbClr val="273239"/>
                </a:solidFill>
                <a:effectLst/>
                <a:highlight>
                  <a:srgbClr val="FFFFFF"/>
                </a:highlight>
                <a:latin typeface="Nunito" pitchFamily="2" charset="0"/>
              </a:rPr>
              <a:t>Pandas</a:t>
            </a:r>
            <a:r>
              <a:rPr lang="en-US" b="0" i="0" dirty="0">
                <a:solidFill>
                  <a:srgbClr val="273239"/>
                </a:solidFill>
                <a:effectLst/>
                <a:highlight>
                  <a:srgbClr val="FFFFFF"/>
                </a:highlight>
                <a:latin typeface="Nunito" pitchFamily="2" charset="0"/>
              </a:rPr>
              <a:t> is an open-source library that is built on top of NumPy library. It is a Python package that offers various data structures and operations for manipulating numerical data and time series. It is mainly popular for importing and analyzing data much easier. Pandas is fast and it has high-performance &amp; productivity for users.</a:t>
            </a:r>
          </a:p>
          <a:p>
            <a:pPr lvl="1"/>
            <a:endParaRPr lang="en-US" dirty="0">
              <a:solidFill>
                <a:srgbClr val="273239"/>
              </a:solidFill>
              <a:highlight>
                <a:srgbClr val="FFFFFF"/>
              </a:highlight>
              <a:latin typeface="Nunito" pitchFamily="2" charset="0"/>
            </a:endParaRPr>
          </a:p>
          <a:p>
            <a:pPr marL="201168" lvl="1" indent="0">
              <a:buNone/>
            </a:pPr>
            <a:r>
              <a:rPr lang="en-US" dirty="0">
                <a:solidFill>
                  <a:srgbClr val="273239"/>
                </a:solidFill>
                <a:highlight>
                  <a:srgbClr val="FFFFFF"/>
                </a:highlight>
                <a:latin typeface="Nunito" pitchFamily="2" charset="0"/>
              </a:rPr>
              <a:t>2)</a:t>
            </a:r>
            <a:r>
              <a:rPr lang="en-US" dirty="0" err="1">
                <a:solidFill>
                  <a:srgbClr val="273239"/>
                </a:solidFill>
                <a:highlight>
                  <a:srgbClr val="FFFFFF"/>
                </a:highlight>
                <a:latin typeface="Nunito" pitchFamily="2" charset="0"/>
              </a:rPr>
              <a:t>Numpy</a:t>
            </a:r>
            <a:endParaRPr lang="en-US" dirty="0">
              <a:solidFill>
                <a:srgbClr val="273239"/>
              </a:solidFill>
              <a:highlight>
                <a:srgbClr val="FFFFFF"/>
              </a:highlight>
              <a:latin typeface="Nunito" pitchFamily="2" charset="0"/>
            </a:endParaRPr>
          </a:p>
          <a:p>
            <a:pPr marL="201168" lvl="1" indent="0">
              <a:buNone/>
            </a:pPr>
            <a:r>
              <a:rPr lang="en-US" dirty="0">
                <a:solidFill>
                  <a:srgbClr val="273239"/>
                </a:solidFill>
                <a:highlight>
                  <a:srgbClr val="FFFFFF"/>
                </a:highlight>
                <a:latin typeface="Nunito" pitchFamily="2" charset="0"/>
              </a:rPr>
              <a:t>Import </a:t>
            </a:r>
            <a:r>
              <a:rPr lang="en-US" dirty="0" err="1">
                <a:solidFill>
                  <a:srgbClr val="273239"/>
                </a:solidFill>
                <a:highlight>
                  <a:srgbClr val="FFFFFF"/>
                </a:highlight>
                <a:latin typeface="Nunito" pitchFamily="2" charset="0"/>
              </a:rPr>
              <a:t>numpy</a:t>
            </a:r>
            <a:r>
              <a:rPr lang="en-US" dirty="0">
                <a:solidFill>
                  <a:srgbClr val="273239"/>
                </a:solidFill>
                <a:highlight>
                  <a:srgbClr val="FFFFFF"/>
                </a:highlight>
                <a:latin typeface="Nunito" pitchFamily="2" charset="0"/>
              </a:rPr>
              <a:t> as np</a:t>
            </a:r>
          </a:p>
          <a:p>
            <a:pPr algn="l" fontAlgn="base"/>
            <a:r>
              <a:rPr lang="en-US" b="1" i="0" dirty="0" err="1">
                <a:effectLst/>
                <a:highlight>
                  <a:srgbClr val="FFFFFF"/>
                </a:highlight>
                <a:latin typeface="var(--font-secondary)"/>
              </a:rPr>
              <a:t>Numpy</a:t>
            </a:r>
            <a:r>
              <a:rPr lang="en-US" b="1" i="0" dirty="0">
                <a:effectLst/>
                <a:highlight>
                  <a:srgbClr val="FFFFFF"/>
                </a:highlight>
                <a:latin typeface="var(--font-secondary)"/>
              </a:rPr>
              <a:t> </a:t>
            </a:r>
            <a:r>
              <a:rPr lang="en-US" b="0" i="0" dirty="0">
                <a:effectLst/>
                <a:highlight>
                  <a:srgbClr val="FFFFFF"/>
                </a:highlight>
                <a:latin typeface="var(--font-secondary)"/>
              </a:rPr>
              <a:t>is a general-purpose array-processing package. It provides a high-performance multidimensional array object, and tools for working with these arrays. It is the fundamental package for scientific computing with Python.</a:t>
            </a:r>
            <a:br>
              <a:rPr lang="en-US" b="0" i="0" dirty="0">
                <a:effectLst/>
                <a:highlight>
                  <a:srgbClr val="FFFFFF"/>
                </a:highlight>
                <a:latin typeface="var(--font-secondary)"/>
              </a:rPr>
            </a:br>
            <a:r>
              <a:rPr lang="en-US" b="0" i="0" dirty="0">
                <a:effectLst/>
                <a:highlight>
                  <a:srgbClr val="FFFFFF"/>
                </a:highlight>
                <a:latin typeface="var(--font-secondary)"/>
              </a:rPr>
              <a:t>Besides its obvious scientific uses, </a:t>
            </a:r>
            <a:r>
              <a:rPr lang="en-US" b="0" i="0" dirty="0" err="1">
                <a:effectLst/>
                <a:highlight>
                  <a:srgbClr val="FFFFFF"/>
                </a:highlight>
                <a:latin typeface="var(--font-secondary)"/>
              </a:rPr>
              <a:t>Numpy</a:t>
            </a:r>
            <a:r>
              <a:rPr lang="en-US" b="0" i="0" dirty="0">
                <a:effectLst/>
                <a:highlight>
                  <a:srgbClr val="FFFFFF"/>
                </a:highlight>
                <a:latin typeface="var(--font-secondary)"/>
              </a:rPr>
              <a:t> can also be used as an efficient multi-dimensional container of generic data.</a:t>
            </a:r>
          </a:p>
          <a:p>
            <a:br>
              <a:rPr lang="en-US" b="0" i="0" dirty="0">
                <a:solidFill>
                  <a:srgbClr val="000000"/>
                </a:solidFill>
                <a:effectLst/>
                <a:highlight>
                  <a:srgbClr val="FFFFFF"/>
                </a:highlight>
                <a:latin typeface="Roboto" panose="020F0502020204030204" pitchFamily="2" charset="0"/>
              </a:rPr>
            </a:br>
            <a:endParaRPr lang="en-IN" dirty="0"/>
          </a:p>
        </p:txBody>
      </p:sp>
    </p:spTree>
    <p:extLst>
      <p:ext uri="{BB962C8B-B14F-4D97-AF65-F5344CB8AC3E}">
        <p14:creationId xmlns:p14="http://schemas.microsoft.com/office/powerpoint/2010/main" val="2101645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07A69-1333-E01D-D7E0-B7E6EC45233B}"/>
              </a:ext>
            </a:extLst>
          </p:cNvPr>
          <p:cNvSpPr>
            <a:spLocks noGrp="1"/>
          </p:cNvSpPr>
          <p:nvPr>
            <p:ph type="title"/>
          </p:nvPr>
        </p:nvSpPr>
        <p:spPr/>
        <p:txBody>
          <a:bodyPr>
            <a:normAutofit/>
          </a:bodyPr>
          <a:lstStyle/>
          <a:p>
            <a:r>
              <a:rPr lang="en-US" b="1" dirty="0">
                <a:highlight>
                  <a:srgbClr val="FFFFFF"/>
                </a:highlight>
                <a:latin typeface="var(--font-primary)"/>
              </a:rPr>
              <a:t>Data merging:</a:t>
            </a:r>
            <a:br>
              <a:rPr lang="en-IN" dirty="0"/>
            </a:br>
            <a:endParaRPr lang="en-IN" dirty="0"/>
          </a:p>
        </p:txBody>
      </p:sp>
      <p:sp>
        <p:nvSpPr>
          <p:cNvPr id="3" name="Content Placeholder 2">
            <a:extLst>
              <a:ext uri="{FF2B5EF4-FFF2-40B4-BE49-F238E27FC236}">
                <a16:creationId xmlns:a16="http://schemas.microsoft.com/office/drawing/2014/main" id="{57083E18-5128-5FF9-0BAC-3314BDFB911F}"/>
              </a:ext>
            </a:extLst>
          </p:cNvPr>
          <p:cNvSpPr>
            <a:spLocks noGrp="1"/>
          </p:cNvSpPr>
          <p:nvPr>
            <p:ph idx="1"/>
          </p:nvPr>
        </p:nvSpPr>
        <p:spPr/>
        <p:txBody>
          <a:bodyPr/>
          <a:lstStyle/>
          <a:p>
            <a:r>
              <a:rPr lang="en-IN" dirty="0"/>
              <a:t>For joining datasets we use three methods as follow</a:t>
            </a:r>
          </a:p>
          <a:p>
            <a:r>
              <a:rPr lang="en-IN" dirty="0"/>
              <a:t>1. Merge</a:t>
            </a:r>
          </a:p>
          <a:p>
            <a:r>
              <a:rPr lang="en-IN" dirty="0"/>
              <a:t>2.joint</a:t>
            </a:r>
          </a:p>
          <a:p>
            <a:r>
              <a:rPr lang="en-IN" dirty="0"/>
              <a:t>3.concatenate</a:t>
            </a:r>
          </a:p>
          <a:p>
            <a:endParaRPr lang="en-IN" dirty="0"/>
          </a:p>
          <a:p>
            <a:pPr marL="0" indent="0">
              <a:buNone/>
            </a:pPr>
            <a:endParaRPr lang="en-IN" dirty="0"/>
          </a:p>
        </p:txBody>
      </p:sp>
    </p:spTree>
    <p:extLst>
      <p:ext uri="{BB962C8B-B14F-4D97-AF65-F5344CB8AC3E}">
        <p14:creationId xmlns:p14="http://schemas.microsoft.com/office/powerpoint/2010/main" val="875882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E51B0-E8EA-1C12-1DEA-37B05C022EBB}"/>
              </a:ext>
            </a:extLst>
          </p:cNvPr>
          <p:cNvSpPr>
            <a:spLocks noGrp="1"/>
          </p:cNvSpPr>
          <p:nvPr>
            <p:ph type="title"/>
          </p:nvPr>
        </p:nvSpPr>
        <p:spPr/>
        <p:txBody>
          <a:bodyPr/>
          <a:lstStyle/>
          <a:p>
            <a:r>
              <a:rPr lang="en-IN" dirty="0"/>
              <a:t>Outliers:</a:t>
            </a:r>
          </a:p>
        </p:txBody>
      </p:sp>
      <p:sp>
        <p:nvSpPr>
          <p:cNvPr id="3" name="Content Placeholder 2">
            <a:extLst>
              <a:ext uri="{FF2B5EF4-FFF2-40B4-BE49-F238E27FC236}">
                <a16:creationId xmlns:a16="http://schemas.microsoft.com/office/drawing/2014/main" id="{78828A1F-D17D-FE40-2C54-C60F9641BD2F}"/>
              </a:ext>
            </a:extLst>
          </p:cNvPr>
          <p:cNvSpPr>
            <a:spLocks noGrp="1"/>
          </p:cNvSpPr>
          <p:nvPr>
            <p:ph idx="1"/>
          </p:nvPr>
        </p:nvSpPr>
        <p:spPr/>
        <p:txBody>
          <a:bodyPr>
            <a:normAutofit fontScale="92500" lnSpcReduction="10000"/>
          </a:bodyPr>
          <a:lstStyle/>
          <a:p>
            <a:r>
              <a:rPr lang="en-US" b="0" i="0" dirty="0">
                <a:solidFill>
                  <a:srgbClr val="273239"/>
                </a:solidFill>
                <a:effectLst/>
                <a:highlight>
                  <a:srgbClr val="FFFFFF"/>
                </a:highlight>
                <a:latin typeface="Nunito" pitchFamily="2" charset="0"/>
              </a:rPr>
              <a:t>In</a:t>
            </a:r>
            <a:r>
              <a:rPr lang="en-US" b="1" i="0" dirty="0">
                <a:solidFill>
                  <a:srgbClr val="273239"/>
                </a:solidFill>
                <a:effectLst/>
                <a:highlight>
                  <a:srgbClr val="FFFFFF"/>
                </a:highlight>
                <a:latin typeface="Nunito" pitchFamily="2" charset="0"/>
              </a:rPr>
              <a:t> machine learning</a:t>
            </a:r>
            <a:r>
              <a:rPr lang="en-US" b="0" i="0" dirty="0">
                <a:solidFill>
                  <a:srgbClr val="273239"/>
                </a:solidFill>
                <a:effectLst/>
                <a:highlight>
                  <a:srgbClr val="FFFFFF"/>
                </a:highlight>
                <a:latin typeface="Nunito" pitchFamily="2" charset="0"/>
              </a:rPr>
              <a:t>, an </a:t>
            </a:r>
            <a:r>
              <a:rPr lang="en-US" b="1" i="0" dirty="0">
                <a:solidFill>
                  <a:srgbClr val="273239"/>
                </a:solidFill>
                <a:effectLst/>
                <a:highlight>
                  <a:srgbClr val="FFFFFF"/>
                </a:highlight>
                <a:latin typeface="Nunito" pitchFamily="2" charset="0"/>
              </a:rPr>
              <a:t>outlier</a:t>
            </a:r>
            <a:r>
              <a:rPr lang="en-US" b="0" i="0" dirty="0">
                <a:solidFill>
                  <a:srgbClr val="273239"/>
                </a:solidFill>
                <a:effectLst/>
                <a:highlight>
                  <a:srgbClr val="FFFFFF"/>
                </a:highlight>
                <a:latin typeface="Nunito" pitchFamily="2" charset="0"/>
              </a:rPr>
              <a:t> is a data point that stands out a lot from the other data points in a set. The article explores the fundamentals of outlier and how it can be handled to solve machine learning problems</a:t>
            </a:r>
          </a:p>
          <a:p>
            <a:pPr algn="l" fontAlgn="base"/>
            <a:r>
              <a:rPr lang="en-US" b="1" i="1" dirty="0">
                <a:solidFill>
                  <a:srgbClr val="273239"/>
                </a:solidFill>
                <a:effectLst/>
                <a:latin typeface="Nunito" pitchFamily="2" charset="0"/>
              </a:rPr>
              <a:t>Algorithm</a:t>
            </a:r>
          </a:p>
          <a:p>
            <a:pPr algn="l" fontAlgn="base">
              <a:buFont typeface="+mj-lt"/>
              <a:buAutoNum type="arabicPeriod"/>
            </a:pPr>
            <a:r>
              <a:rPr lang="en-US" b="0" i="1" dirty="0">
                <a:solidFill>
                  <a:srgbClr val="273239"/>
                </a:solidFill>
                <a:effectLst/>
                <a:latin typeface="Nunito" pitchFamily="2" charset="0"/>
              </a:rPr>
              <a:t>Calculate the mean of each cluster</a:t>
            </a:r>
          </a:p>
          <a:p>
            <a:pPr algn="l" fontAlgn="base">
              <a:buFont typeface="+mj-lt"/>
              <a:buAutoNum type="arabicPeriod" startAt="2"/>
            </a:pPr>
            <a:r>
              <a:rPr lang="en-US" b="0" i="1" dirty="0">
                <a:solidFill>
                  <a:srgbClr val="273239"/>
                </a:solidFill>
                <a:effectLst/>
                <a:latin typeface="Nunito" pitchFamily="2" charset="0"/>
              </a:rPr>
              <a:t>Initialize the Threshold value</a:t>
            </a:r>
          </a:p>
          <a:p>
            <a:pPr algn="l" fontAlgn="base">
              <a:buFont typeface="+mj-lt"/>
              <a:buAutoNum type="arabicPeriod" startAt="3"/>
            </a:pPr>
            <a:r>
              <a:rPr lang="en-US" b="0" i="1" dirty="0">
                <a:solidFill>
                  <a:srgbClr val="273239"/>
                </a:solidFill>
                <a:effectLst/>
                <a:latin typeface="Nunito" pitchFamily="2" charset="0"/>
              </a:rPr>
              <a:t>Calculate the distance of the test data from each cluster mean</a:t>
            </a:r>
          </a:p>
          <a:p>
            <a:pPr algn="l" fontAlgn="base">
              <a:buFont typeface="+mj-lt"/>
              <a:buAutoNum type="arabicPeriod" startAt="4"/>
            </a:pPr>
            <a:r>
              <a:rPr lang="en-US" b="0" i="1" dirty="0">
                <a:solidFill>
                  <a:srgbClr val="273239"/>
                </a:solidFill>
                <a:effectLst/>
                <a:latin typeface="Nunito" pitchFamily="2" charset="0"/>
              </a:rPr>
              <a:t>Find the nearest cluster to the test data</a:t>
            </a:r>
          </a:p>
          <a:p>
            <a:pPr algn="l" fontAlgn="base">
              <a:buFont typeface="+mj-lt"/>
              <a:buAutoNum type="arabicPeriod" startAt="5"/>
            </a:pPr>
            <a:r>
              <a:rPr lang="en-US" b="0" i="1" dirty="0">
                <a:solidFill>
                  <a:srgbClr val="273239"/>
                </a:solidFill>
                <a:effectLst/>
                <a:latin typeface="Nunito" pitchFamily="2" charset="0"/>
              </a:rPr>
              <a:t>If (Distance &gt; Threshold) then, Outlier</a:t>
            </a:r>
          </a:p>
          <a:p>
            <a:endParaRPr lang="en-IN" dirty="0"/>
          </a:p>
        </p:txBody>
      </p:sp>
    </p:spTree>
    <p:extLst>
      <p:ext uri="{BB962C8B-B14F-4D97-AF65-F5344CB8AC3E}">
        <p14:creationId xmlns:p14="http://schemas.microsoft.com/office/powerpoint/2010/main" val="2547731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9812B-863A-9563-3E9E-336355CB3393}"/>
              </a:ext>
            </a:extLst>
          </p:cNvPr>
          <p:cNvSpPr>
            <a:spLocks noGrp="1"/>
          </p:cNvSpPr>
          <p:nvPr>
            <p:ph type="title"/>
          </p:nvPr>
        </p:nvSpPr>
        <p:spPr/>
        <p:txBody>
          <a:bodyPr/>
          <a:lstStyle/>
          <a:p>
            <a:r>
              <a:rPr lang="en-IN" dirty="0"/>
              <a:t>Correlation</a:t>
            </a:r>
            <a:br>
              <a:rPr lang="en-IN" dirty="0"/>
            </a:br>
            <a:endParaRPr lang="en-IN" dirty="0"/>
          </a:p>
        </p:txBody>
      </p:sp>
      <p:sp>
        <p:nvSpPr>
          <p:cNvPr id="3" name="Content Placeholder 2">
            <a:extLst>
              <a:ext uri="{FF2B5EF4-FFF2-40B4-BE49-F238E27FC236}">
                <a16:creationId xmlns:a16="http://schemas.microsoft.com/office/drawing/2014/main" id="{313BE264-892F-FAB7-CA75-829FEABBB50A}"/>
              </a:ext>
            </a:extLst>
          </p:cNvPr>
          <p:cNvSpPr>
            <a:spLocks noGrp="1"/>
          </p:cNvSpPr>
          <p:nvPr>
            <p:ph idx="1"/>
          </p:nvPr>
        </p:nvSpPr>
        <p:spPr/>
        <p:txBody>
          <a:bodyPr/>
          <a:lstStyle/>
          <a:p>
            <a:r>
              <a:rPr lang="en-US" b="0" i="0" dirty="0">
                <a:solidFill>
                  <a:srgbClr val="273239"/>
                </a:solidFill>
                <a:effectLst/>
                <a:highlight>
                  <a:srgbClr val="FFFFFF"/>
                </a:highlight>
                <a:latin typeface="Nunito" pitchFamily="2" charset="0"/>
              </a:rPr>
              <a:t>Correlation summarizes the strength and direction of the linear (straight-line) association between two quantitative variables. Denoted by </a:t>
            </a:r>
            <a:r>
              <a:rPr lang="en-US" b="0" i="1" dirty="0">
                <a:solidFill>
                  <a:srgbClr val="273239"/>
                </a:solidFill>
                <a:effectLst/>
                <a:highlight>
                  <a:srgbClr val="FFFFFF"/>
                </a:highlight>
                <a:latin typeface="Nunito" pitchFamily="2" charset="0"/>
              </a:rPr>
              <a:t>r</a:t>
            </a:r>
            <a:r>
              <a:rPr lang="en-US" b="0" i="0" dirty="0">
                <a:solidFill>
                  <a:srgbClr val="273239"/>
                </a:solidFill>
                <a:effectLst/>
                <a:highlight>
                  <a:srgbClr val="FFFFFF"/>
                </a:highlight>
                <a:latin typeface="Nunito" pitchFamily="2" charset="0"/>
              </a:rPr>
              <a:t>, it takes values between -1 and +1. A positive value for</a:t>
            </a:r>
            <a:r>
              <a:rPr lang="en-US" b="0" i="1" dirty="0">
                <a:solidFill>
                  <a:srgbClr val="273239"/>
                </a:solidFill>
                <a:effectLst/>
                <a:highlight>
                  <a:srgbClr val="FFFFFF"/>
                </a:highlight>
                <a:latin typeface="Nunito" pitchFamily="2" charset="0"/>
              </a:rPr>
              <a:t> r </a:t>
            </a:r>
            <a:r>
              <a:rPr lang="en-US" b="0" i="0" dirty="0">
                <a:solidFill>
                  <a:srgbClr val="273239"/>
                </a:solidFill>
                <a:effectLst/>
                <a:highlight>
                  <a:srgbClr val="FFFFFF"/>
                </a:highlight>
                <a:latin typeface="Nunito" pitchFamily="2" charset="0"/>
              </a:rPr>
              <a:t>indicates a positive association, and a negative value for</a:t>
            </a:r>
            <a:r>
              <a:rPr lang="en-US" b="0" i="1" dirty="0">
                <a:solidFill>
                  <a:srgbClr val="273239"/>
                </a:solidFill>
                <a:effectLst/>
                <a:highlight>
                  <a:srgbClr val="FFFFFF"/>
                </a:highlight>
                <a:latin typeface="Nunito" pitchFamily="2" charset="0"/>
              </a:rPr>
              <a:t> r</a:t>
            </a:r>
            <a:r>
              <a:rPr lang="en-US" b="0" i="0" dirty="0">
                <a:solidFill>
                  <a:srgbClr val="273239"/>
                </a:solidFill>
                <a:effectLst/>
                <a:highlight>
                  <a:srgbClr val="FFFFFF"/>
                </a:highlight>
                <a:latin typeface="Nunito" pitchFamily="2" charset="0"/>
              </a:rPr>
              <a:t> indicates a negative association. The closer</a:t>
            </a:r>
            <a:r>
              <a:rPr lang="en-US" b="0" i="1" dirty="0">
                <a:solidFill>
                  <a:srgbClr val="273239"/>
                </a:solidFill>
                <a:effectLst/>
                <a:highlight>
                  <a:srgbClr val="FFFFFF"/>
                </a:highlight>
                <a:latin typeface="Nunito" pitchFamily="2" charset="0"/>
              </a:rPr>
              <a:t> r</a:t>
            </a:r>
            <a:r>
              <a:rPr lang="en-US" b="0" i="0" dirty="0">
                <a:solidFill>
                  <a:srgbClr val="273239"/>
                </a:solidFill>
                <a:effectLst/>
                <a:highlight>
                  <a:srgbClr val="FFFFFF"/>
                </a:highlight>
                <a:latin typeface="Nunito" pitchFamily="2" charset="0"/>
              </a:rPr>
              <a:t> is to </a:t>
            </a:r>
            <a:r>
              <a:rPr lang="en-US" b="0" i="1" dirty="0">
                <a:solidFill>
                  <a:srgbClr val="273239"/>
                </a:solidFill>
                <a:effectLst/>
                <a:highlight>
                  <a:srgbClr val="FFFFFF"/>
                </a:highlight>
                <a:latin typeface="Nunito" pitchFamily="2" charset="0"/>
              </a:rPr>
              <a:t>1 </a:t>
            </a:r>
            <a:r>
              <a:rPr lang="en-US" b="0" i="0" dirty="0">
                <a:solidFill>
                  <a:srgbClr val="273239"/>
                </a:solidFill>
                <a:effectLst/>
                <a:highlight>
                  <a:srgbClr val="FFFFFF"/>
                </a:highlight>
                <a:latin typeface="Nunito" pitchFamily="2" charset="0"/>
              </a:rPr>
              <a:t>the closer the data points fall to a straight line, thus, the linear association is stronger. The closer </a:t>
            </a:r>
            <a:r>
              <a:rPr lang="en-US" b="0" i="1" dirty="0">
                <a:solidFill>
                  <a:srgbClr val="273239"/>
                </a:solidFill>
                <a:effectLst/>
                <a:highlight>
                  <a:srgbClr val="FFFFFF"/>
                </a:highlight>
                <a:latin typeface="Nunito" pitchFamily="2" charset="0"/>
              </a:rPr>
              <a:t>r</a:t>
            </a:r>
            <a:r>
              <a:rPr lang="en-US" b="0" i="0" dirty="0">
                <a:solidFill>
                  <a:srgbClr val="273239"/>
                </a:solidFill>
                <a:effectLst/>
                <a:highlight>
                  <a:srgbClr val="FFFFFF"/>
                </a:highlight>
                <a:latin typeface="Nunito" pitchFamily="2" charset="0"/>
              </a:rPr>
              <a:t> is to 0, making the linear association weaker. </a:t>
            </a:r>
            <a:endParaRPr lang="en-IN" dirty="0"/>
          </a:p>
        </p:txBody>
      </p:sp>
    </p:spTree>
    <p:extLst>
      <p:ext uri="{BB962C8B-B14F-4D97-AF65-F5344CB8AC3E}">
        <p14:creationId xmlns:p14="http://schemas.microsoft.com/office/powerpoint/2010/main" val="3663301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08059-9B94-A830-236F-B0BF738CA36B}"/>
              </a:ext>
            </a:extLst>
          </p:cNvPr>
          <p:cNvSpPr>
            <a:spLocks noGrp="1"/>
          </p:cNvSpPr>
          <p:nvPr>
            <p:ph type="title"/>
          </p:nvPr>
        </p:nvSpPr>
        <p:spPr/>
        <p:txBody>
          <a:bodyPr/>
          <a:lstStyle/>
          <a:p>
            <a:r>
              <a:rPr lang="en-IN" dirty="0"/>
              <a:t>Skewness:</a:t>
            </a:r>
          </a:p>
        </p:txBody>
      </p:sp>
      <p:sp>
        <p:nvSpPr>
          <p:cNvPr id="4" name="Rectangle 1">
            <a:extLst>
              <a:ext uri="{FF2B5EF4-FFF2-40B4-BE49-F238E27FC236}">
                <a16:creationId xmlns:a16="http://schemas.microsoft.com/office/drawing/2014/main" id="{4EE64E0D-455A-A715-C648-BAE2895C4360}"/>
              </a:ext>
            </a:extLst>
          </p:cNvPr>
          <p:cNvSpPr>
            <a:spLocks noGrp="1" noChangeArrowheads="1"/>
          </p:cNvSpPr>
          <p:nvPr>
            <p:ph idx="1"/>
          </p:nvPr>
        </p:nvSpPr>
        <p:spPr bwMode="auto">
          <a:xfrm>
            <a:off x="1097280" y="2060505"/>
            <a:ext cx="8577662" cy="221599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Nunito" pitchFamily="2" charset="0"/>
              </a:rPr>
              <a:t>Python is a great language for doing data analysis,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Nunito" pitchFamily="2" charset="0"/>
              </a:rPr>
              <a:t> primarily because of the fantastic ecosystem of data-centric python packages.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1" u="none" strike="noStrike" cap="none" normalizeH="0" baseline="0" dirty="0">
                <a:ln>
                  <a:noFill/>
                </a:ln>
                <a:solidFill>
                  <a:srgbClr val="273239"/>
                </a:solidFill>
                <a:effectLst/>
                <a:latin typeface="Nunito" pitchFamily="2" charset="0"/>
              </a:rPr>
              <a:t>Pandas </a:t>
            </a:r>
            <a:r>
              <a:rPr kumimoji="0" lang="en-US" altLang="en-US" sz="1800" b="0" i="0" u="none" strike="noStrike" cap="none" normalizeH="0" baseline="0" dirty="0">
                <a:ln>
                  <a:noFill/>
                </a:ln>
                <a:solidFill>
                  <a:srgbClr val="273239"/>
                </a:solidFill>
                <a:effectLst/>
                <a:latin typeface="Nunito" pitchFamily="2" charset="0"/>
              </a:rPr>
              <a:t>is one of those packages and makes importing and analyzing data much easier.</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Nunito" pitchFamily="2" charset="0"/>
              </a:rPr>
              <a:t>Pandas</a:t>
            </a:r>
            <a:r>
              <a:rPr kumimoji="0" lang="en-US" altLang="en-US" sz="1800" b="1" i="0" u="none" strike="noStrike" cap="none" normalizeH="0" baseline="0" dirty="0">
                <a:ln>
                  <a:noFill/>
                </a:ln>
                <a:solidFill>
                  <a:srgbClr val="273239"/>
                </a:solidFill>
                <a:effectLst/>
                <a:latin typeface="Arial Unicode MS"/>
              </a:rPr>
              <a:t> </a:t>
            </a:r>
            <a:r>
              <a:rPr kumimoji="0" lang="en-US" altLang="en-US" sz="1800" b="1" i="0" u="none" strike="noStrike" cap="none" normalizeH="0" baseline="0" dirty="0" err="1">
                <a:ln>
                  <a:noFill/>
                </a:ln>
                <a:solidFill>
                  <a:srgbClr val="273239"/>
                </a:solidFill>
                <a:effectLst/>
                <a:latin typeface="Arial Unicode MS"/>
              </a:rPr>
              <a:t>dataframe.skew</a:t>
            </a:r>
            <a:r>
              <a:rPr kumimoji="0" lang="en-US" altLang="en-US" sz="1800" b="1" i="0" u="none" strike="noStrike" cap="none" normalizeH="0" baseline="0" dirty="0">
                <a:ln>
                  <a:noFill/>
                </a:ln>
                <a:solidFill>
                  <a:srgbClr val="273239"/>
                </a:solidFill>
                <a:effectLst/>
                <a:latin typeface="Arial Unicode MS"/>
              </a:rPr>
              <a:t>()</a:t>
            </a:r>
            <a:r>
              <a:rPr kumimoji="0" lang="en-US" altLang="en-US" sz="1800" b="0" i="0" u="none" strike="noStrike" cap="none" normalizeH="0" baseline="0" dirty="0">
                <a:ln>
                  <a:noFill/>
                </a:ln>
                <a:solidFill>
                  <a:srgbClr val="273239"/>
                </a:solidFill>
                <a:effectLst/>
                <a:latin typeface="Nunito" pitchFamily="2" charset="0"/>
              </a:rPr>
              <a:t> function return unbiased skew over requested axis Normalized by N-1.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Nunito" pitchFamily="2" charset="0"/>
              </a:rPr>
              <a:t>Skewness is a measure of the asymmetry of the probability distribution of a real-valued random variable about its mean.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50641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84B3A-E7CF-087A-E97F-BCA95FD78AAB}"/>
              </a:ext>
            </a:extLst>
          </p:cNvPr>
          <p:cNvSpPr>
            <a:spLocks noGrp="1"/>
          </p:cNvSpPr>
          <p:nvPr>
            <p:ph type="title"/>
          </p:nvPr>
        </p:nvSpPr>
        <p:spPr/>
        <p:txBody>
          <a:bodyPr/>
          <a:lstStyle/>
          <a:p>
            <a:r>
              <a:rPr lang="en-IN" dirty="0"/>
              <a:t>Missing value treatment</a:t>
            </a:r>
            <a:br>
              <a:rPr lang="en-IN" dirty="0"/>
            </a:br>
            <a:endParaRPr lang="en-IN" dirty="0"/>
          </a:p>
        </p:txBody>
      </p:sp>
      <p:sp>
        <p:nvSpPr>
          <p:cNvPr id="3" name="Content Placeholder 2">
            <a:extLst>
              <a:ext uri="{FF2B5EF4-FFF2-40B4-BE49-F238E27FC236}">
                <a16:creationId xmlns:a16="http://schemas.microsoft.com/office/drawing/2014/main" id="{B670C561-FC3B-3528-1E45-D2F8E9C080F8}"/>
              </a:ext>
            </a:extLst>
          </p:cNvPr>
          <p:cNvSpPr>
            <a:spLocks noGrp="1"/>
          </p:cNvSpPr>
          <p:nvPr>
            <p:ph idx="1"/>
          </p:nvPr>
        </p:nvSpPr>
        <p:spPr/>
        <p:txBody>
          <a:bodyPr>
            <a:normAutofit fontScale="92500" lnSpcReduction="10000"/>
          </a:bodyPr>
          <a:lstStyle/>
          <a:p>
            <a:pPr algn="l" fontAlgn="base"/>
            <a:r>
              <a:rPr lang="en-US" b="0" i="0" dirty="0">
                <a:solidFill>
                  <a:srgbClr val="273239"/>
                </a:solidFill>
                <a:effectLst/>
                <a:highlight>
                  <a:srgbClr val="FFFFFF"/>
                </a:highlight>
                <a:latin typeface="Nunito" pitchFamily="2" charset="0"/>
              </a:rPr>
              <a:t>Pandas treat None and </a:t>
            </a:r>
            <a:r>
              <a:rPr lang="en-US" b="0" i="0" dirty="0" err="1">
                <a:solidFill>
                  <a:srgbClr val="273239"/>
                </a:solidFill>
                <a:effectLst/>
                <a:highlight>
                  <a:srgbClr val="FFFFFF"/>
                </a:highlight>
                <a:latin typeface="Nunito" pitchFamily="2" charset="0"/>
              </a:rPr>
              <a:t>NaN</a:t>
            </a:r>
            <a:r>
              <a:rPr lang="en-US" b="0" i="0" dirty="0">
                <a:solidFill>
                  <a:srgbClr val="273239"/>
                </a:solidFill>
                <a:effectLst/>
                <a:highlight>
                  <a:srgbClr val="FFFFFF"/>
                </a:highlight>
                <a:latin typeface="Nunito" pitchFamily="2" charset="0"/>
              </a:rPr>
              <a:t> as essentially interchangeable for indicating missing or null values. To facilitate this convention, there are several useful functions for detecting, removing, and replacing null values in Pandas </a:t>
            </a:r>
            <a:r>
              <a:rPr lang="en-US" b="0" i="0" dirty="0" err="1">
                <a:solidFill>
                  <a:srgbClr val="273239"/>
                </a:solidFill>
                <a:effectLst/>
                <a:highlight>
                  <a:srgbClr val="FFFFFF"/>
                </a:highlight>
                <a:latin typeface="Nunito" pitchFamily="2" charset="0"/>
              </a:rPr>
              <a:t>DataFrame</a:t>
            </a:r>
            <a:r>
              <a:rPr lang="en-US" b="0" i="0" dirty="0">
                <a:solidFill>
                  <a:srgbClr val="273239"/>
                </a:solidFill>
                <a:effectLst/>
                <a:highlight>
                  <a:srgbClr val="FFFFFF"/>
                </a:highlight>
                <a:latin typeface="Nunito" pitchFamily="2" charset="0"/>
              </a:rPr>
              <a:t> :</a:t>
            </a:r>
          </a:p>
          <a:p>
            <a:pPr algn="l" fontAlgn="base">
              <a:buFont typeface="Arial" panose="020B0604020202020204" pitchFamily="34" charset="0"/>
              <a:buChar char="•"/>
            </a:pPr>
            <a:r>
              <a:rPr lang="en-US" b="0" i="0" u="sng" dirty="0" err="1">
                <a:solidFill>
                  <a:srgbClr val="273239"/>
                </a:solidFill>
                <a:effectLst/>
                <a:highlight>
                  <a:srgbClr val="FFFFFF"/>
                </a:highlight>
                <a:latin typeface="Nunito" pitchFamily="2" charset="0"/>
                <a:hlinkClick r:id="rId2"/>
              </a:rPr>
              <a:t>isnull</a:t>
            </a:r>
            <a:r>
              <a:rPr lang="en-US" b="0" i="0" u="sng" dirty="0">
                <a:solidFill>
                  <a:srgbClr val="273239"/>
                </a:solidFill>
                <a:effectLst/>
                <a:highlight>
                  <a:srgbClr val="FFFFFF"/>
                </a:highlight>
                <a:latin typeface="Nunito" pitchFamily="2" charset="0"/>
                <a:hlinkClick r:id="rId2"/>
              </a:rPr>
              <a:t>()</a:t>
            </a:r>
            <a:endParaRPr lang="en-US" b="0" i="0" dirty="0">
              <a:solidFill>
                <a:srgbClr val="273239"/>
              </a:solidFill>
              <a:effectLst/>
              <a:highlight>
                <a:srgbClr val="FFFFFF"/>
              </a:highlight>
              <a:latin typeface="Nunito" pitchFamily="2" charset="0"/>
            </a:endParaRPr>
          </a:p>
          <a:p>
            <a:pPr algn="l" fontAlgn="base">
              <a:buFont typeface="Arial" panose="020B0604020202020204" pitchFamily="34" charset="0"/>
              <a:buChar char="•"/>
            </a:pPr>
            <a:r>
              <a:rPr lang="en-US" b="0" i="0" u="sng" dirty="0" err="1">
                <a:solidFill>
                  <a:srgbClr val="273239"/>
                </a:solidFill>
                <a:effectLst/>
                <a:highlight>
                  <a:srgbClr val="FFFFFF"/>
                </a:highlight>
                <a:latin typeface="Nunito" pitchFamily="2" charset="0"/>
                <a:hlinkClick r:id="rId2"/>
              </a:rPr>
              <a:t>notnull</a:t>
            </a:r>
            <a:r>
              <a:rPr lang="en-US" b="0" i="0" u="sng" dirty="0">
                <a:solidFill>
                  <a:srgbClr val="273239"/>
                </a:solidFill>
                <a:effectLst/>
                <a:highlight>
                  <a:srgbClr val="FFFFFF"/>
                </a:highlight>
                <a:latin typeface="Nunito" pitchFamily="2" charset="0"/>
                <a:hlinkClick r:id="rId2"/>
              </a:rPr>
              <a:t>()</a:t>
            </a:r>
            <a:endParaRPr lang="en-US" b="0" i="0" dirty="0">
              <a:solidFill>
                <a:srgbClr val="273239"/>
              </a:solidFill>
              <a:effectLst/>
              <a:highlight>
                <a:srgbClr val="FFFFFF"/>
              </a:highlight>
              <a:latin typeface="Nunito" pitchFamily="2" charset="0"/>
            </a:endParaRPr>
          </a:p>
          <a:p>
            <a:pPr algn="l" fontAlgn="base">
              <a:buFont typeface="Arial" panose="020B0604020202020204" pitchFamily="34" charset="0"/>
              <a:buChar char="•"/>
            </a:pPr>
            <a:r>
              <a:rPr lang="en-US" b="0" i="0" u="sng" dirty="0" err="1">
                <a:solidFill>
                  <a:srgbClr val="273239"/>
                </a:solidFill>
                <a:effectLst/>
                <a:highlight>
                  <a:srgbClr val="FFFFFF"/>
                </a:highlight>
                <a:latin typeface="Nunito" pitchFamily="2" charset="0"/>
                <a:hlinkClick r:id="rId3"/>
              </a:rPr>
              <a:t>dropna</a:t>
            </a:r>
            <a:r>
              <a:rPr lang="en-US" b="0" i="0" u="sng" dirty="0">
                <a:solidFill>
                  <a:srgbClr val="273239"/>
                </a:solidFill>
                <a:effectLst/>
                <a:highlight>
                  <a:srgbClr val="FFFFFF"/>
                </a:highlight>
                <a:latin typeface="Nunito" pitchFamily="2" charset="0"/>
                <a:hlinkClick r:id="rId3"/>
              </a:rPr>
              <a:t>()</a:t>
            </a:r>
            <a:endParaRPr lang="en-US" b="0" i="0" dirty="0">
              <a:solidFill>
                <a:srgbClr val="273239"/>
              </a:solidFill>
              <a:effectLst/>
              <a:highlight>
                <a:srgbClr val="FFFFFF"/>
              </a:highlight>
              <a:latin typeface="Nunito" pitchFamily="2" charset="0"/>
            </a:endParaRPr>
          </a:p>
          <a:p>
            <a:pPr algn="l" fontAlgn="base">
              <a:buFont typeface="Arial" panose="020B0604020202020204" pitchFamily="34" charset="0"/>
              <a:buChar char="•"/>
            </a:pPr>
            <a:r>
              <a:rPr lang="en-US" b="0" i="0" u="sng" dirty="0" err="1">
                <a:solidFill>
                  <a:srgbClr val="273239"/>
                </a:solidFill>
                <a:effectLst/>
                <a:highlight>
                  <a:srgbClr val="FFFFFF"/>
                </a:highlight>
                <a:latin typeface="Nunito" pitchFamily="2" charset="0"/>
                <a:hlinkClick r:id="rId4"/>
              </a:rPr>
              <a:t>fillna</a:t>
            </a:r>
            <a:r>
              <a:rPr lang="en-US" b="0" i="0" u="sng" dirty="0">
                <a:solidFill>
                  <a:srgbClr val="273239"/>
                </a:solidFill>
                <a:effectLst/>
                <a:highlight>
                  <a:srgbClr val="FFFFFF"/>
                </a:highlight>
                <a:latin typeface="Nunito" pitchFamily="2" charset="0"/>
                <a:hlinkClick r:id="rId4"/>
              </a:rPr>
              <a:t>()</a:t>
            </a:r>
            <a:endParaRPr lang="en-US" b="0" i="0" dirty="0">
              <a:solidFill>
                <a:srgbClr val="273239"/>
              </a:solidFill>
              <a:effectLst/>
              <a:highlight>
                <a:srgbClr val="FFFFFF"/>
              </a:highlight>
              <a:latin typeface="Nunito" pitchFamily="2" charset="0"/>
            </a:endParaRPr>
          </a:p>
          <a:p>
            <a:pPr algn="l" fontAlgn="base">
              <a:buFont typeface="Arial" panose="020B0604020202020204" pitchFamily="34" charset="0"/>
              <a:buChar char="•"/>
            </a:pPr>
            <a:r>
              <a:rPr lang="en-US" b="0" i="0" u="sng" dirty="0">
                <a:solidFill>
                  <a:srgbClr val="273239"/>
                </a:solidFill>
                <a:effectLst/>
                <a:highlight>
                  <a:srgbClr val="FFFFFF"/>
                </a:highlight>
                <a:latin typeface="Nunito" pitchFamily="2" charset="0"/>
                <a:hlinkClick r:id="rId5"/>
              </a:rPr>
              <a:t>replace()</a:t>
            </a:r>
            <a:endParaRPr lang="en-US" b="0" i="0" dirty="0">
              <a:solidFill>
                <a:srgbClr val="273239"/>
              </a:solidFill>
              <a:effectLst/>
              <a:highlight>
                <a:srgbClr val="FFFFFF"/>
              </a:highlight>
              <a:latin typeface="Nunito" pitchFamily="2" charset="0"/>
            </a:endParaRPr>
          </a:p>
          <a:p>
            <a:pPr algn="l" fontAlgn="base">
              <a:buFont typeface="Arial" panose="020B0604020202020204" pitchFamily="34" charset="0"/>
              <a:buChar char="•"/>
            </a:pPr>
            <a:r>
              <a:rPr lang="en-US" b="0" i="0" u="sng" dirty="0">
                <a:solidFill>
                  <a:srgbClr val="273239"/>
                </a:solidFill>
                <a:effectLst/>
                <a:highlight>
                  <a:srgbClr val="FFFFFF"/>
                </a:highlight>
                <a:latin typeface="Nunito" pitchFamily="2" charset="0"/>
                <a:hlinkClick r:id="rId6"/>
              </a:rPr>
              <a:t>interpolate()</a:t>
            </a:r>
            <a:endParaRPr lang="en-US" b="0" i="0" dirty="0">
              <a:solidFill>
                <a:srgbClr val="273239"/>
              </a:solidFill>
              <a:effectLst/>
              <a:highlight>
                <a:srgbClr val="FFFFFF"/>
              </a:highlight>
              <a:latin typeface="Nunito" pitchFamily="2" charset="0"/>
            </a:endParaRPr>
          </a:p>
          <a:p>
            <a:endParaRPr lang="en-IN" dirty="0"/>
          </a:p>
        </p:txBody>
      </p:sp>
    </p:spTree>
    <p:extLst>
      <p:ext uri="{BB962C8B-B14F-4D97-AF65-F5344CB8AC3E}">
        <p14:creationId xmlns:p14="http://schemas.microsoft.com/office/powerpoint/2010/main" val="2413563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D19F3-F9FB-5AB3-ABF7-C45D62E2AC9E}"/>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63A6F9BE-4BE7-C3A5-3832-4C63A1B15D17}"/>
              </a:ext>
            </a:extLst>
          </p:cNvPr>
          <p:cNvSpPr>
            <a:spLocks noGrp="1"/>
          </p:cNvSpPr>
          <p:nvPr>
            <p:ph idx="1"/>
          </p:nvPr>
        </p:nvSpPr>
        <p:spPr/>
        <p:txBody>
          <a:bodyPr/>
          <a:lstStyle/>
          <a:p>
            <a:r>
              <a:rPr lang="en-IN" dirty="0"/>
              <a:t>In this way by applying different methods in pandas and </a:t>
            </a:r>
            <a:r>
              <a:rPr lang="en-IN" dirty="0" err="1"/>
              <a:t>numpy</a:t>
            </a:r>
            <a:r>
              <a:rPr lang="en-IN" dirty="0"/>
              <a:t> libraries in python we achieved data wrangling.</a:t>
            </a:r>
          </a:p>
        </p:txBody>
      </p:sp>
    </p:spTree>
    <p:extLst>
      <p:ext uri="{BB962C8B-B14F-4D97-AF65-F5344CB8AC3E}">
        <p14:creationId xmlns:p14="http://schemas.microsoft.com/office/powerpoint/2010/main" val="693842640"/>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2.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{11210FCC-699D-457F-B4BD-90DB4F759F6B}tf56160789_win32</Template>
  <TotalTime>24</TotalTime>
  <Words>539</Words>
  <Application>Microsoft Office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Arial</vt:lpstr>
      <vt:lpstr>Arial Unicode MS</vt:lpstr>
      <vt:lpstr>Bookman Old Style</vt:lpstr>
      <vt:lpstr>Calibri</vt:lpstr>
      <vt:lpstr>Franklin Gothic Book</vt:lpstr>
      <vt:lpstr>Nunito</vt:lpstr>
      <vt:lpstr>Roboto</vt:lpstr>
      <vt:lpstr>var(--font-primary)</vt:lpstr>
      <vt:lpstr>var(--font-secondary)</vt:lpstr>
      <vt:lpstr>Custom</vt:lpstr>
      <vt:lpstr>Project 02: Data Wrangling and aquisition</vt:lpstr>
      <vt:lpstr>Data Wrangling:  Data Wrangling is the process of gathering, collecting, and transforming Raw data into another format for better understanding, decision-making, accessing, and analysis in less time. Data Wrangling is also known as Data Munging.</vt:lpstr>
      <vt:lpstr>Important libraries </vt:lpstr>
      <vt:lpstr>Data merging: </vt:lpstr>
      <vt:lpstr>Outliers:</vt:lpstr>
      <vt:lpstr>Correlation </vt:lpstr>
      <vt:lpstr>Skewness:</vt:lpstr>
      <vt:lpstr>Missing value treatment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02: Data Wrangling and aquisition</dc:title>
  <dc:creator>Pragati</dc:creator>
  <cp:lastModifiedBy>Pragati</cp:lastModifiedBy>
  <cp:revision>2</cp:revision>
  <dcterms:created xsi:type="dcterms:W3CDTF">2024-04-22T17:16:31Z</dcterms:created>
  <dcterms:modified xsi:type="dcterms:W3CDTF">2024-04-24T07:56:13Z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