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7" r:id="rId3"/>
    <p:sldId id="263" r:id="rId4"/>
    <p:sldId id="264" r:id="rId5"/>
    <p:sldId id="258"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B950AF-3536-4548-87BD-BCBE773DACC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5FFF9B9-4559-4181-BF9C-0464A9C018BF}">
      <dgm:prSet/>
      <dgm:spPr/>
      <dgm:t>
        <a:bodyPr/>
        <a:lstStyle/>
        <a:p>
          <a:r>
            <a:rPr lang="en-US"/>
            <a:t>Creating the spark environment</a:t>
          </a:r>
        </a:p>
      </dgm:t>
    </dgm:pt>
    <dgm:pt modelId="{73B2C758-E176-4904-91D2-DA2DC9131C40}" type="parTrans" cxnId="{465EF7CA-AC43-4BF7-BEB3-862240332A08}">
      <dgm:prSet/>
      <dgm:spPr/>
      <dgm:t>
        <a:bodyPr/>
        <a:lstStyle/>
        <a:p>
          <a:endParaRPr lang="en-US"/>
        </a:p>
      </dgm:t>
    </dgm:pt>
    <dgm:pt modelId="{1F6E4006-E2BF-497F-B000-7194F8890147}" type="sibTrans" cxnId="{465EF7CA-AC43-4BF7-BEB3-862240332A08}">
      <dgm:prSet/>
      <dgm:spPr/>
      <dgm:t>
        <a:bodyPr/>
        <a:lstStyle/>
        <a:p>
          <a:endParaRPr lang="en-US"/>
        </a:p>
      </dgm:t>
    </dgm:pt>
    <dgm:pt modelId="{58CE3505-FCE2-4A78-8A41-194387622C14}">
      <dgm:prSet/>
      <dgm:spPr/>
      <dgm:t>
        <a:bodyPr/>
        <a:lstStyle/>
        <a:p>
          <a:r>
            <a:rPr lang="en-US"/>
            <a:t>Loading the required libraries</a:t>
          </a:r>
        </a:p>
      </dgm:t>
    </dgm:pt>
    <dgm:pt modelId="{91074BD1-5736-470B-8F0F-D73660361656}" type="parTrans" cxnId="{896467EB-B3BE-4267-8F5B-D6B71538B3B4}">
      <dgm:prSet/>
      <dgm:spPr/>
      <dgm:t>
        <a:bodyPr/>
        <a:lstStyle/>
        <a:p>
          <a:endParaRPr lang="en-US"/>
        </a:p>
      </dgm:t>
    </dgm:pt>
    <dgm:pt modelId="{DA04EB50-4A50-44D4-A55F-303D10ED324E}" type="sibTrans" cxnId="{896467EB-B3BE-4267-8F5B-D6B71538B3B4}">
      <dgm:prSet/>
      <dgm:spPr/>
      <dgm:t>
        <a:bodyPr/>
        <a:lstStyle/>
        <a:p>
          <a:endParaRPr lang="en-US"/>
        </a:p>
      </dgm:t>
    </dgm:pt>
    <dgm:pt modelId="{65064A0A-BEFD-4C7C-A0DD-7BA2B4E6418D}">
      <dgm:prSet/>
      <dgm:spPr/>
      <dgm:t>
        <a:bodyPr/>
        <a:lstStyle/>
        <a:p>
          <a:r>
            <a:rPr lang="en-US"/>
            <a:t>Understanding the dataset</a:t>
          </a:r>
        </a:p>
      </dgm:t>
    </dgm:pt>
    <dgm:pt modelId="{17CFA152-FDA2-49D9-8332-B1776CD52BAB}" type="parTrans" cxnId="{11E1CF2F-2DE2-4B01-875B-4E7656A8E79D}">
      <dgm:prSet/>
      <dgm:spPr/>
      <dgm:t>
        <a:bodyPr/>
        <a:lstStyle/>
        <a:p>
          <a:endParaRPr lang="en-US"/>
        </a:p>
      </dgm:t>
    </dgm:pt>
    <dgm:pt modelId="{9E0BCA49-2E46-473F-B057-78E54B5BCDB4}" type="sibTrans" cxnId="{11E1CF2F-2DE2-4B01-875B-4E7656A8E79D}">
      <dgm:prSet/>
      <dgm:spPr/>
      <dgm:t>
        <a:bodyPr/>
        <a:lstStyle/>
        <a:p>
          <a:endParaRPr lang="en-US"/>
        </a:p>
      </dgm:t>
    </dgm:pt>
    <dgm:pt modelId="{4DDA1A68-ACD0-42A0-BBC5-C1C636CE6F86}">
      <dgm:prSet/>
      <dgm:spPr/>
      <dgm:t>
        <a:bodyPr/>
        <a:lstStyle/>
        <a:p>
          <a:r>
            <a:rPr lang="en-US"/>
            <a:t>Data Exploration</a:t>
          </a:r>
        </a:p>
      </dgm:t>
    </dgm:pt>
    <dgm:pt modelId="{2032DA43-EEED-429E-93D5-4E778121ADC3}" type="parTrans" cxnId="{A06941C1-5103-4408-B640-996CBDD93F3B}">
      <dgm:prSet/>
      <dgm:spPr/>
      <dgm:t>
        <a:bodyPr/>
        <a:lstStyle/>
        <a:p>
          <a:endParaRPr lang="en-US"/>
        </a:p>
      </dgm:t>
    </dgm:pt>
    <dgm:pt modelId="{E2037061-8789-4EF5-9641-7C2EEA676B7F}" type="sibTrans" cxnId="{A06941C1-5103-4408-B640-996CBDD93F3B}">
      <dgm:prSet/>
      <dgm:spPr/>
      <dgm:t>
        <a:bodyPr/>
        <a:lstStyle/>
        <a:p>
          <a:endParaRPr lang="en-US"/>
        </a:p>
      </dgm:t>
    </dgm:pt>
    <dgm:pt modelId="{E3951A9C-A0C3-4F5F-836D-730855E28951}">
      <dgm:prSet/>
      <dgm:spPr/>
      <dgm:t>
        <a:bodyPr/>
        <a:lstStyle/>
        <a:p>
          <a:r>
            <a:rPr lang="en-US"/>
            <a:t>Applying various models and predictions</a:t>
          </a:r>
        </a:p>
      </dgm:t>
    </dgm:pt>
    <dgm:pt modelId="{081BD57F-F611-4A19-8CDF-FC47736B0E12}" type="parTrans" cxnId="{ECBBCF5F-7EDE-4253-8B2A-A7E166BA5651}">
      <dgm:prSet/>
      <dgm:spPr/>
      <dgm:t>
        <a:bodyPr/>
        <a:lstStyle/>
        <a:p>
          <a:endParaRPr lang="en-US"/>
        </a:p>
      </dgm:t>
    </dgm:pt>
    <dgm:pt modelId="{F8A74760-5466-490F-A070-CFBBC64E0772}" type="sibTrans" cxnId="{ECBBCF5F-7EDE-4253-8B2A-A7E166BA5651}">
      <dgm:prSet/>
      <dgm:spPr/>
      <dgm:t>
        <a:bodyPr/>
        <a:lstStyle/>
        <a:p>
          <a:endParaRPr lang="en-US"/>
        </a:p>
      </dgm:t>
    </dgm:pt>
    <dgm:pt modelId="{72DAFED7-7B8C-43A2-A5A2-B28999E8F631}" type="pres">
      <dgm:prSet presAssocID="{0EB950AF-3536-4548-87BD-BCBE773DACC7}" presName="root" presStyleCnt="0">
        <dgm:presLayoutVars>
          <dgm:dir/>
          <dgm:resizeHandles val="exact"/>
        </dgm:presLayoutVars>
      </dgm:prSet>
      <dgm:spPr/>
    </dgm:pt>
    <dgm:pt modelId="{4DAFD3A8-4556-4C6C-A89F-6B5B01BE055A}" type="pres">
      <dgm:prSet presAssocID="{45FFF9B9-4559-4181-BF9C-0464A9C018BF}" presName="compNode" presStyleCnt="0"/>
      <dgm:spPr/>
    </dgm:pt>
    <dgm:pt modelId="{422DBAA2-4A61-4C6E-921C-D7A5D0733D59}" type="pres">
      <dgm:prSet presAssocID="{45FFF9B9-4559-4181-BF9C-0464A9C018BF}" presName="bgRect" presStyleLbl="bgShp" presStyleIdx="0" presStyleCnt="5"/>
      <dgm:spPr/>
    </dgm:pt>
    <dgm:pt modelId="{B216CC21-0B04-4981-B90A-BF3E1939B791}" type="pres">
      <dgm:prSet presAssocID="{45FFF9B9-4559-4181-BF9C-0464A9C018B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
        </a:ext>
      </dgm:extLst>
    </dgm:pt>
    <dgm:pt modelId="{FB22417B-1B28-493F-8ED0-E7FBDB00EB4E}" type="pres">
      <dgm:prSet presAssocID="{45FFF9B9-4559-4181-BF9C-0464A9C018BF}" presName="spaceRect" presStyleCnt="0"/>
      <dgm:spPr/>
    </dgm:pt>
    <dgm:pt modelId="{AF09F756-EE38-40AE-87AD-9A3483F804BD}" type="pres">
      <dgm:prSet presAssocID="{45FFF9B9-4559-4181-BF9C-0464A9C018BF}" presName="parTx" presStyleLbl="revTx" presStyleIdx="0" presStyleCnt="5">
        <dgm:presLayoutVars>
          <dgm:chMax val="0"/>
          <dgm:chPref val="0"/>
        </dgm:presLayoutVars>
      </dgm:prSet>
      <dgm:spPr/>
    </dgm:pt>
    <dgm:pt modelId="{C089AEDF-6051-4BAF-806B-D78482A5CC91}" type="pres">
      <dgm:prSet presAssocID="{1F6E4006-E2BF-497F-B000-7194F8890147}" presName="sibTrans" presStyleCnt="0"/>
      <dgm:spPr/>
    </dgm:pt>
    <dgm:pt modelId="{7C07AA52-5CB5-4254-AB2E-DE515A30BC9F}" type="pres">
      <dgm:prSet presAssocID="{58CE3505-FCE2-4A78-8A41-194387622C14}" presName="compNode" presStyleCnt="0"/>
      <dgm:spPr/>
    </dgm:pt>
    <dgm:pt modelId="{9E398DEF-0B88-4917-95CA-2B787EF22009}" type="pres">
      <dgm:prSet presAssocID="{58CE3505-FCE2-4A78-8A41-194387622C14}" presName="bgRect" presStyleLbl="bgShp" presStyleIdx="1" presStyleCnt="5"/>
      <dgm:spPr/>
    </dgm:pt>
    <dgm:pt modelId="{AB4FB5E5-F68A-4AD9-898D-7A7329F6D6ED}" type="pres">
      <dgm:prSet presAssocID="{58CE3505-FCE2-4A78-8A41-194387622C1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3432A375-99B2-4BF8-8039-57766DCC230B}" type="pres">
      <dgm:prSet presAssocID="{58CE3505-FCE2-4A78-8A41-194387622C14}" presName="spaceRect" presStyleCnt="0"/>
      <dgm:spPr/>
    </dgm:pt>
    <dgm:pt modelId="{CF2A4576-AAAB-481F-ADCA-1D57DE42A57F}" type="pres">
      <dgm:prSet presAssocID="{58CE3505-FCE2-4A78-8A41-194387622C14}" presName="parTx" presStyleLbl="revTx" presStyleIdx="1" presStyleCnt="5">
        <dgm:presLayoutVars>
          <dgm:chMax val="0"/>
          <dgm:chPref val="0"/>
        </dgm:presLayoutVars>
      </dgm:prSet>
      <dgm:spPr/>
    </dgm:pt>
    <dgm:pt modelId="{9FEEC0C9-6802-425A-8725-D5E42D798D72}" type="pres">
      <dgm:prSet presAssocID="{DA04EB50-4A50-44D4-A55F-303D10ED324E}" presName="sibTrans" presStyleCnt="0"/>
      <dgm:spPr/>
    </dgm:pt>
    <dgm:pt modelId="{E014E49D-FFAC-4291-95AE-6C812E0A1963}" type="pres">
      <dgm:prSet presAssocID="{65064A0A-BEFD-4C7C-A0DD-7BA2B4E6418D}" presName="compNode" presStyleCnt="0"/>
      <dgm:spPr/>
    </dgm:pt>
    <dgm:pt modelId="{C3D55B22-6BC6-4BA1-803F-168A3D629B79}" type="pres">
      <dgm:prSet presAssocID="{65064A0A-BEFD-4C7C-A0DD-7BA2B4E6418D}" presName="bgRect" presStyleLbl="bgShp" presStyleIdx="2" presStyleCnt="5"/>
      <dgm:spPr/>
    </dgm:pt>
    <dgm:pt modelId="{DC7B8788-4AA3-413C-BAC7-E953002CDA6F}" type="pres">
      <dgm:prSet presAssocID="{65064A0A-BEFD-4C7C-A0DD-7BA2B4E641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25107A2D-4D0E-4BD7-B0DB-6A84B4F96511}" type="pres">
      <dgm:prSet presAssocID="{65064A0A-BEFD-4C7C-A0DD-7BA2B4E6418D}" presName="spaceRect" presStyleCnt="0"/>
      <dgm:spPr/>
    </dgm:pt>
    <dgm:pt modelId="{02E26A77-222E-4C68-BCEB-7E410DEAA08D}" type="pres">
      <dgm:prSet presAssocID="{65064A0A-BEFD-4C7C-A0DD-7BA2B4E6418D}" presName="parTx" presStyleLbl="revTx" presStyleIdx="2" presStyleCnt="5">
        <dgm:presLayoutVars>
          <dgm:chMax val="0"/>
          <dgm:chPref val="0"/>
        </dgm:presLayoutVars>
      </dgm:prSet>
      <dgm:spPr/>
    </dgm:pt>
    <dgm:pt modelId="{EE53AC21-9D0E-4558-B2A2-C6BC3BE40B4A}" type="pres">
      <dgm:prSet presAssocID="{9E0BCA49-2E46-473F-B057-78E54B5BCDB4}" presName="sibTrans" presStyleCnt="0"/>
      <dgm:spPr/>
    </dgm:pt>
    <dgm:pt modelId="{555CA025-4E0B-4338-AC2A-7DD9C52D6496}" type="pres">
      <dgm:prSet presAssocID="{4DDA1A68-ACD0-42A0-BBC5-C1C636CE6F86}" presName="compNode" presStyleCnt="0"/>
      <dgm:spPr/>
    </dgm:pt>
    <dgm:pt modelId="{D53F7142-177E-40B6-94F7-A2F89C3CD862}" type="pres">
      <dgm:prSet presAssocID="{4DDA1A68-ACD0-42A0-BBC5-C1C636CE6F86}" presName="bgRect" presStyleLbl="bgShp" presStyleIdx="3" presStyleCnt="5"/>
      <dgm:spPr/>
    </dgm:pt>
    <dgm:pt modelId="{A5F1EC1C-5091-4BE7-A425-9275BF2BC66C}" type="pres">
      <dgm:prSet presAssocID="{4DDA1A68-ACD0-42A0-BBC5-C1C636CE6F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0F2328FC-CD81-452C-9B74-A246B1493B53}" type="pres">
      <dgm:prSet presAssocID="{4DDA1A68-ACD0-42A0-BBC5-C1C636CE6F86}" presName="spaceRect" presStyleCnt="0"/>
      <dgm:spPr/>
    </dgm:pt>
    <dgm:pt modelId="{E78021BC-7FFA-415F-BE4C-EBB1EC300829}" type="pres">
      <dgm:prSet presAssocID="{4DDA1A68-ACD0-42A0-BBC5-C1C636CE6F86}" presName="parTx" presStyleLbl="revTx" presStyleIdx="3" presStyleCnt="5">
        <dgm:presLayoutVars>
          <dgm:chMax val="0"/>
          <dgm:chPref val="0"/>
        </dgm:presLayoutVars>
      </dgm:prSet>
      <dgm:spPr/>
    </dgm:pt>
    <dgm:pt modelId="{094203A1-4B03-4D40-AD62-91EB40127FED}" type="pres">
      <dgm:prSet presAssocID="{E2037061-8789-4EF5-9641-7C2EEA676B7F}" presName="sibTrans" presStyleCnt="0"/>
      <dgm:spPr/>
    </dgm:pt>
    <dgm:pt modelId="{CEBCB3BB-6D68-4490-A148-247919929CD9}" type="pres">
      <dgm:prSet presAssocID="{E3951A9C-A0C3-4F5F-836D-730855E28951}" presName="compNode" presStyleCnt="0"/>
      <dgm:spPr/>
    </dgm:pt>
    <dgm:pt modelId="{3D2264EA-8255-48A6-AFB0-E53CC80223AC}" type="pres">
      <dgm:prSet presAssocID="{E3951A9C-A0C3-4F5F-836D-730855E28951}" presName="bgRect" presStyleLbl="bgShp" presStyleIdx="4" presStyleCnt="5"/>
      <dgm:spPr/>
    </dgm:pt>
    <dgm:pt modelId="{21F99DC9-2568-4B58-8E6E-E2A265602885}" type="pres">
      <dgm:prSet presAssocID="{E3951A9C-A0C3-4F5F-836D-730855E2895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6B068457-62AA-4AC3-81FA-38D8A844ABFF}" type="pres">
      <dgm:prSet presAssocID="{E3951A9C-A0C3-4F5F-836D-730855E28951}" presName="spaceRect" presStyleCnt="0"/>
      <dgm:spPr/>
    </dgm:pt>
    <dgm:pt modelId="{042EB2E4-DC2C-4724-9923-BDA1D05D4BAC}" type="pres">
      <dgm:prSet presAssocID="{E3951A9C-A0C3-4F5F-836D-730855E28951}" presName="parTx" presStyleLbl="revTx" presStyleIdx="4" presStyleCnt="5">
        <dgm:presLayoutVars>
          <dgm:chMax val="0"/>
          <dgm:chPref val="0"/>
        </dgm:presLayoutVars>
      </dgm:prSet>
      <dgm:spPr/>
    </dgm:pt>
  </dgm:ptLst>
  <dgm:cxnLst>
    <dgm:cxn modelId="{11E1CF2F-2DE2-4B01-875B-4E7656A8E79D}" srcId="{0EB950AF-3536-4548-87BD-BCBE773DACC7}" destId="{65064A0A-BEFD-4C7C-A0DD-7BA2B4E6418D}" srcOrd="2" destOrd="0" parTransId="{17CFA152-FDA2-49D9-8332-B1776CD52BAB}" sibTransId="{9E0BCA49-2E46-473F-B057-78E54B5BCDB4}"/>
    <dgm:cxn modelId="{ECBBCF5F-7EDE-4253-8B2A-A7E166BA5651}" srcId="{0EB950AF-3536-4548-87BD-BCBE773DACC7}" destId="{E3951A9C-A0C3-4F5F-836D-730855E28951}" srcOrd="4" destOrd="0" parTransId="{081BD57F-F611-4A19-8CDF-FC47736B0E12}" sibTransId="{F8A74760-5466-490F-A070-CFBBC64E0772}"/>
    <dgm:cxn modelId="{8C53ED41-0B3E-46BC-84B3-8B909BBAB10F}" type="presOf" srcId="{0EB950AF-3536-4548-87BD-BCBE773DACC7}" destId="{72DAFED7-7B8C-43A2-A5A2-B28999E8F631}" srcOrd="0" destOrd="0" presId="urn:microsoft.com/office/officeart/2018/2/layout/IconVerticalSolidList"/>
    <dgm:cxn modelId="{772C7365-34EE-4016-873C-97E701A5702E}" type="presOf" srcId="{45FFF9B9-4559-4181-BF9C-0464A9C018BF}" destId="{AF09F756-EE38-40AE-87AD-9A3483F804BD}" srcOrd="0" destOrd="0" presId="urn:microsoft.com/office/officeart/2018/2/layout/IconVerticalSolidList"/>
    <dgm:cxn modelId="{1FAA4EB3-A617-4D9F-9DE3-97E493043E5D}" type="presOf" srcId="{E3951A9C-A0C3-4F5F-836D-730855E28951}" destId="{042EB2E4-DC2C-4724-9923-BDA1D05D4BAC}" srcOrd="0" destOrd="0" presId="urn:microsoft.com/office/officeart/2018/2/layout/IconVerticalSolidList"/>
    <dgm:cxn modelId="{A06941C1-5103-4408-B640-996CBDD93F3B}" srcId="{0EB950AF-3536-4548-87BD-BCBE773DACC7}" destId="{4DDA1A68-ACD0-42A0-BBC5-C1C636CE6F86}" srcOrd="3" destOrd="0" parTransId="{2032DA43-EEED-429E-93D5-4E778121ADC3}" sibTransId="{E2037061-8789-4EF5-9641-7C2EEA676B7F}"/>
    <dgm:cxn modelId="{EF241EC6-2F8F-484C-AE5C-7936AD50DE4D}" type="presOf" srcId="{4DDA1A68-ACD0-42A0-BBC5-C1C636CE6F86}" destId="{E78021BC-7FFA-415F-BE4C-EBB1EC300829}" srcOrd="0" destOrd="0" presId="urn:microsoft.com/office/officeart/2018/2/layout/IconVerticalSolidList"/>
    <dgm:cxn modelId="{465EF7CA-AC43-4BF7-BEB3-862240332A08}" srcId="{0EB950AF-3536-4548-87BD-BCBE773DACC7}" destId="{45FFF9B9-4559-4181-BF9C-0464A9C018BF}" srcOrd="0" destOrd="0" parTransId="{73B2C758-E176-4904-91D2-DA2DC9131C40}" sibTransId="{1F6E4006-E2BF-497F-B000-7194F8890147}"/>
    <dgm:cxn modelId="{45D439CB-BE85-41D9-8D37-02A15E1DC22C}" type="presOf" srcId="{58CE3505-FCE2-4A78-8A41-194387622C14}" destId="{CF2A4576-AAAB-481F-ADCA-1D57DE42A57F}" srcOrd="0" destOrd="0" presId="urn:microsoft.com/office/officeart/2018/2/layout/IconVerticalSolidList"/>
    <dgm:cxn modelId="{896467EB-B3BE-4267-8F5B-D6B71538B3B4}" srcId="{0EB950AF-3536-4548-87BD-BCBE773DACC7}" destId="{58CE3505-FCE2-4A78-8A41-194387622C14}" srcOrd="1" destOrd="0" parTransId="{91074BD1-5736-470B-8F0F-D73660361656}" sibTransId="{DA04EB50-4A50-44D4-A55F-303D10ED324E}"/>
    <dgm:cxn modelId="{E09A4DFA-5AF1-4F58-A2ED-E350E2C2D9B4}" type="presOf" srcId="{65064A0A-BEFD-4C7C-A0DD-7BA2B4E6418D}" destId="{02E26A77-222E-4C68-BCEB-7E410DEAA08D}" srcOrd="0" destOrd="0" presId="urn:microsoft.com/office/officeart/2018/2/layout/IconVerticalSolidList"/>
    <dgm:cxn modelId="{AC14C3E1-7E7A-4837-BF9A-036D7490CC72}" type="presParOf" srcId="{72DAFED7-7B8C-43A2-A5A2-B28999E8F631}" destId="{4DAFD3A8-4556-4C6C-A89F-6B5B01BE055A}" srcOrd="0" destOrd="0" presId="urn:microsoft.com/office/officeart/2018/2/layout/IconVerticalSolidList"/>
    <dgm:cxn modelId="{672D0E4C-57DB-4284-82A9-68989A001217}" type="presParOf" srcId="{4DAFD3A8-4556-4C6C-A89F-6B5B01BE055A}" destId="{422DBAA2-4A61-4C6E-921C-D7A5D0733D59}" srcOrd="0" destOrd="0" presId="urn:microsoft.com/office/officeart/2018/2/layout/IconVerticalSolidList"/>
    <dgm:cxn modelId="{C9441466-DA60-48D3-8EB2-6554DAEE1D63}" type="presParOf" srcId="{4DAFD3A8-4556-4C6C-A89F-6B5B01BE055A}" destId="{B216CC21-0B04-4981-B90A-BF3E1939B791}" srcOrd="1" destOrd="0" presId="urn:microsoft.com/office/officeart/2018/2/layout/IconVerticalSolidList"/>
    <dgm:cxn modelId="{71A91A78-3D89-4E8B-A3EB-4DBE71AB0015}" type="presParOf" srcId="{4DAFD3A8-4556-4C6C-A89F-6B5B01BE055A}" destId="{FB22417B-1B28-493F-8ED0-E7FBDB00EB4E}" srcOrd="2" destOrd="0" presId="urn:microsoft.com/office/officeart/2018/2/layout/IconVerticalSolidList"/>
    <dgm:cxn modelId="{C7FC105B-C329-486C-9170-60845782850A}" type="presParOf" srcId="{4DAFD3A8-4556-4C6C-A89F-6B5B01BE055A}" destId="{AF09F756-EE38-40AE-87AD-9A3483F804BD}" srcOrd="3" destOrd="0" presId="urn:microsoft.com/office/officeart/2018/2/layout/IconVerticalSolidList"/>
    <dgm:cxn modelId="{5F13140C-F11D-40BF-9FBC-615E309B8E29}" type="presParOf" srcId="{72DAFED7-7B8C-43A2-A5A2-B28999E8F631}" destId="{C089AEDF-6051-4BAF-806B-D78482A5CC91}" srcOrd="1" destOrd="0" presId="urn:microsoft.com/office/officeart/2018/2/layout/IconVerticalSolidList"/>
    <dgm:cxn modelId="{846A3999-6A58-4DFC-A6A5-181F986552C2}" type="presParOf" srcId="{72DAFED7-7B8C-43A2-A5A2-B28999E8F631}" destId="{7C07AA52-5CB5-4254-AB2E-DE515A30BC9F}" srcOrd="2" destOrd="0" presId="urn:microsoft.com/office/officeart/2018/2/layout/IconVerticalSolidList"/>
    <dgm:cxn modelId="{65D15AB8-6821-4ED8-8A71-78E329467414}" type="presParOf" srcId="{7C07AA52-5CB5-4254-AB2E-DE515A30BC9F}" destId="{9E398DEF-0B88-4917-95CA-2B787EF22009}" srcOrd="0" destOrd="0" presId="urn:microsoft.com/office/officeart/2018/2/layout/IconVerticalSolidList"/>
    <dgm:cxn modelId="{C84C930E-A330-40B9-B397-71A685E05B2C}" type="presParOf" srcId="{7C07AA52-5CB5-4254-AB2E-DE515A30BC9F}" destId="{AB4FB5E5-F68A-4AD9-898D-7A7329F6D6ED}" srcOrd="1" destOrd="0" presId="urn:microsoft.com/office/officeart/2018/2/layout/IconVerticalSolidList"/>
    <dgm:cxn modelId="{DF2DDF17-829C-4EC1-8ECF-14AFFF1D8801}" type="presParOf" srcId="{7C07AA52-5CB5-4254-AB2E-DE515A30BC9F}" destId="{3432A375-99B2-4BF8-8039-57766DCC230B}" srcOrd="2" destOrd="0" presId="urn:microsoft.com/office/officeart/2018/2/layout/IconVerticalSolidList"/>
    <dgm:cxn modelId="{AAA40C0F-1756-4215-8FB6-FA4EE1C3FD63}" type="presParOf" srcId="{7C07AA52-5CB5-4254-AB2E-DE515A30BC9F}" destId="{CF2A4576-AAAB-481F-ADCA-1D57DE42A57F}" srcOrd="3" destOrd="0" presId="urn:microsoft.com/office/officeart/2018/2/layout/IconVerticalSolidList"/>
    <dgm:cxn modelId="{9EC1B6D2-1861-4DE4-BA8B-E283BF0CABCB}" type="presParOf" srcId="{72DAFED7-7B8C-43A2-A5A2-B28999E8F631}" destId="{9FEEC0C9-6802-425A-8725-D5E42D798D72}" srcOrd="3" destOrd="0" presId="urn:microsoft.com/office/officeart/2018/2/layout/IconVerticalSolidList"/>
    <dgm:cxn modelId="{9A4ACBD2-F420-4DCD-8621-F65918BE900C}" type="presParOf" srcId="{72DAFED7-7B8C-43A2-A5A2-B28999E8F631}" destId="{E014E49D-FFAC-4291-95AE-6C812E0A1963}" srcOrd="4" destOrd="0" presId="urn:microsoft.com/office/officeart/2018/2/layout/IconVerticalSolidList"/>
    <dgm:cxn modelId="{5F0C5812-3ADD-4E43-B126-361D66A14E96}" type="presParOf" srcId="{E014E49D-FFAC-4291-95AE-6C812E0A1963}" destId="{C3D55B22-6BC6-4BA1-803F-168A3D629B79}" srcOrd="0" destOrd="0" presId="urn:microsoft.com/office/officeart/2018/2/layout/IconVerticalSolidList"/>
    <dgm:cxn modelId="{02D495A1-42AB-4DE1-AD82-F43849C07463}" type="presParOf" srcId="{E014E49D-FFAC-4291-95AE-6C812E0A1963}" destId="{DC7B8788-4AA3-413C-BAC7-E953002CDA6F}" srcOrd="1" destOrd="0" presId="urn:microsoft.com/office/officeart/2018/2/layout/IconVerticalSolidList"/>
    <dgm:cxn modelId="{FF8055E6-B273-4E27-BF31-AA15D45EB618}" type="presParOf" srcId="{E014E49D-FFAC-4291-95AE-6C812E0A1963}" destId="{25107A2D-4D0E-4BD7-B0DB-6A84B4F96511}" srcOrd="2" destOrd="0" presId="urn:microsoft.com/office/officeart/2018/2/layout/IconVerticalSolidList"/>
    <dgm:cxn modelId="{B5168ACF-0F88-4A72-A9CB-DF51D4CF3CDA}" type="presParOf" srcId="{E014E49D-FFAC-4291-95AE-6C812E0A1963}" destId="{02E26A77-222E-4C68-BCEB-7E410DEAA08D}" srcOrd="3" destOrd="0" presId="urn:microsoft.com/office/officeart/2018/2/layout/IconVerticalSolidList"/>
    <dgm:cxn modelId="{17FCD8CA-664D-4244-B975-9331762A73F1}" type="presParOf" srcId="{72DAFED7-7B8C-43A2-A5A2-B28999E8F631}" destId="{EE53AC21-9D0E-4558-B2A2-C6BC3BE40B4A}" srcOrd="5" destOrd="0" presId="urn:microsoft.com/office/officeart/2018/2/layout/IconVerticalSolidList"/>
    <dgm:cxn modelId="{32C8C78C-0557-497B-B9ED-6826EF373D6C}" type="presParOf" srcId="{72DAFED7-7B8C-43A2-A5A2-B28999E8F631}" destId="{555CA025-4E0B-4338-AC2A-7DD9C52D6496}" srcOrd="6" destOrd="0" presId="urn:microsoft.com/office/officeart/2018/2/layout/IconVerticalSolidList"/>
    <dgm:cxn modelId="{939A0F9F-D732-42F5-8C12-0B4E4A2D1701}" type="presParOf" srcId="{555CA025-4E0B-4338-AC2A-7DD9C52D6496}" destId="{D53F7142-177E-40B6-94F7-A2F89C3CD862}" srcOrd="0" destOrd="0" presId="urn:microsoft.com/office/officeart/2018/2/layout/IconVerticalSolidList"/>
    <dgm:cxn modelId="{95658861-3FF5-42A3-94A6-733C25C379B3}" type="presParOf" srcId="{555CA025-4E0B-4338-AC2A-7DD9C52D6496}" destId="{A5F1EC1C-5091-4BE7-A425-9275BF2BC66C}" srcOrd="1" destOrd="0" presId="urn:microsoft.com/office/officeart/2018/2/layout/IconVerticalSolidList"/>
    <dgm:cxn modelId="{9293B01B-1463-4CA7-835B-BE92B5BC50AE}" type="presParOf" srcId="{555CA025-4E0B-4338-AC2A-7DD9C52D6496}" destId="{0F2328FC-CD81-452C-9B74-A246B1493B53}" srcOrd="2" destOrd="0" presId="urn:microsoft.com/office/officeart/2018/2/layout/IconVerticalSolidList"/>
    <dgm:cxn modelId="{DBD66624-0AFD-4AD0-821B-12D8998A6468}" type="presParOf" srcId="{555CA025-4E0B-4338-AC2A-7DD9C52D6496}" destId="{E78021BC-7FFA-415F-BE4C-EBB1EC300829}" srcOrd="3" destOrd="0" presId="urn:microsoft.com/office/officeart/2018/2/layout/IconVerticalSolidList"/>
    <dgm:cxn modelId="{B0AF71C2-53F6-4C25-8523-EA02B39CD8B1}" type="presParOf" srcId="{72DAFED7-7B8C-43A2-A5A2-B28999E8F631}" destId="{094203A1-4B03-4D40-AD62-91EB40127FED}" srcOrd="7" destOrd="0" presId="urn:microsoft.com/office/officeart/2018/2/layout/IconVerticalSolidList"/>
    <dgm:cxn modelId="{595D5634-F00B-4133-8C8F-A4AAD0191A3F}" type="presParOf" srcId="{72DAFED7-7B8C-43A2-A5A2-B28999E8F631}" destId="{CEBCB3BB-6D68-4490-A148-247919929CD9}" srcOrd="8" destOrd="0" presId="urn:microsoft.com/office/officeart/2018/2/layout/IconVerticalSolidList"/>
    <dgm:cxn modelId="{2A8DA2D7-2645-4021-B2F7-C54DCCFF1DAB}" type="presParOf" srcId="{CEBCB3BB-6D68-4490-A148-247919929CD9}" destId="{3D2264EA-8255-48A6-AFB0-E53CC80223AC}" srcOrd="0" destOrd="0" presId="urn:microsoft.com/office/officeart/2018/2/layout/IconVerticalSolidList"/>
    <dgm:cxn modelId="{504F2465-2795-4F16-9A2C-3AC9CACB17A4}" type="presParOf" srcId="{CEBCB3BB-6D68-4490-A148-247919929CD9}" destId="{21F99DC9-2568-4B58-8E6E-E2A265602885}" srcOrd="1" destOrd="0" presId="urn:microsoft.com/office/officeart/2018/2/layout/IconVerticalSolidList"/>
    <dgm:cxn modelId="{10C5EF49-1598-4670-970D-365DEC726211}" type="presParOf" srcId="{CEBCB3BB-6D68-4490-A148-247919929CD9}" destId="{6B068457-62AA-4AC3-81FA-38D8A844ABFF}" srcOrd="2" destOrd="0" presId="urn:microsoft.com/office/officeart/2018/2/layout/IconVerticalSolidList"/>
    <dgm:cxn modelId="{7707A409-7CE6-4240-B9E4-E376F8BA4E9B}" type="presParOf" srcId="{CEBCB3BB-6D68-4490-A148-247919929CD9}" destId="{042EB2E4-DC2C-4724-9923-BDA1D05D4BA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DBAA2-4A61-4C6E-921C-D7A5D0733D59}">
      <dsp:nvSpPr>
        <dsp:cNvPr id="0" name=""/>
        <dsp:cNvSpPr/>
      </dsp:nvSpPr>
      <dsp:spPr>
        <a:xfrm>
          <a:off x="0" y="4476"/>
          <a:ext cx="6571413" cy="953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6CC21-0B04-4981-B90A-BF3E1939B791}">
      <dsp:nvSpPr>
        <dsp:cNvPr id="0" name=""/>
        <dsp:cNvSpPr/>
      </dsp:nvSpPr>
      <dsp:spPr>
        <a:xfrm>
          <a:off x="288420" y="219003"/>
          <a:ext cx="524400" cy="524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09F756-EE38-40AE-87AD-9A3483F804BD}">
      <dsp:nvSpPr>
        <dsp:cNvPr id="0" name=""/>
        <dsp:cNvSpPr/>
      </dsp:nvSpPr>
      <dsp:spPr>
        <a:xfrm>
          <a:off x="1101241" y="4476"/>
          <a:ext cx="5470171" cy="95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7" tIns="100907" rIns="100907" bIns="100907" numCol="1" spcCol="1270" anchor="ctr" anchorCtr="0">
          <a:noAutofit/>
        </a:bodyPr>
        <a:lstStyle/>
        <a:p>
          <a:pPr marL="0" lvl="0" indent="0" algn="l" defTabSz="844550">
            <a:lnSpc>
              <a:spcPct val="90000"/>
            </a:lnSpc>
            <a:spcBef>
              <a:spcPct val="0"/>
            </a:spcBef>
            <a:spcAft>
              <a:spcPct val="35000"/>
            </a:spcAft>
            <a:buNone/>
          </a:pPr>
          <a:r>
            <a:rPr lang="en-US" sz="1900" kern="1200"/>
            <a:t>Creating the spark environment</a:t>
          </a:r>
        </a:p>
      </dsp:txBody>
      <dsp:txXfrm>
        <a:off x="1101241" y="4476"/>
        <a:ext cx="5470171" cy="953455"/>
      </dsp:txXfrm>
    </dsp:sp>
    <dsp:sp modelId="{9E398DEF-0B88-4917-95CA-2B787EF22009}">
      <dsp:nvSpPr>
        <dsp:cNvPr id="0" name=""/>
        <dsp:cNvSpPr/>
      </dsp:nvSpPr>
      <dsp:spPr>
        <a:xfrm>
          <a:off x="0" y="1196295"/>
          <a:ext cx="6571413" cy="953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4FB5E5-F68A-4AD9-898D-7A7329F6D6ED}">
      <dsp:nvSpPr>
        <dsp:cNvPr id="0" name=""/>
        <dsp:cNvSpPr/>
      </dsp:nvSpPr>
      <dsp:spPr>
        <a:xfrm>
          <a:off x="288420" y="1410823"/>
          <a:ext cx="524400" cy="524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2A4576-AAAB-481F-ADCA-1D57DE42A57F}">
      <dsp:nvSpPr>
        <dsp:cNvPr id="0" name=""/>
        <dsp:cNvSpPr/>
      </dsp:nvSpPr>
      <dsp:spPr>
        <a:xfrm>
          <a:off x="1101241" y="1196295"/>
          <a:ext cx="5470171" cy="95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7" tIns="100907" rIns="100907" bIns="100907" numCol="1" spcCol="1270" anchor="ctr" anchorCtr="0">
          <a:noAutofit/>
        </a:bodyPr>
        <a:lstStyle/>
        <a:p>
          <a:pPr marL="0" lvl="0" indent="0" algn="l" defTabSz="844550">
            <a:lnSpc>
              <a:spcPct val="90000"/>
            </a:lnSpc>
            <a:spcBef>
              <a:spcPct val="0"/>
            </a:spcBef>
            <a:spcAft>
              <a:spcPct val="35000"/>
            </a:spcAft>
            <a:buNone/>
          </a:pPr>
          <a:r>
            <a:rPr lang="en-US" sz="1900" kern="1200"/>
            <a:t>Loading the required libraries</a:t>
          </a:r>
        </a:p>
      </dsp:txBody>
      <dsp:txXfrm>
        <a:off x="1101241" y="1196295"/>
        <a:ext cx="5470171" cy="953455"/>
      </dsp:txXfrm>
    </dsp:sp>
    <dsp:sp modelId="{C3D55B22-6BC6-4BA1-803F-168A3D629B79}">
      <dsp:nvSpPr>
        <dsp:cNvPr id="0" name=""/>
        <dsp:cNvSpPr/>
      </dsp:nvSpPr>
      <dsp:spPr>
        <a:xfrm>
          <a:off x="0" y="2388115"/>
          <a:ext cx="6571413" cy="953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B8788-4AA3-413C-BAC7-E953002CDA6F}">
      <dsp:nvSpPr>
        <dsp:cNvPr id="0" name=""/>
        <dsp:cNvSpPr/>
      </dsp:nvSpPr>
      <dsp:spPr>
        <a:xfrm>
          <a:off x="288420" y="2602642"/>
          <a:ext cx="524400" cy="524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26A77-222E-4C68-BCEB-7E410DEAA08D}">
      <dsp:nvSpPr>
        <dsp:cNvPr id="0" name=""/>
        <dsp:cNvSpPr/>
      </dsp:nvSpPr>
      <dsp:spPr>
        <a:xfrm>
          <a:off x="1101241" y="2388115"/>
          <a:ext cx="5470171" cy="95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7" tIns="100907" rIns="100907" bIns="100907" numCol="1" spcCol="1270" anchor="ctr" anchorCtr="0">
          <a:noAutofit/>
        </a:bodyPr>
        <a:lstStyle/>
        <a:p>
          <a:pPr marL="0" lvl="0" indent="0" algn="l" defTabSz="844550">
            <a:lnSpc>
              <a:spcPct val="90000"/>
            </a:lnSpc>
            <a:spcBef>
              <a:spcPct val="0"/>
            </a:spcBef>
            <a:spcAft>
              <a:spcPct val="35000"/>
            </a:spcAft>
            <a:buNone/>
          </a:pPr>
          <a:r>
            <a:rPr lang="en-US" sz="1900" kern="1200"/>
            <a:t>Understanding the dataset</a:t>
          </a:r>
        </a:p>
      </dsp:txBody>
      <dsp:txXfrm>
        <a:off x="1101241" y="2388115"/>
        <a:ext cx="5470171" cy="953455"/>
      </dsp:txXfrm>
    </dsp:sp>
    <dsp:sp modelId="{D53F7142-177E-40B6-94F7-A2F89C3CD862}">
      <dsp:nvSpPr>
        <dsp:cNvPr id="0" name=""/>
        <dsp:cNvSpPr/>
      </dsp:nvSpPr>
      <dsp:spPr>
        <a:xfrm>
          <a:off x="0" y="3579934"/>
          <a:ext cx="6571413" cy="953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1EC1C-5091-4BE7-A425-9275BF2BC66C}">
      <dsp:nvSpPr>
        <dsp:cNvPr id="0" name=""/>
        <dsp:cNvSpPr/>
      </dsp:nvSpPr>
      <dsp:spPr>
        <a:xfrm>
          <a:off x="288420" y="3794462"/>
          <a:ext cx="524400" cy="5244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021BC-7FFA-415F-BE4C-EBB1EC300829}">
      <dsp:nvSpPr>
        <dsp:cNvPr id="0" name=""/>
        <dsp:cNvSpPr/>
      </dsp:nvSpPr>
      <dsp:spPr>
        <a:xfrm>
          <a:off x="1101241" y="3579934"/>
          <a:ext cx="5470171" cy="95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7" tIns="100907" rIns="100907" bIns="100907" numCol="1" spcCol="1270" anchor="ctr" anchorCtr="0">
          <a:noAutofit/>
        </a:bodyPr>
        <a:lstStyle/>
        <a:p>
          <a:pPr marL="0" lvl="0" indent="0" algn="l" defTabSz="844550">
            <a:lnSpc>
              <a:spcPct val="90000"/>
            </a:lnSpc>
            <a:spcBef>
              <a:spcPct val="0"/>
            </a:spcBef>
            <a:spcAft>
              <a:spcPct val="35000"/>
            </a:spcAft>
            <a:buNone/>
          </a:pPr>
          <a:r>
            <a:rPr lang="en-US" sz="1900" kern="1200"/>
            <a:t>Data Exploration</a:t>
          </a:r>
        </a:p>
      </dsp:txBody>
      <dsp:txXfrm>
        <a:off x="1101241" y="3579934"/>
        <a:ext cx="5470171" cy="953455"/>
      </dsp:txXfrm>
    </dsp:sp>
    <dsp:sp modelId="{3D2264EA-8255-48A6-AFB0-E53CC80223AC}">
      <dsp:nvSpPr>
        <dsp:cNvPr id="0" name=""/>
        <dsp:cNvSpPr/>
      </dsp:nvSpPr>
      <dsp:spPr>
        <a:xfrm>
          <a:off x="0" y="4771754"/>
          <a:ext cx="6571413" cy="953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99DC9-2568-4B58-8E6E-E2A265602885}">
      <dsp:nvSpPr>
        <dsp:cNvPr id="0" name=""/>
        <dsp:cNvSpPr/>
      </dsp:nvSpPr>
      <dsp:spPr>
        <a:xfrm>
          <a:off x="288420" y="4986281"/>
          <a:ext cx="524400" cy="5244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2EB2E4-DC2C-4724-9923-BDA1D05D4BAC}">
      <dsp:nvSpPr>
        <dsp:cNvPr id="0" name=""/>
        <dsp:cNvSpPr/>
      </dsp:nvSpPr>
      <dsp:spPr>
        <a:xfrm>
          <a:off x="1101241" y="4771754"/>
          <a:ext cx="5470171" cy="95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7" tIns="100907" rIns="100907" bIns="100907" numCol="1" spcCol="1270" anchor="ctr" anchorCtr="0">
          <a:noAutofit/>
        </a:bodyPr>
        <a:lstStyle/>
        <a:p>
          <a:pPr marL="0" lvl="0" indent="0" algn="l" defTabSz="844550">
            <a:lnSpc>
              <a:spcPct val="90000"/>
            </a:lnSpc>
            <a:spcBef>
              <a:spcPct val="0"/>
            </a:spcBef>
            <a:spcAft>
              <a:spcPct val="35000"/>
            </a:spcAft>
            <a:buNone/>
          </a:pPr>
          <a:r>
            <a:rPr lang="en-US" sz="1900" kern="1200"/>
            <a:t>Applying various models and predictions</a:t>
          </a:r>
        </a:p>
      </dsp:txBody>
      <dsp:txXfrm>
        <a:off x="1101241" y="4771754"/>
        <a:ext cx="5470171" cy="953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3/5/2022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0159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3/5/2022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427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3/5/2022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3682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3/5/2022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2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3/5/2022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400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3/5/2022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9002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3/5/2022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52586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3/5/2022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140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3/5/2022</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8114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3/5/2022</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846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3/5/2022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9046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3/5/2022</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266308894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26" r:id="rId6"/>
    <p:sldLayoutId id="2147483822" r:id="rId7"/>
    <p:sldLayoutId id="2147483823" r:id="rId8"/>
    <p:sldLayoutId id="2147483824" r:id="rId9"/>
    <p:sldLayoutId id="2147483825" r:id="rId10"/>
    <p:sldLayoutId id="214748382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data.beta.nyc/dataset/uber-trip-data-foiled-apr-sep-201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ata.beta.nyc/dataset/uber-trip-data-foiled-apr-sep-201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19">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1C46D-847F-492E-912D-995C040D2BAB}"/>
              </a:ext>
            </a:extLst>
          </p:cNvPr>
          <p:cNvSpPr>
            <a:spLocks noGrp="1"/>
          </p:cNvSpPr>
          <p:nvPr>
            <p:ph type="ctrTitle"/>
          </p:nvPr>
        </p:nvSpPr>
        <p:spPr>
          <a:xfrm>
            <a:off x="6726578" y="685680"/>
            <a:ext cx="4203323" cy="3596201"/>
          </a:xfrm>
        </p:spPr>
        <p:txBody>
          <a:bodyPr>
            <a:normAutofit/>
          </a:bodyPr>
          <a:lstStyle/>
          <a:p>
            <a:r>
              <a:rPr lang="en-US" sz="4200" dirty="0"/>
              <a:t>Machine learning using Spark</a:t>
            </a:r>
          </a:p>
        </p:txBody>
      </p:sp>
      <p:sp>
        <p:nvSpPr>
          <p:cNvPr id="3" name="Subtitle 2">
            <a:extLst>
              <a:ext uri="{FF2B5EF4-FFF2-40B4-BE49-F238E27FC236}">
                <a16:creationId xmlns:a16="http://schemas.microsoft.com/office/drawing/2014/main" id="{EAE9BCBC-1CC5-4686-8B71-5BAE529A777D}"/>
              </a:ext>
            </a:extLst>
          </p:cNvPr>
          <p:cNvSpPr>
            <a:spLocks noGrp="1"/>
          </p:cNvSpPr>
          <p:nvPr>
            <p:ph type="subTitle" idx="1"/>
          </p:nvPr>
        </p:nvSpPr>
        <p:spPr>
          <a:xfrm>
            <a:off x="6726578" y="4373955"/>
            <a:ext cx="4203323" cy="1143291"/>
          </a:xfrm>
        </p:spPr>
        <p:txBody>
          <a:bodyPr>
            <a:normAutofit/>
          </a:bodyPr>
          <a:lstStyle/>
          <a:p>
            <a:r>
              <a:rPr lang="en-US" sz="2200" dirty="0"/>
              <a:t>SUBMITTED BY:</a:t>
            </a:r>
          </a:p>
          <a:p>
            <a:r>
              <a:rPr lang="en-US" sz="2200" dirty="0"/>
              <a:t>PRAGATI DEBATA-A21022</a:t>
            </a:r>
          </a:p>
        </p:txBody>
      </p:sp>
      <p:grpSp>
        <p:nvGrpSpPr>
          <p:cNvPr id="49" name="Group 21">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23" name="Rectangle 22">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23">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Freeform: Shape 25">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1" name="Freeform: Shape 27">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52" name="Rectangle 29">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1">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33">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Oval 35">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descr="Network Technology Background">
            <a:extLst>
              <a:ext uri="{FF2B5EF4-FFF2-40B4-BE49-F238E27FC236}">
                <a16:creationId xmlns:a16="http://schemas.microsoft.com/office/drawing/2014/main" id="{25189B6B-74AB-44D4-804A-94BF2E55AFB9}"/>
              </a:ext>
            </a:extLst>
          </p:cNvPr>
          <p:cNvPicPr>
            <a:picLocks noChangeAspect="1"/>
          </p:cNvPicPr>
          <p:nvPr/>
        </p:nvPicPr>
        <p:blipFill rotWithShape="1">
          <a:blip r:embed="rId2"/>
          <a:srcRect l="41271" r="6950" b="-2"/>
          <a:stretch/>
        </p:blipFill>
        <p:spPr>
          <a:xfrm>
            <a:off x="2150787" y="1509721"/>
            <a:ext cx="3271315" cy="3680216"/>
          </a:xfrm>
          <a:prstGeom prst="rect">
            <a:avLst/>
          </a:prstGeom>
          <a:ln w="28575">
            <a:noFill/>
          </a:ln>
        </p:spPr>
      </p:pic>
      <p:grpSp>
        <p:nvGrpSpPr>
          <p:cNvPr id="56" name="Group 37">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57"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8"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42"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3" name="Freeform: Shape 42">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9018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F4E4-DB4C-4985-9787-5A37153AB06B}"/>
              </a:ext>
            </a:extLst>
          </p:cNvPr>
          <p:cNvSpPr>
            <a:spLocks noGrp="1"/>
          </p:cNvSpPr>
          <p:nvPr>
            <p:ph type="title"/>
          </p:nvPr>
        </p:nvSpPr>
        <p:spPr>
          <a:xfrm>
            <a:off x="838200" y="500062"/>
            <a:ext cx="10515600" cy="1325563"/>
          </a:xfrm>
        </p:spPr>
        <p:txBody>
          <a:bodyPr anchor="t"/>
          <a:lstStyle/>
          <a:p>
            <a:r>
              <a:rPr lang="en-US" dirty="0"/>
              <a:t>Continued:</a:t>
            </a:r>
          </a:p>
        </p:txBody>
      </p:sp>
      <p:sp>
        <p:nvSpPr>
          <p:cNvPr id="3" name="Content Placeholder 2">
            <a:extLst>
              <a:ext uri="{FF2B5EF4-FFF2-40B4-BE49-F238E27FC236}">
                <a16:creationId xmlns:a16="http://schemas.microsoft.com/office/drawing/2014/main" id="{0AB3EFF0-220D-42B4-9F18-E9CBCEA49CDC}"/>
              </a:ext>
            </a:extLst>
          </p:cNvPr>
          <p:cNvSpPr>
            <a:spLocks noGrp="1"/>
          </p:cNvSpPr>
          <p:nvPr>
            <p:ph idx="1"/>
          </p:nvPr>
        </p:nvSpPr>
        <p:spPr>
          <a:xfrm>
            <a:off x="379526" y="1825625"/>
            <a:ext cx="10515600" cy="4351338"/>
          </a:xfrm>
        </p:spPr>
        <p:txBody>
          <a:bodyPr/>
          <a:lstStyle/>
          <a:p>
            <a:endParaRPr lang="en-US" dirty="0"/>
          </a:p>
          <a:p>
            <a:endParaRPr lang="en-US" dirty="0"/>
          </a:p>
          <a:p>
            <a:r>
              <a:rPr lang="en-US" dirty="0"/>
              <a:t>Removing the unnecessary data frames</a:t>
            </a:r>
          </a:p>
          <a:p>
            <a:endParaRPr lang="en-US" dirty="0"/>
          </a:p>
        </p:txBody>
      </p:sp>
      <p:pic>
        <p:nvPicPr>
          <p:cNvPr id="7" name="Picture 6">
            <a:extLst>
              <a:ext uri="{FF2B5EF4-FFF2-40B4-BE49-F238E27FC236}">
                <a16:creationId xmlns:a16="http://schemas.microsoft.com/office/drawing/2014/main" id="{FDE53107-3765-4A50-A53B-0D018E4466D6}"/>
              </a:ext>
            </a:extLst>
          </p:cNvPr>
          <p:cNvPicPr>
            <a:picLocks noChangeAspect="1"/>
          </p:cNvPicPr>
          <p:nvPr/>
        </p:nvPicPr>
        <p:blipFill>
          <a:blip r:embed="rId2"/>
          <a:stretch>
            <a:fillRect/>
          </a:stretch>
        </p:blipFill>
        <p:spPr>
          <a:xfrm>
            <a:off x="583967" y="3418285"/>
            <a:ext cx="4741085" cy="1101464"/>
          </a:xfrm>
          <a:prstGeom prst="rect">
            <a:avLst/>
          </a:prstGeom>
        </p:spPr>
      </p:pic>
      <p:pic>
        <p:nvPicPr>
          <p:cNvPr id="9" name="Picture 8">
            <a:extLst>
              <a:ext uri="{FF2B5EF4-FFF2-40B4-BE49-F238E27FC236}">
                <a16:creationId xmlns:a16="http://schemas.microsoft.com/office/drawing/2014/main" id="{5992D8D5-9778-4E48-A86D-3D8FF616DF92}"/>
              </a:ext>
            </a:extLst>
          </p:cNvPr>
          <p:cNvPicPr>
            <a:picLocks noChangeAspect="1"/>
          </p:cNvPicPr>
          <p:nvPr/>
        </p:nvPicPr>
        <p:blipFill>
          <a:blip r:embed="rId3"/>
          <a:stretch>
            <a:fillRect/>
          </a:stretch>
        </p:blipFill>
        <p:spPr>
          <a:xfrm>
            <a:off x="6847112" y="2646557"/>
            <a:ext cx="4760920" cy="3153352"/>
          </a:xfrm>
          <a:prstGeom prst="rect">
            <a:avLst/>
          </a:prstGeom>
        </p:spPr>
      </p:pic>
      <p:pic>
        <p:nvPicPr>
          <p:cNvPr id="11" name="Picture 10">
            <a:extLst>
              <a:ext uri="{FF2B5EF4-FFF2-40B4-BE49-F238E27FC236}">
                <a16:creationId xmlns:a16="http://schemas.microsoft.com/office/drawing/2014/main" id="{802FFE9F-1AEB-4588-9B57-153BBDB7B1D9}"/>
              </a:ext>
            </a:extLst>
          </p:cNvPr>
          <p:cNvPicPr>
            <a:picLocks noChangeAspect="1"/>
          </p:cNvPicPr>
          <p:nvPr/>
        </p:nvPicPr>
        <p:blipFill>
          <a:blip r:embed="rId4"/>
          <a:stretch>
            <a:fillRect/>
          </a:stretch>
        </p:blipFill>
        <p:spPr>
          <a:xfrm>
            <a:off x="537754" y="1306539"/>
            <a:ext cx="7637280" cy="1340018"/>
          </a:xfrm>
          <a:prstGeom prst="rect">
            <a:avLst/>
          </a:prstGeom>
        </p:spPr>
      </p:pic>
    </p:spTree>
    <p:extLst>
      <p:ext uri="{BB962C8B-B14F-4D97-AF65-F5344CB8AC3E}">
        <p14:creationId xmlns:p14="http://schemas.microsoft.com/office/powerpoint/2010/main" val="284294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49" name="Freeform: Shape 4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3" name="Oval 5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54" name="Rectangle 5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Freeform: Shape 5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6" name="Freeform: Shape 60">
            <a:extLst>
              <a:ext uri="{FF2B5EF4-FFF2-40B4-BE49-F238E27FC236}">
                <a16:creationId xmlns:a16="http://schemas.microsoft.com/office/drawing/2014/main" id="{42B987A8-3C5A-4495-85A2-B7BBC3EAC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7" name="Rectangle 62">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64">
            <a:extLst>
              <a:ext uri="{FF2B5EF4-FFF2-40B4-BE49-F238E27FC236}">
                <a16:creationId xmlns:a16="http://schemas.microsoft.com/office/drawing/2014/main" id="{AB32CDD2-9715-425B-9CCC-CF8CE92BE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66">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0" name="Freeform: Shape 68">
            <a:extLst>
              <a:ext uri="{FF2B5EF4-FFF2-40B4-BE49-F238E27FC236}">
                <a16:creationId xmlns:a16="http://schemas.microsoft.com/office/drawing/2014/main" id="{EB013C47-A4B4-4108-87AF-82C5CD7DF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useBgFill="1">
        <p:nvSpPr>
          <p:cNvPr id="161" name="Rectangle 7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Graphic 212">
            <a:extLst>
              <a:ext uri="{FF2B5EF4-FFF2-40B4-BE49-F238E27FC236}">
                <a16:creationId xmlns:a16="http://schemas.microsoft.com/office/drawing/2014/main" id="{BC8E4194-D60D-466F-B2E4-E0A0C145F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5AA3358E-7773-47A2-B817-C9482994FEA9}"/>
              </a:ext>
            </a:extLst>
          </p:cNvPr>
          <p:cNvSpPr>
            <a:spLocks noGrp="1"/>
          </p:cNvSpPr>
          <p:nvPr>
            <p:ph type="title"/>
          </p:nvPr>
        </p:nvSpPr>
        <p:spPr>
          <a:xfrm>
            <a:off x="2886765" y="1017432"/>
            <a:ext cx="6418471" cy="3170574"/>
          </a:xfrm>
        </p:spPr>
        <p:txBody>
          <a:bodyPr vert="horz" lIns="91440" tIns="45720" rIns="91440" bIns="45720" rtlCol="0" anchor="b">
            <a:normAutofit/>
          </a:bodyPr>
          <a:lstStyle/>
          <a:p>
            <a:pPr algn="ctr"/>
            <a:r>
              <a:rPr lang="en-US" sz="6000" b="1" cap="all" spc="1500">
                <a:ea typeface="Source Sans Pro SemiBold" panose="020B0603030403020204" pitchFamily="34" charset="0"/>
              </a:rPr>
              <a:t>MODELS</a:t>
            </a:r>
            <a:endParaRPr lang="en-US" sz="6000" b="1" cap="all" spc="1500" dirty="0">
              <a:ea typeface="Source Sans Pro SemiBold" panose="020B0603030403020204" pitchFamily="34" charset="0"/>
            </a:endParaRPr>
          </a:p>
        </p:txBody>
      </p:sp>
      <p:sp>
        <p:nvSpPr>
          <p:cNvPr id="77" name="Freeform: Shape 7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9" name="Freeform: Shape 7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8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1751" y="5783167"/>
            <a:ext cx="1054466" cy="469689"/>
            <a:chOff x="9841624" y="4115729"/>
            <a:chExt cx="602169" cy="268223"/>
          </a:xfrm>
          <a:solidFill>
            <a:schemeClr val="tx1"/>
          </a:solidFill>
        </p:grpSpPr>
        <p:sp>
          <p:nvSpPr>
            <p:cNvPr id="163" name="Freeform: Shape 8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9865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77C2-0B64-4F99-A90F-3966187947EA}"/>
              </a:ext>
            </a:extLst>
          </p:cNvPr>
          <p:cNvSpPr>
            <a:spLocks noGrp="1"/>
          </p:cNvSpPr>
          <p:nvPr>
            <p:ph type="title"/>
          </p:nvPr>
        </p:nvSpPr>
        <p:spPr>
          <a:xfrm>
            <a:off x="838200" y="221434"/>
            <a:ext cx="10515600" cy="1325563"/>
          </a:xfrm>
        </p:spPr>
        <p:txBody>
          <a:bodyPr/>
          <a:lstStyle/>
          <a:p>
            <a:r>
              <a:rPr lang="en-US" dirty="0"/>
              <a:t>K-Means Clustering</a:t>
            </a:r>
          </a:p>
        </p:txBody>
      </p:sp>
      <p:sp>
        <p:nvSpPr>
          <p:cNvPr id="3" name="Content Placeholder 2">
            <a:extLst>
              <a:ext uri="{FF2B5EF4-FFF2-40B4-BE49-F238E27FC236}">
                <a16:creationId xmlns:a16="http://schemas.microsoft.com/office/drawing/2014/main" id="{2AB60022-DD23-4D89-9CA9-FB4591BD47C8}"/>
              </a:ext>
            </a:extLst>
          </p:cNvPr>
          <p:cNvSpPr>
            <a:spLocks noGrp="1"/>
          </p:cNvSpPr>
          <p:nvPr>
            <p:ph idx="1"/>
          </p:nvPr>
        </p:nvSpPr>
        <p:spPr>
          <a:xfrm>
            <a:off x="838200" y="1546997"/>
            <a:ext cx="10515600" cy="4351338"/>
          </a:xfrm>
        </p:spPr>
        <p:txBody>
          <a:bodyPr/>
          <a:lstStyle/>
          <a:p>
            <a:r>
              <a:rPr lang="en-US" b="0" i="0" dirty="0">
                <a:solidFill>
                  <a:srgbClr val="D5D5D5"/>
                </a:solidFill>
                <a:effectLst/>
                <a:latin typeface="Roboto" panose="02000000000000000000" pitchFamily="2" charset="0"/>
              </a:rPr>
              <a:t>k-means is one of the most popular clustering algorithms. In this algorithm, a user-specified number of clusters (k) are randomly assigned to different points in the dataset.</a:t>
            </a:r>
          </a:p>
          <a:p>
            <a:pPr marL="0" indent="0">
              <a:buNone/>
            </a:pPr>
            <a:endParaRPr lang="en-US" b="0" i="0" dirty="0">
              <a:solidFill>
                <a:srgbClr val="D5D5D5"/>
              </a:solidFill>
              <a:effectLst/>
              <a:latin typeface="Roboto" panose="02000000000000000000" pitchFamily="2" charset="0"/>
            </a:endParaRPr>
          </a:p>
          <a:p>
            <a:r>
              <a:rPr lang="en-US" b="0" i="0" dirty="0">
                <a:solidFill>
                  <a:srgbClr val="D5D5D5"/>
                </a:solidFill>
                <a:effectLst/>
                <a:latin typeface="Roboto" panose="02000000000000000000" pitchFamily="2" charset="0"/>
              </a:rPr>
              <a:t>Choosing the right value for k is an extremely important aspect of using this algorithm successfully. There is no real prescription for the number of clusters you need, so we will likely have to experiment with different values and consider what we would like the end result to be.</a:t>
            </a:r>
            <a:endParaRPr lang="en-US" dirty="0"/>
          </a:p>
        </p:txBody>
      </p:sp>
    </p:spTree>
    <p:extLst>
      <p:ext uri="{BB962C8B-B14F-4D97-AF65-F5344CB8AC3E}">
        <p14:creationId xmlns:p14="http://schemas.microsoft.com/office/powerpoint/2010/main" val="1414704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ADFB-7A9A-454D-83CB-0FC4B21DC152}"/>
              </a:ext>
            </a:extLst>
          </p:cNvPr>
          <p:cNvSpPr>
            <a:spLocks noGrp="1"/>
          </p:cNvSpPr>
          <p:nvPr>
            <p:ph type="title"/>
          </p:nvPr>
        </p:nvSpPr>
        <p:spPr/>
        <p:txBody>
          <a:bodyPr/>
          <a:lstStyle/>
          <a:p>
            <a:r>
              <a:rPr lang="en-US" dirty="0"/>
              <a:t>Importing libraries:</a:t>
            </a:r>
          </a:p>
        </p:txBody>
      </p:sp>
      <p:sp>
        <p:nvSpPr>
          <p:cNvPr id="3" name="Content Placeholder 2">
            <a:extLst>
              <a:ext uri="{FF2B5EF4-FFF2-40B4-BE49-F238E27FC236}">
                <a16:creationId xmlns:a16="http://schemas.microsoft.com/office/drawing/2014/main" id="{8E1DCADF-17A7-4208-8212-0BA7A4A8D411}"/>
              </a:ext>
            </a:extLst>
          </p:cNvPr>
          <p:cNvSpPr>
            <a:spLocks noGrp="1"/>
          </p:cNvSpPr>
          <p:nvPr>
            <p:ph idx="1"/>
          </p:nvPr>
        </p:nvSpPr>
        <p:spPr/>
        <p:txBody>
          <a:bodyPr/>
          <a:lstStyle/>
          <a:p>
            <a:r>
              <a:rPr lang="en-US" dirty="0">
                <a:latin typeface="Roboto" panose="02000000000000000000" pitchFamily="2" charset="0"/>
                <a:ea typeface="Roboto" panose="02000000000000000000" pitchFamily="2" charset="0"/>
              </a:rPr>
              <a:t>K</a:t>
            </a:r>
            <a:r>
              <a:rPr lang="en-US" b="0" i="0" strike="noStrike" dirty="0">
                <a:effectLst/>
                <a:latin typeface="Roboto" panose="02000000000000000000" pitchFamily="2" charset="0"/>
                <a:ea typeface="Roboto" panose="02000000000000000000" pitchFamily="2" charset="0"/>
              </a:rPr>
              <a:t>-means</a:t>
            </a:r>
            <a:r>
              <a:rPr lang="en-US" b="0" i="0" dirty="0">
                <a:effectLst/>
                <a:latin typeface="Roboto" panose="02000000000000000000" pitchFamily="2" charset="0"/>
                <a:ea typeface="Roboto" panose="02000000000000000000" pitchFamily="2" charset="0"/>
              </a:rPr>
              <a:t> is one of the most used clustering algorithms that clusters the data points into a predefined number of clusters.</a:t>
            </a:r>
          </a:p>
          <a:p>
            <a:pPr marL="0" indent="0">
              <a:buNone/>
            </a:pPr>
            <a:endParaRPr lang="en-US" b="0" i="0" dirty="0">
              <a:effectLst/>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K-means is implemented as an estimator  and generates a KMeansModel as the base model.</a:t>
            </a:r>
          </a:p>
          <a:p>
            <a:endParaRPr lang="en-US" dirty="0">
              <a:latin typeface="Roboto" panose="02000000000000000000" pitchFamily="2" charset="0"/>
              <a:ea typeface="Roboto" panose="02000000000000000000" pitchFamily="2" charset="0"/>
            </a:endParaRPr>
          </a:p>
        </p:txBody>
      </p:sp>
      <p:pic>
        <p:nvPicPr>
          <p:cNvPr id="9" name="Picture 8">
            <a:extLst>
              <a:ext uri="{FF2B5EF4-FFF2-40B4-BE49-F238E27FC236}">
                <a16:creationId xmlns:a16="http://schemas.microsoft.com/office/drawing/2014/main" id="{65E00072-4984-4504-8DDC-A414DCE2AA0A}"/>
              </a:ext>
            </a:extLst>
          </p:cNvPr>
          <p:cNvPicPr>
            <a:picLocks noChangeAspect="1"/>
          </p:cNvPicPr>
          <p:nvPr/>
        </p:nvPicPr>
        <p:blipFill>
          <a:blip r:embed="rId2"/>
          <a:stretch>
            <a:fillRect/>
          </a:stretch>
        </p:blipFill>
        <p:spPr>
          <a:xfrm>
            <a:off x="1184674" y="4447186"/>
            <a:ext cx="9069670" cy="1217070"/>
          </a:xfrm>
          <a:prstGeom prst="rect">
            <a:avLst/>
          </a:prstGeom>
        </p:spPr>
      </p:pic>
    </p:spTree>
    <p:extLst>
      <p:ext uri="{BB962C8B-B14F-4D97-AF65-F5344CB8AC3E}">
        <p14:creationId xmlns:p14="http://schemas.microsoft.com/office/powerpoint/2010/main" val="239803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F685-2C53-4792-A470-6585DA368994}"/>
              </a:ext>
            </a:extLst>
          </p:cNvPr>
          <p:cNvSpPr>
            <a:spLocks noGrp="1"/>
          </p:cNvSpPr>
          <p:nvPr>
            <p:ph type="title"/>
          </p:nvPr>
        </p:nvSpPr>
        <p:spPr>
          <a:xfrm>
            <a:off x="838200" y="234497"/>
            <a:ext cx="10515600" cy="1325563"/>
          </a:xfrm>
        </p:spPr>
        <p:txBody>
          <a:bodyPr/>
          <a:lstStyle/>
          <a:p>
            <a:r>
              <a:rPr lang="en-US" dirty="0"/>
              <a:t>Training and fitting the Model</a:t>
            </a:r>
          </a:p>
        </p:txBody>
      </p:sp>
      <p:pic>
        <p:nvPicPr>
          <p:cNvPr id="5" name="Content Placeholder 4">
            <a:extLst>
              <a:ext uri="{FF2B5EF4-FFF2-40B4-BE49-F238E27FC236}">
                <a16:creationId xmlns:a16="http://schemas.microsoft.com/office/drawing/2014/main" id="{FD924D83-FAD2-4F0F-90C2-78EA4300859C}"/>
              </a:ext>
            </a:extLst>
          </p:cNvPr>
          <p:cNvPicPr>
            <a:picLocks noGrp="1" noChangeAspect="1"/>
          </p:cNvPicPr>
          <p:nvPr>
            <p:ph idx="1"/>
          </p:nvPr>
        </p:nvPicPr>
        <p:blipFill>
          <a:blip r:embed="rId2"/>
          <a:stretch>
            <a:fillRect/>
          </a:stretch>
        </p:blipFill>
        <p:spPr>
          <a:xfrm>
            <a:off x="640402" y="1690688"/>
            <a:ext cx="10314026" cy="4368293"/>
          </a:xfrm>
        </p:spPr>
      </p:pic>
    </p:spTree>
    <p:extLst>
      <p:ext uri="{BB962C8B-B14F-4D97-AF65-F5344CB8AC3E}">
        <p14:creationId xmlns:p14="http://schemas.microsoft.com/office/powerpoint/2010/main" val="177568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FBEA99-0D18-4443-A231-3FFDE6258E50}"/>
              </a:ext>
            </a:extLst>
          </p:cNvPr>
          <p:cNvSpPr>
            <a:spLocks noGrp="1"/>
          </p:cNvSpPr>
          <p:nvPr>
            <p:ph type="title"/>
          </p:nvPr>
        </p:nvSpPr>
        <p:spPr>
          <a:xfrm>
            <a:off x="2232252" y="292656"/>
            <a:ext cx="4834021" cy="1314996"/>
          </a:xfrm>
        </p:spPr>
        <p:txBody>
          <a:bodyPr anchor="ctr">
            <a:normAutofit/>
          </a:bodyPr>
          <a:lstStyle/>
          <a:p>
            <a:r>
              <a:rPr lang="en-US" dirty="0"/>
              <a:t>Predictions</a:t>
            </a:r>
          </a:p>
        </p:txBody>
      </p:sp>
      <p:sp>
        <p:nvSpPr>
          <p:cNvPr id="3" name="Content Placeholder 2">
            <a:extLst>
              <a:ext uri="{FF2B5EF4-FFF2-40B4-BE49-F238E27FC236}">
                <a16:creationId xmlns:a16="http://schemas.microsoft.com/office/drawing/2014/main" id="{B1E708AE-991D-41CC-86EF-48C84D5E4EDA}"/>
              </a:ext>
            </a:extLst>
          </p:cNvPr>
          <p:cNvSpPr>
            <a:spLocks noGrp="1"/>
          </p:cNvSpPr>
          <p:nvPr>
            <p:ph idx="1"/>
          </p:nvPr>
        </p:nvSpPr>
        <p:spPr>
          <a:xfrm>
            <a:off x="2047492" y="1607652"/>
            <a:ext cx="4834021" cy="4044463"/>
          </a:xfrm>
        </p:spPr>
        <p:txBody>
          <a:bodyPr>
            <a:normAutofit/>
          </a:bodyPr>
          <a:lstStyle/>
          <a:p>
            <a:r>
              <a:rPr lang="en-US" dirty="0"/>
              <a:t>As said earlier, we will be predicting clusters based on longitude and latitude columns of our dataset.</a:t>
            </a:r>
          </a:p>
          <a:p>
            <a:pPr marL="0" indent="0">
              <a:buNone/>
            </a:pPr>
            <a:endParaRPr lang="en-US" dirty="0"/>
          </a:p>
          <a:p>
            <a:r>
              <a:rPr lang="en-US" dirty="0"/>
              <a:t>The picture shows the different clusters that have been assigned.</a:t>
            </a:r>
          </a:p>
          <a:p>
            <a:endParaRPr lang="en-US" dirty="0"/>
          </a:p>
        </p:txBody>
      </p:sp>
      <p:pic>
        <p:nvPicPr>
          <p:cNvPr id="5" name="Picture 4">
            <a:extLst>
              <a:ext uri="{FF2B5EF4-FFF2-40B4-BE49-F238E27FC236}">
                <a16:creationId xmlns:a16="http://schemas.microsoft.com/office/drawing/2014/main" id="{1E54A97C-26E4-4F96-AA52-58E04A401194}"/>
              </a:ext>
            </a:extLst>
          </p:cNvPr>
          <p:cNvPicPr>
            <a:picLocks noChangeAspect="1"/>
          </p:cNvPicPr>
          <p:nvPr/>
        </p:nvPicPr>
        <p:blipFill>
          <a:blip r:embed="rId2"/>
          <a:stretch>
            <a:fillRect/>
          </a:stretch>
        </p:blipFill>
        <p:spPr>
          <a:xfrm>
            <a:off x="6596744" y="950154"/>
            <a:ext cx="4983820" cy="4418680"/>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9083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9D3B-6589-4D35-91AD-B34B66BF813F}"/>
              </a:ext>
            </a:extLst>
          </p:cNvPr>
          <p:cNvSpPr>
            <a:spLocks noGrp="1"/>
          </p:cNvSpPr>
          <p:nvPr>
            <p:ph type="title"/>
          </p:nvPr>
        </p:nvSpPr>
        <p:spPr>
          <a:xfrm>
            <a:off x="838200" y="273685"/>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54498696-1FD4-4475-BEC8-1B6F12E417DC}"/>
              </a:ext>
            </a:extLst>
          </p:cNvPr>
          <p:cNvSpPr>
            <a:spLocks noGrp="1"/>
          </p:cNvSpPr>
          <p:nvPr>
            <p:ph idx="1"/>
          </p:nvPr>
        </p:nvSpPr>
        <p:spPr/>
        <p:txBody>
          <a:bodyPr/>
          <a:lstStyle/>
          <a:p>
            <a:r>
              <a:rPr lang="en-US" b="0" i="0" dirty="0">
                <a:effectLst/>
                <a:latin typeface="Roboto" panose="02000000000000000000" pitchFamily="2" charset="0"/>
              </a:rPr>
              <a:t>k-means includes a summary class that we can use to evaluate our model. This class provides some common measures for k-means success. The k-means summary includes information about the clusters created.</a:t>
            </a:r>
          </a:p>
          <a:p>
            <a:endParaRPr lang="en-US" dirty="0"/>
          </a:p>
        </p:txBody>
      </p:sp>
      <p:pic>
        <p:nvPicPr>
          <p:cNvPr id="5" name="Picture 4">
            <a:extLst>
              <a:ext uri="{FF2B5EF4-FFF2-40B4-BE49-F238E27FC236}">
                <a16:creationId xmlns:a16="http://schemas.microsoft.com/office/drawing/2014/main" id="{F3F9EF50-86A3-496B-9D37-8222BF77E971}"/>
              </a:ext>
            </a:extLst>
          </p:cNvPr>
          <p:cNvPicPr>
            <a:picLocks noChangeAspect="1"/>
          </p:cNvPicPr>
          <p:nvPr/>
        </p:nvPicPr>
        <p:blipFill>
          <a:blip r:embed="rId2"/>
          <a:stretch>
            <a:fillRect/>
          </a:stretch>
        </p:blipFill>
        <p:spPr>
          <a:xfrm>
            <a:off x="1179362" y="3642705"/>
            <a:ext cx="7326669" cy="1229741"/>
          </a:xfrm>
          <a:prstGeom prst="rect">
            <a:avLst/>
          </a:prstGeom>
        </p:spPr>
      </p:pic>
    </p:spTree>
    <p:extLst>
      <p:ext uri="{BB962C8B-B14F-4D97-AF65-F5344CB8AC3E}">
        <p14:creationId xmlns:p14="http://schemas.microsoft.com/office/powerpoint/2010/main" val="343600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8AF3-BC99-43F8-83E9-4811BE5F1D8A}"/>
              </a:ext>
            </a:extLst>
          </p:cNvPr>
          <p:cNvSpPr>
            <a:spLocks noGrp="1"/>
          </p:cNvSpPr>
          <p:nvPr>
            <p:ph type="title"/>
          </p:nvPr>
        </p:nvSpPr>
        <p:spPr>
          <a:xfrm>
            <a:off x="838200" y="312874"/>
            <a:ext cx="10515600" cy="1325563"/>
          </a:xfrm>
        </p:spPr>
        <p:txBody>
          <a:bodyPr>
            <a:normAutofit/>
          </a:bodyPr>
          <a:lstStyle/>
          <a:p>
            <a:r>
              <a:rPr lang="en-US" b="0" i="0" dirty="0">
                <a:effectLst/>
                <a:latin typeface="Roboto" panose="02000000000000000000" pitchFamily="2" charset="0"/>
              </a:rPr>
              <a:t>Gaussian Mixture Models</a:t>
            </a:r>
            <a:endParaRPr lang="en-US" dirty="0"/>
          </a:p>
        </p:txBody>
      </p:sp>
      <p:sp>
        <p:nvSpPr>
          <p:cNvPr id="3" name="Content Placeholder 2">
            <a:extLst>
              <a:ext uri="{FF2B5EF4-FFF2-40B4-BE49-F238E27FC236}">
                <a16:creationId xmlns:a16="http://schemas.microsoft.com/office/drawing/2014/main" id="{EEC763BE-34CF-4ADF-9A1B-419533562E7E}"/>
              </a:ext>
            </a:extLst>
          </p:cNvPr>
          <p:cNvSpPr>
            <a:spLocks noGrp="1"/>
          </p:cNvSpPr>
          <p:nvPr>
            <p:ph idx="1"/>
          </p:nvPr>
        </p:nvSpPr>
        <p:spPr>
          <a:xfrm>
            <a:off x="838200" y="1638437"/>
            <a:ext cx="10515600" cy="4351338"/>
          </a:xfrm>
        </p:spPr>
        <p:txBody>
          <a:bodyPr>
            <a:normAutofit fontScale="85000" lnSpcReduction="20000"/>
          </a:bodyPr>
          <a:lstStyle/>
          <a:p>
            <a:r>
              <a:rPr lang="en-US" b="0" i="0" dirty="0">
                <a:effectLst/>
                <a:latin typeface="Roboto" panose="02000000000000000000" pitchFamily="2" charset="0"/>
              </a:rPr>
              <a:t>Gaussian mixture models (GMM) are another clustering algorithm that try to group data by reducing the sum of squared distances from the center of the cluster. </a:t>
            </a:r>
          </a:p>
          <a:p>
            <a:pPr marL="0" indent="0">
              <a:buNone/>
            </a:pPr>
            <a:endParaRPr lang="en-US" b="0" i="0" dirty="0">
              <a:effectLst/>
              <a:latin typeface="Roboto" panose="02000000000000000000" pitchFamily="2" charset="0"/>
            </a:endParaRPr>
          </a:p>
          <a:p>
            <a:r>
              <a:rPr lang="en-US" b="0" i="0" dirty="0">
                <a:effectLst/>
                <a:latin typeface="Roboto" panose="02000000000000000000" pitchFamily="2" charset="0"/>
              </a:rPr>
              <a:t>Gaussian mixture models assume that each cluster produces data based upon random draws from a Gaussian distribution.</a:t>
            </a:r>
          </a:p>
          <a:p>
            <a:pPr marL="0" indent="0">
              <a:buNone/>
            </a:pPr>
            <a:endParaRPr lang="en-US" b="0" i="0" dirty="0">
              <a:effectLst/>
              <a:latin typeface="Roboto" panose="02000000000000000000" pitchFamily="2" charset="0"/>
            </a:endParaRPr>
          </a:p>
          <a:p>
            <a:r>
              <a:rPr lang="en-US" b="0" i="0" dirty="0">
                <a:effectLst/>
                <a:latin typeface="Roboto" panose="02000000000000000000" pitchFamily="2" charset="0"/>
                <a:ea typeface="Roboto" panose="02000000000000000000" pitchFamily="2" charset="0"/>
              </a:rPr>
              <a:t>A Gaussian mixture model is a probabilistic model that assumes all the data points are generated from a mixture of a finite number of Gaussian distributions with unknown parameters. One can think of mixture models as generalizing k-means clustering to incorporate information about the covariance structure of the data as well as the centers of the latent Gaussians</a:t>
            </a:r>
            <a:br>
              <a:rPr lang="en-US" b="0" i="0" dirty="0">
                <a:effectLst/>
                <a:latin typeface="Roboto" panose="02000000000000000000" pitchFamily="2" charset="0"/>
              </a:rPr>
            </a:br>
            <a:endParaRPr lang="en-US" dirty="0"/>
          </a:p>
        </p:txBody>
      </p:sp>
    </p:spTree>
    <p:extLst>
      <p:ext uri="{BB962C8B-B14F-4D97-AF65-F5344CB8AC3E}">
        <p14:creationId xmlns:p14="http://schemas.microsoft.com/office/powerpoint/2010/main" val="3372196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24CBB71-5D28-42C3-B565-328F26EBAED1}"/>
              </a:ext>
            </a:extLst>
          </p:cNvPr>
          <p:cNvSpPr>
            <a:spLocks noGrp="1"/>
          </p:cNvSpPr>
          <p:nvPr>
            <p:ph type="title"/>
          </p:nvPr>
        </p:nvSpPr>
        <p:spPr>
          <a:xfrm>
            <a:off x="2232252" y="275262"/>
            <a:ext cx="7872989" cy="1314996"/>
          </a:xfrm>
        </p:spPr>
        <p:txBody>
          <a:bodyPr anchor="ctr">
            <a:normAutofit/>
          </a:bodyPr>
          <a:lstStyle/>
          <a:p>
            <a:r>
              <a:rPr lang="en-US" dirty="0"/>
              <a:t>Fitting and testing the model:</a:t>
            </a:r>
          </a:p>
        </p:txBody>
      </p:sp>
      <p:sp>
        <p:nvSpPr>
          <p:cNvPr id="9" name="Content Placeholder 8">
            <a:extLst>
              <a:ext uri="{FF2B5EF4-FFF2-40B4-BE49-F238E27FC236}">
                <a16:creationId xmlns:a16="http://schemas.microsoft.com/office/drawing/2014/main" id="{3E57E09B-2784-4BC9-95A9-1732299A6823}"/>
              </a:ext>
            </a:extLst>
          </p:cNvPr>
          <p:cNvSpPr>
            <a:spLocks noGrp="1"/>
          </p:cNvSpPr>
          <p:nvPr>
            <p:ph idx="1"/>
          </p:nvPr>
        </p:nvSpPr>
        <p:spPr>
          <a:xfrm>
            <a:off x="2083923" y="1682773"/>
            <a:ext cx="4834021" cy="4044463"/>
          </a:xfrm>
        </p:spPr>
        <p:txBody>
          <a:bodyPr>
            <a:normAutofit/>
          </a:bodyPr>
          <a:lstStyle/>
          <a:p>
            <a:r>
              <a:rPr lang="en-US" dirty="0"/>
              <a:t>The picture shows the different clusters that have been assigned.</a:t>
            </a:r>
          </a:p>
          <a:p>
            <a:endParaRPr lang="en-US" dirty="0"/>
          </a:p>
        </p:txBody>
      </p:sp>
      <p:pic>
        <p:nvPicPr>
          <p:cNvPr id="5" name="Content Placeholder 4">
            <a:extLst>
              <a:ext uri="{FF2B5EF4-FFF2-40B4-BE49-F238E27FC236}">
                <a16:creationId xmlns:a16="http://schemas.microsoft.com/office/drawing/2014/main" id="{2AB317FF-666B-407D-B13D-F25AD0608638}"/>
              </a:ext>
            </a:extLst>
          </p:cNvPr>
          <p:cNvPicPr>
            <a:picLocks noChangeAspect="1"/>
          </p:cNvPicPr>
          <p:nvPr/>
        </p:nvPicPr>
        <p:blipFill>
          <a:blip r:embed="rId2"/>
          <a:stretch>
            <a:fillRect/>
          </a:stretch>
        </p:blipFill>
        <p:spPr>
          <a:xfrm>
            <a:off x="6474268" y="1397726"/>
            <a:ext cx="5008831" cy="4329509"/>
          </a:xfrm>
          <a:prstGeom prst="rect">
            <a:avLst/>
          </a:prstGeom>
        </p:spPr>
      </p:pic>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9264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A7C7BDD-C5A5-4C4F-B207-BACE0F6D7F8B}"/>
              </a:ext>
            </a:extLst>
          </p:cNvPr>
          <p:cNvSpPr>
            <a:spLocks noGrp="1"/>
          </p:cNvSpPr>
          <p:nvPr>
            <p:ph type="title"/>
          </p:nvPr>
        </p:nvSpPr>
        <p:spPr>
          <a:xfrm>
            <a:off x="2401452" y="272152"/>
            <a:ext cx="4834021" cy="1314996"/>
          </a:xfrm>
        </p:spPr>
        <p:txBody>
          <a:bodyPr anchor="ctr">
            <a:normAutofit/>
          </a:bodyPr>
          <a:lstStyle/>
          <a:p>
            <a:r>
              <a:rPr lang="en-US" dirty="0"/>
              <a:t>Summary:</a:t>
            </a:r>
          </a:p>
        </p:txBody>
      </p:sp>
      <p:sp>
        <p:nvSpPr>
          <p:cNvPr id="3" name="Content Placeholder 2">
            <a:extLst>
              <a:ext uri="{FF2B5EF4-FFF2-40B4-BE49-F238E27FC236}">
                <a16:creationId xmlns:a16="http://schemas.microsoft.com/office/drawing/2014/main" id="{5B916B2C-4760-4661-9EEE-A4DC60217AFD}"/>
              </a:ext>
            </a:extLst>
          </p:cNvPr>
          <p:cNvSpPr>
            <a:spLocks noGrp="1"/>
          </p:cNvSpPr>
          <p:nvPr>
            <p:ph idx="1"/>
          </p:nvPr>
        </p:nvSpPr>
        <p:spPr>
          <a:xfrm>
            <a:off x="2232252" y="1406768"/>
            <a:ext cx="4834021" cy="4044463"/>
          </a:xfrm>
        </p:spPr>
        <p:txBody>
          <a:bodyPr>
            <a:normAutofit/>
          </a:bodyPr>
          <a:lstStyle/>
          <a:p>
            <a:r>
              <a:rPr lang="en-US" sz="2400" b="0" i="0" dirty="0">
                <a:effectLst/>
                <a:latin typeface="Roboto" panose="02000000000000000000" pitchFamily="2" charset="0"/>
              </a:rPr>
              <a:t>Like our k-means clustering algorithm, Gaussian mixture models include a summary class to help with model evaluation. This includes information about the clusters created, like the weights, the means, and the covariance of the Gaussian mixture, which can help us learn more about the underlying structure inside of our data</a:t>
            </a:r>
            <a:endParaRPr lang="en-US" sz="2400" dirty="0"/>
          </a:p>
        </p:txBody>
      </p:sp>
      <p:pic>
        <p:nvPicPr>
          <p:cNvPr id="5" name="Picture 4">
            <a:extLst>
              <a:ext uri="{FF2B5EF4-FFF2-40B4-BE49-F238E27FC236}">
                <a16:creationId xmlns:a16="http://schemas.microsoft.com/office/drawing/2014/main" id="{187DAB5A-1270-4666-9BC0-3CB3F224F740}"/>
              </a:ext>
            </a:extLst>
          </p:cNvPr>
          <p:cNvPicPr>
            <a:picLocks noChangeAspect="1"/>
          </p:cNvPicPr>
          <p:nvPr/>
        </p:nvPicPr>
        <p:blipFill>
          <a:blip r:embed="rId2"/>
          <a:stretch>
            <a:fillRect/>
          </a:stretch>
        </p:blipFill>
        <p:spPr>
          <a:xfrm>
            <a:off x="7235473" y="1406769"/>
            <a:ext cx="4072815" cy="3866270"/>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6440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4CB3-B4CA-4F79-9273-21283AB08EE0}"/>
              </a:ext>
            </a:extLst>
          </p:cNvPr>
          <p:cNvSpPr>
            <a:spLocks noGrp="1"/>
          </p:cNvSpPr>
          <p:nvPr>
            <p:ph type="title"/>
          </p:nvPr>
        </p:nvSpPr>
        <p:spPr>
          <a:xfrm>
            <a:off x="838200" y="156119"/>
            <a:ext cx="10515600" cy="1325563"/>
          </a:xfrm>
        </p:spPr>
        <p:txBody>
          <a:bodyPr>
            <a:normAutofit/>
          </a:bodyPr>
          <a:lstStyle/>
          <a:p>
            <a:r>
              <a:rPr lang="en-US" b="1" i="0" dirty="0">
                <a:solidFill>
                  <a:srgbClr val="D5D5D5"/>
                </a:solidFill>
                <a:effectLst/>
                <a:latin typeface="Roboto" panose="02000000000000000000" pitchFamily="2" charset="0"/>
              </a:rPr>
              <a:t>Research Objective</a:t>
            </a:r>
            <a:r>
              <a:rPr lang="en-US" dirty="0">
                <a:solidFill>
                  <a:srgbClr val="D5D5D5"/>
                </a:solidFill>
                <a:latin typeface="Roboto" panose="02000000000000000000" pitchFamily="2" charset="0"/>
              </a:rPr>
              <a:t>:</a:t>
            </a:r>
            <a:endParaRPr lang="en-US" dirty="0"/>
          </a:p>
        </p:txBody>
      </p:sp>
      <p:sp>
        <p:nvSpPr>
          <p:cNvPr id="3" name="Content Placeholder 2">
            <a:extLst>
              <a:ext uri="{FF2B5EF4-FFF2-40B4-BE49-F238E27FC236}">
                <a16:creationId xmlns:a16="http://schemas.microsoft.com/office/drawing/2014/main" id="{03EC8D2F-5418-4A76-A3EF-AE7502B7B817}"/>
              </a:ext>
            </a:extLst>
          </p:cNvPr>
          <p:cNvSpPr>
            <a:spLocks noGrp="1"/>
          </p:cNvSpPr>
          <p:nvPr>
            <p:ph idx="1"/>
          </p:nvPr>
        </p:nvSpPr>
        <p:spPr>
          <a:xfrm>
            <a:off x="838200" y="1253331"/>
            <a:ext cx="10515600" cy="4351338"/>
          </a:xfrm>
        </p:spPr>
        <p:txBody>
          <a:bodyPr anchor="ctr">
            <a:normAutofit/>
          </a:bodyPr>
          <a:lstStyle/>
          <a:p>
            <a:r>
              <a:rPr lang="en-US" b="0" i="0" dirty="0">
                <a:effectLst/>
                <a:latin typeface="Roboto" panose="02000000000000000000" pitchFamily="2" charset="0"/>
              </a:rPr>
              <a:t>To discover the clusters of Uber data based on the longitude and latitude, then we will analyze the cluster centers by date/time.</a:t>
            </a:r>
          </a:p>
          <a:p>
            <a:pPr marL="0" indent="0">
              <a:buNone/>
            </a:pPr>
            <a:endParaRPr lang="en-US" b="0" i="0" dirty="0">
              <a:effectLst/>
              <a:latin typeface="Roboto" panose="02000000000000000000" pitchFamily="2" charset="0"/>
            </a:endParaRPr>
          </a:p>
          <a:p>
            <a:r>
              <a:rPr lang="en-US" b="0" i="0" dirty="0">
                <a:effectLst/>
                <a:latin typeface="Roboto" panose="02000000000000000000" pitchFamily="2" charset="0"/>
              </a:rPr>
              <a:t>Cluster analysis or clustering is the task of grouping a set of objects in such a way that objects in the same group are more like each other than to those in other groups. </a:t>
            </a:r>
            <a:endParaRPr lang="en-US" dirty="0"/>
          </a:p>
        </p:txBody>
      </p:sp>
    </p:spTree>
    <p:extLst>
      <p:ext uri="{BB962C8B-B14F-4D97-AF65-F5344CB8AC3E}">
        <p14:creationId xmlns:p14="http://schemas.microsoft.com/office/powerpoint/2010/main" val="1078257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 name="Freeform: Shape 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5" name="Oval 1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42B987A8-3C5A-4495-85A2-B7BBC3EAC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Rectangle 22">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B32CDD2-9715-425B-9CCC-CF8CE92BE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EB013C47-A4B4-4108-87AF-82C5CD7DF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useBgFill="1">
        <p:nvSpPr>
          <p:cNvPr id="31" name="Rectangle 3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Graphic 212">
            <a:extLst>
              <a:ext uri="{FF2B5EF4-FFF2-40B4-BE49-F238E27FC236}">
                <a16:creationId xmlns:a16="http://schemas.microsoft.com/office/drawing/2014/main" id="{BC8E4194-D60D-466F-B2E4-E0A0C145F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DD209A10-34E3-428C-A5AC-2F6B697FA455}"/>
              </a:ext>
            </a:extLst>
          </p:cNvPr>
          <p:cNvSpPr>
            <a:spLocks noGrp="1"/>
          </p:cNvSpPr>
          <p:nvPr>
            <p:ph type="title"/>
          </p:nvPr>
        </p:nvSpPr>
        <p:spPr>
          <a:xfrm>
            <a:off x="2886765" y="1017432"/>
            <a:ext cx="6418471" cy="3170574"/>
          </a:xfrm>
        </p:spPr>
        <p:txBody>
          <a:bodyPr vert="horz" lIns="91440" tIns="45720" rIns="91440" bIns="45720" rtlCol="0" anchor="b">
            <a:normAutofit fontScale="90000"/>
          </a:bodyPr>
          <a:lstStyle/>
          <a:p>
            <a:pPr algn="ctr"/>
            <a:r>
              <a:rPr lang="en-US" sz="6000" b="1" cap="all" spc="1500" dirty="0">
                <a:ea typeface="Source Sans Pro SemiBold" panose="020B0603030403020204" pitchFamily="34" charset="0"/>
              </a:rPr>
              <a:t>LET’S ANSWER FEW QUESTIONS</a:t>
            </a:r>
          </a:p>
        </p:txBody>
      </p:sp>
      <p:sp>
        <p:nvSpPr>
          <p:cNvPr id="37" name="Freeform: Shape 3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4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1751" y="5783167"/>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0709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47" name="Rectangle 4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062E129-7B84-4D7C-AC73-5C0FD620424C}"/>
              </a:ext>
            </a:extLst>
          </p:cNvPr>
          <p:cNvSpPr>
            <a:spLocks noGrp="1"/>
          </p:cNvSpPr>
          <p:nvPr>
            <p:ph type="title"/>
          </p:nvPr>
        </p:nvSpPr>
        <p:spPr>
          <a:xfrm>
            <a:off x="239824" y="481489"/>
            <a:ext cx="8847905" cy="1948694"/>
          </a:xfrm>
        </p:spPr>
        <p:txBody>
          <a:bodyPr vert="horz" lIns="91440" tIns="45720" rIns="91440" bIns="45720" rtlCol="0" anchor="b">
            <a:normAutofit/>
          </a:bodyPr>
          <a:lstStyle/>
          <a:p>
            <a:r>
              <a:rPr lang="en-US" sz="2400" b="1" i="0" cap="all" spc="1500" dirty="0">
                <a:effectLst/>
                <a:ea typeface="Source Sans Pro SemiBold" panose="020B0603030403020204" pitchFamily="34" charset="0"/>
              </a:rPr>
              <a:t>Which hours of the day and which cluster had the highest number of pickups?</a:t>
            </a:r>
            <a:br>
              <a:rPr lang="en-US" sz="2400" b="1" i="0" cap="all" spc="1500" dirty="0">
                <a:effectLst/>
                <a:ea typeface="Source Sans Pro SemiBold" panose="020B0603030403020204" pitchFamily="34" charset="0"/>
              </a:rPr>
            </a:br>
            <a:endParaRPr lang="en-US" sz="2400" b="1" cap="all" spc="1500" dirty="0">
              <a:ea typeface="Source Sans Pro SemiBold" panose="020B0603030403020204" pitchFamily="34" charset="0"/>
            </a:endParaRPr>
          </a:p>
        </p:txBody>
      </p:sp>
      <p:pic>
        <p:nvPicPr>
          <p:cNvPr id="5" name="Content Placeholder 4">
            <a:extLst>
              <a:ext uri="{FF2B5EF4-FFF2-40B4-BE49-F238E27FC236}">
                <a16:creationId xmlns:a16="http://schemas.microsoft.com/office/drawing/2014/main" id="{16E50713-2D5B-4010-9541-4DBAC7DDB656}"/>
              </a:ext>
            </a:extLst>
          </p:cNvPr>
          <p:cNvPicPr>
            <a:picLocks noGrp="1" noChangeAspect="1"/>
          </p:cNvPicPr>
          <p:nvPr>
            <p:ph idx="1"/>
          </p:nvPr>
        </p:nvPicPr>
        <p:blipFill>
          <a:blip r:embed="rId2"/>
          <a:stretch>
            <a:fillRect/>
          </a:stretch>
        </p:blipFill>
        <p:spPr>
          <a:xfrm>
            <a:off x="551650" y="3179720"/>
            <a:ext cx="11195265" cy="3373251"/>
          </a:xfrm>
          <a:prstGeom prst="rect">
            <a:avLst/>
          </a:prstGeom>
        </p:spPr>
      </p:pic>
      <p:grpSp>
        <p:nvGrpSpPr>
          <p:cNvPr id="49" name="Group 48">
            <a:extLst>
              <a:ext uri="{FF2B5EF4-FFF2-40B4-BE49-F238E27FC236}">
                <a16:creationId xmlns:a16="http://schemas.microsoft.com/office/drawing/2014/main" id="{19C50935-4DD3-46C8-B0BE-74860460EF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481489"/>
            <a:ext cx="932200" cy="932200"/>
            <a:chOff x="10791258" y="619275"/>
            <a:chExt cx="932200" cy="932200"/>
          </a:xfrm>
        </p:grpSpPr>
        <p:sp>
          <p:nvSpPr>
            <p:cNvPr id="50"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1"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53" name="Group 52">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tx1"/>
          </a:solidFill>
        </p:grpSpPr>
        <p:grpSp>
          <p:nvGrpSpPr>
            <p:cNvPr id="54"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8" name="Freeform: Shape 57">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5"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56" name="Freeform: Shape 55">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61" name="Group 60">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tx1"/>
          </a:solidFill>
        </p:grpSpPr>
        <p:grpSp>
          <p:nvGrpSpPr>
            <p:cNvPr id="62"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33" name="Freeform: Shape 232">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63"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64" name="Freeform: Shape 63">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153566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72" name="Freeform: Shape 37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78" name="Oval 37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80" name="Rectangle 379">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B709F6A3-1CBE-404A-AA7D-50A697720FDA}"/>
              </a:ext>
            </a:extLst>
          </p:cNvPr>
          <p:cNvSpPr>
            <a:spLocks noGrp="1"/>
          </p:cNvSpPr>
          <p:nvPr>
            <p:ph type="title"/>
          </p:nvPr>
        </p:nvSpPr>
        <p:spPr>
          <a:xfrm>
            <a:off x="633736" y="507238"/>
            <a:ext cx="8313316" cy="1922945"/>
          </a:xfrm>
        </p:spPr>
        <p:txBody>
          <a:bodyPr vert="horz" lIns="91440" tIns="45720" rIns="91440" bIns="45720" rtlCol="0" anchor="b">
            <a:normAutofit/>
          </a:bodyPr>
          <a:lstStyle/>
          <a:p>
            <a:r>
              <a:rPr lang="en-US" sz="2900" b="1" i="0" cap="all" spc="1500" dirty="0">
                <a:effectLst/>
                <a:ea typeface="Source Sans Pro SemiBold" panose="020B0603030403020204" pitchFamily="34" charset="0"/>
              </a:rPr>
              <a:t>How many pickups occurred in each cluster?</a:t>
            </a:r>
            <a:br>
              <a:rPr lang="en-US" sz="2900" b="1" i="0" cap="all" spc="1500" dirty="0">
                <a:effectLst/>
                <a:ea typeface="Source Sans Pro SemiBold" panose="020B0603030403020204" pitchFamily="34" charset="0"/>
              </a:rPr>
            </a:br>
            <a:endParaRPr lang="en-US" sz="2900" b="1" cap="all" spc="1500" dirty="0">
              <a:ea typeface="Source Sans Pro SemiBold" panose="020B0603030403020204" pitchFamily="34" charset="0"/>
            </a:endParaRPr>
          </a:p>
        </p:txBody>
      </p:sp>
      <p:pic>
        <p:nvPicPr>
          <p:cNvPr id="5" name="Content Placeholder 4">
            <a:extLst>
              <a:ext uri="{FF2B5EF4-FFF2-40B4-BE49-F238E27FC236}">
                <a16:creationId xmlns:a16="http://schemas.microsoft.com/office/drawing/2014/main" id="{B78D96D7-7FD3-4432-9201-43E61C87E297}"/>
              </a:ext>
            </a:extLst>
          </p:cNvPr>
          <p:cNvPicPr>
            <a:picLocks noGrp="1" noChangeAspect="1"/>
          </p:cNvPicPr>
          <p:nvPr>
            <p:ph idx="1"/>
          </p:nvPr>
        </p:nvPicPr>
        <p:blipFill>
          <a:blip r:embed="rId2"/>
          <a:stretch>
            <a:fillRect/>
          </a:stretch>
        </p:blipFill>
        <p:spPr>
          <a:xfrm>
            <a:off x="692381" y="2615813"/>
            <a:ext cx="11136034" cy="3931317"/>
          </a:xfrm>
          <a:prstGeom prst="rect">
            <a:avLst/>
          </a:prstGeom>
        </p:spPr>
      </p:pic>
      <p:grpSp>
        <p:nvGrpSpPr>
          <p:cNvPr id="382" name="Group 381">
            <a:extLst>
              <a:ext uri="{FF2B5EF4-FFF2-40B4-BE49-F238E27FC236}">
                <a16:creationId xmlns:a16="http://schemas.microsoft.com/office/drawing/2014/main" id="{19C50935-4DD3-46C8-B0BE-74860460EF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481489"/>
            <a:ext cx="932200" cy="932200"/>
            <a:chOff x="10791258" y="619275"/>
            <a:chExt cx="932200" cy="932200"/>
          </a:xfrm>
        </p:grpSpPr>
        <p:sp>
          <p:nvSpPr>
            <p:cNvPr id="383"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4"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386" name="Group 385">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tx1"/>
          </a:solidFill>
        </p:grpSpPr>
        <p:grpSp>
          <p:nvGrpSpPr>
            <p:cNvPr id="387"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91" name="Freeform: Shape 390">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388"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89" name="Freeform: Shape 388">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394" name="Group 393">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tx1"/>
          </a:solidFill>
        </p:grpSpPr>
        <p:grpSp>
          <p:nvGrpSpPr>
            <p:cNvPr id="395"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566" name="Freeform: Shape 565">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96"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97" name="Freeform: Shape 396">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137387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 name="Freeform: Shape 1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9" name="Rectangle 1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20449F8-25A9-4C8B-BA01-6A05B8465E62}"/>
              </a:ext>
            </a:extLst>
          </p:cNvPr>
          <p:cNvSpPr>
            <a:spLocks noGrp="1"/>
          </p:cNvSpPr>
          <p:nvPr>
            <p:ph type="title"/>
          </p:nvPr>
        </p:nvSpPr>
        <p:spPr>
          <a:xfrm>
            <a:off x="3728" y="420468"/>
            <a:ext cx="9072972" cy="1616865"/>
          </a:xfrm>
        </p:spPr>
        <p:txBody>
          <a:bodyPr vert="horz" lIns="91440" tIns="45720" rIns="91440" bIns="45720" rtlCol="0" anchor="b">
            <a:normAutofit/>
          </a:bodyPr>
          <a:lstStyle/>
          <a:p>
            <a:r>
              <a:rPr lang="en-US" sz="2900" b="1" i="0" cap="all" spc="1500" dirty="0">
                <a:effectLst/>
                <a:ea typeface="Source Sans Pro SemiBold" panose="020B0603030403020204" pitchFamily="34" charset="0"/>
              </a:rPr>
              <a:t>How many pickups occurred in each hour?</a:t>
            </a:r>
            <a:br>
              <a:rPr lang="en-US" sz="2900" b="1" i="0" cap="all" spc="1500" dirty="0">
                <a:effectLst/>
                <a:ea typeface="Source Sans Pro SemiBold" panose="020B0603030403020204" pitchFamily="34" charset="0"/>
              </a:rPr>
            </a:br>
            <a:endParaRPr lang="en-US" sz="2900" b="1" cap="all" spc="1500" dirty="0">
              <a:ea typeface="Source Sans Pro SemiBold" panose="020B0603030403020204" pitchFamily="34" charset="0"/>
            </a:endParaRPr>
          </a:p>
        </p:txBody>
      </p:sp>
      <p:pic>
        <p:nvPicPr>
          <p:cNvPr id="5" name="Content Placeholder 4">
            <a:extLst>
              <a:ext uri="{FF2B5EF4-FFF2-40B4-BE49-F238E27FC236}">
                <a16:creationId xmlns:a16="http://schemas.microsoft.com/office/drawing/2014/main" id="{4928EBC4-E1EA-4EB8-8944-51E65534E8F1}"/>
              </a:ext>
            </a:extLst>
          </p:cNvPr>
          <p:cNvPicPr>
            <a:picLocks noGrp="1" noChangeAspect="1"/>
          </p:cNvPicPr>
          <p:nvPr>
            <p:ph idx="1"/>
          </p:nvPr>
        </p:nvPicPr>
        <p:blipFill>
          <a:blip r:embed="rId2"/>
          <a:stretch>
            <a:fillRect/>
          </a:stretch>
        </p:blipFill>
        <p:spPr>
          <a:xfrm>
            <a:off x="640676" y="2709722"/>
            <a:ext cx="11184355" cy="3727810"/>
          </a:xfrm>
          <a:prstGeom prst="rect">
            <a:avLst/>
          </a:prstGeom>
        </p:spPr>
      </p:pic>
      <p:grpSp>
        <p:nvGrpSpPr>
          <p:cNvPr id="21" name="Group 20">
            <a:extLst>
              <a:ext uri="{FF2B5EF4-FFF2-40B4-BE49-F238E27FC236}">
                <a16:creationId xmlns:a16="http://schemas.microsoft.com/office/drawing/2014/main" id="{19C50935-4DD3-46C8-B0BE-74860460EF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481489"/>
            <a:ext cx="932200" cy="932200"/>
            <a:chOff x="10791258" y="619275"/>
            <a:chExt cx="932200" cy="932200"/>
          </a:xfrm>
        </p:grpSpPr>
        <p:sp>
          <p:nvSpPr>
            <p:cNvPr id="22"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25" name="Group 24">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tx1"/>
          </a:solidFill>
        </p:grpSpPr>
        <p:grpSp>
          <p:nvGrpSpPr>
            <p:cNvPr id="26"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0" name="Freeform: Shape 29">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8" name="Freeform: Shape 27">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33" name="Group 32">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tx1"/>
          </a:solidFill>
        </p:grpSpPr>
        <p:grpSp>
          <p:nvGrpSpPr>
            <p:cNvPr id="34"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5" name="Freeform: Shape 204">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5"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6" name="Freeform: Shape 35">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95096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62" name="Freeform: Shape 6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8" name="Oval 67">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70" name="Rectangle 69">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E249B0-AC24-4B87-A2AC-410B47E9971C}"/>
              </a:ext>
            </a:extLst>
          </p:cNvPr>
          <p:cNvSpPr>
            <a:spLocks noGrp="1"/>
          </p:cNvSpPr>
          <p:nvPr>
            <p:ph type="title"/>
          </p:nvPr>
        </p:nvSpPr>
        <p:spPr>
          <a:xfrm>
            <a:off x="677119" y="810623"/>
            <a:ext cx="4894428" cy="3570162"/>
          </a:xfrm>
        </p:spPr>
        <p:txBody>
          <a:bodyPr vert="horz" lIns="91440" tIns="45720" rIns="91440" bIns="45720" rtlCol="0" anchor="b">
            <a:normAutofit/>
          </a:bodyPr>
          <a:lstStyle/>
          <a:p>
            <a:pPr algn="ctr"/>
            <a:r>
              <a:rPr lang="en-US" sz="8800" b="1" cap="all" spc="1500" dirty="0">
                <a:ea typeface="Source Sans Pro SemiBold" panose="020B0603030403020204" pitchFamily="34" charset="0"/>
              </a:rPr>
              <a:t>Thank you</a:t>
            </a:r>
          </a:p>
        </p:txBody>
      </p:sp>
      <p:grpSp>
        <p:nvGrpSpPr>
          <p:cNvPr id="72" name="Group 71">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73" name="Rectangle 72">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6" name="Rectangle 75">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79" name="Freeform: Shape 7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8" name="Graphic 57" descr="Smiling Face with No Fill">
            <a:extLst>
              <a:ext uri="{FF2B5EF4-FFF2-40B4-BE49-F238E27FC236}">
                <a16:creationId xmlns:a16="http://schemas.microsoft.com/office/drawing/2014/main" id="{442C6F35-CC4B-43D5-9750-AF45DDE3E3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7629" y="1474182"/>
            <a:ext cx="3899155" cy="3899155"/>
          </a:xfrm>
          <a:prstGeom prst="rect">
            <a:avLst/>
          </a:prstGeom>
          <a:ln w="28575">
            <a:noFill/>
          </a:ln>
        </p:spPr>
      </p:pic>
      <p:sp>
        <p:nvSpPr>
          <p:cNvPr id="8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7"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9" name="Oval 88">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1" name="Oval 90">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6500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58"/>
                                        </p:tgtEl>
                                        <p:attrNameLst>
                                          <p:attrName>style.visibility</p:attrName>
                                        </p:attrNameLst>
                                      </p:cBhvr>
                                      <p:to>
                                        <p:strVal val="visible"/>
                                      </p:to>
                                    </p:set>
                                    <p:animEffect transition="in" filter="fade">
                                      <p:cBhvr>
                                        <p:cTn id="7" dur="700"/>
                                        <p:tgtEl>
                                          <p:spTgt spid="58"/>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0FF7039C-FB29-4CE6-8559-75419C008930}"/>
              </a:ext>
            </a:extLst>
          </p:cNvPr>
          <p:cNvSpPr>
            <a:spLocks noGrp="1"/>
          </p:cNvSpPr>
          <p:nvPr>
            <p:ph type="title"/>
          </p:nvPr>
        </p:nvSpPr>
        <p:spPr>
          <a:xfrm>
            <a:off x="2260330" y="314352"/>
            <a:ext cx="6968019" cy="1314996"/>
          </a:xfrm>
        </p:spPr>
        <p:txBody>
          <a:bodyPr anchor="t">
            <a:normAutofit/>
          </a:bodyPr>
          <a:lstStyle/>
          <a:p>
            <a:r>
              <a:rPr lang="en-US" dirty="0"/>
              <a:t>Importance of our Objective:</a:t>
            </a:r>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9" name="Content Placeholder 2">
            <a:extLst>
              <a:ext uri="{FF2B5EF4-FFF2-40B4-BE49-F238E27FC236}">
                <a16:creationId xmlns:a16="http://schemas.microsoft.com/office/drawing/2014/main" id="{547A5A8C-E171-43AC-96A7-992D61C36D89}"/>
              </a:ext>
            </a:extLst>
          </p:cNvPr>
          <p:cNvSpPr>
            <a:spLocks noGrp="1"/>
          </p:cNvSpPr>
          <p:nvPr>
            <p:ph idx="1"/>
          </p:nvPr>
        </p:nvSpPr>
        <p:spPr>
          <a:xfrm>
            <a:off x="2490777" y="1166840"/>
            <a:ext cx="4932700" cy="4044463"/>
          </a:xfrm>
        </p:spPr>
        <p:txBody>
          <a:bodyPr>
            <a:noAutofit/>
          </a:bodyPr>
          <a:lstStyle/>
          <a:p>
            <a:r>
              <a:rPr lang="en-US" sz="2400" dirty="0"/>
              <a:t>In today's world the connectivity is a cakewalk. The cab system has reached heights and generated a huge data left to analyze.</a:t>
            </a:r>
          </a:p>
          <a:p>
            <a:endParaRPr lang="en-US" sz="2400" dirty="0"/>
          </a:p>
          <a:p>
            <a:r>
              <a:rPr lang="en-US" sz="2400" dirty="0"/>
              <a:t>Deep diving into this data we will explore:</a:t>
            </a:r>
          </a:p>
          <a:p>
            <a:pPr marL="971550" lvl="1" indent="-514350">
              <a:buFont typeface="+mj-lt"/>
              <a:buAutoNum type="arabicPeriod"/>
            </a:pPr>
            <a:r>
              <a:rPr lang="en-US" b="0" i="0" dirty="0">
                <a:effectLst/>
                <a:latin typeface="Roboto" panose="02000000000000000000" pitchFamily="2" charset="0"/>
              </a:rPr>
              <a:t>Which hours of the day and which cluster had the highest number of pickups?</a:t>
            </a:r>
          </a:p>
          <a:p>
            <a:pPr marL="971550" lvl="1" indent="-514350">
              <a:buFont typeface="+mj-lt"/>
              <a:buAutoNum type="arabicPeriod"/>
            </a:pPr>
            <a:r>
              <a:rPr lang="en-US" b="0" i="0" dirty="0">
                <a:effectLst/>
                <a:latin typeface="Roboto" panose="02000000000000000000" pitchFamily="2" charset="0"/>
              </a:rPr>
              <a:t>How many pickups occurred in each cluster?</a:t>
            </a:r>
          </a:p>
          <a:p>
            <a:pPr marL="971550" lvl="1" indent="-514350">
              <a:buFont typeface="+mj-lt"/>
              <a:buAutoNum type="arabicPeriod"/>
            </a:pPr>
            <a:r>
              <a:rPr lang="en-US" b="0" i="0" dirty="0">
                <a:effectLst/>
                <a:latin typeface="Roboto" panose="02000000000000000000" pitchFamily="2" charset="0"/>
              </a:rPr>
              <a:t>How many pickups occurred in each hour?</a:t>
            </a:r>
          </a:p>
          <a:p>
            <a:pPr marL="457200" lvl="1" indent="0">
              <a:buNone/>
            </a:pPr>
            <a:endParaRPr lang="en-US" dirty="0"/>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descr="A dashboard of a car">
            <a:extLst>
              <a:ext uri="{FF2B5EF4-FFF2-40B4-BE49-F238E27FC236}">
                <a16:creationId xmlns:a16="http://schemas.microsoft.com/office/drawing/2014/main" id="{00A306BE-70AE-441D-8E1A-A3ADE239076A}"/>
              </a:ext>
            </a:extLst>
          </p:cNvPr>
          <p:cNvPicPr>
            <a:picLocks noChangeAspect="1"/>
          </p:cNvPicPr>
          <p:nvPr/>
        </p:nvPicPr>
        <p:blipFill rotWithShape="1">
          <a:blip r:embed="rId2"/>
          <a:srcRect l="12476" r="20772" b="-2"/>
          <a:stretch/>
        </p:blipFill>
        <p:spPr>
          <a:xfrm>
            <a:off x="7451555" y="1356738"/>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3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3"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8132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C6B86A-B592-4A8F-90E7-5750738BD758}"/>
              </a:ext>
            </a:extLst>
          </p:cNvPr>
          <p:cNvSpPr>
            <a:spLocks noGrp="1"/>
          </p:cNvSpPr>
          <p:nvPr>
            <p:ph type="title"/>
          </p:nvPr>
        </p:nvSpPr>
        <p:spPr>
          <a:xfrm>
            <a:off x="838201" y="1072976"/>
            <a:ext cx="3200400" cy="4238118"/>
          </a:xfrm>
        </p:spPr>
        <p:txBody>
          <a:bodyPr anchor="b">
            <a:normAutofit/>
          </a:bodyPr>
          <a:lstStyle/>
          <a:p>
            <a:r>
              <a:rPr lang="en-US" dirty="0"/>
              <a:t>Approach:</a:t>
            </a:r>
          </a:p>
        </p:txBody>
      </p:sp>
      <p:grpSp>
        <p:nvGrpSpPr>
          <p:cNvPr id="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6" name="Freeform: Shape 15">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tx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3C7B8A34-7B01-42D8-AB5B-BEE3D9A15614}"/>
              </a:ext>
            </a:extLst>
          </p:cNvPr>
          <p:cNvGraphicFramePr>
            <a:graphicFrameLocks noGrp="1"/>
          </p:cNvGraphicFramePr>
          <p:nvPr>
            <p:ph idx="1"/>
            <p:extLst>
              <p:ext uri="{D42A27DB-BD31-4B8C-83A1-F6EECF244321}">
                <p14:modId xmlns:p14="http://schemas.microsoft.com/office/powerpoint/2010/main" val="1635552707"/>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14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Freeform: Shape 35">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Freeform: Shape 37">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5310EB0-CE9D-48E2-AC99-92CAB959EEB9}"/>
              </a:ext>
            </a:extLst>
          </p:cNvPr>
          <p:cNvSpPr>
            <a:spLocks noGrp="1"/>
          </p:cNvSpPr>
          <p:nvPr>
            <p:ph type="title"/>
          </p:nvPr>
        </p:nvSpPr>
        <p:spPr>
          <a:xfrm>
            <a:off x="2499643" y="301388"/>
            <a:ext cx="7192714" cy="1314996"/>
          </a:xfrm>
        </p:spPr>
        <p:txBody>
          <a:bodyPr anchor="b">
            <a:noAutofit/>
          </a:bodyPr>
          <a:lstStyle/>
          <a:p>
            <a:r>
              <a:rPr lang="en-US" b="0" i="0" dirty="0">
                <a:effectLst/>
                <a:latin typeface="Roboto" panose="02000000000000000000" pitchFamily="2" charset="0"/>
              </a:rPr>
              <a:t>Understanding the Data Set</a:t>
            </a:r>
            <a:br>
              <a:rPr lang="en-US" b="0"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FA2C2FE7-BCA3-49FB-B587-5FBCE91BBD0F}"/>
              </a:ext>
            </a:extLst>
          </p:cNvPr>
          <p:cNvSpPr>
            <a:spLocks noGrp="1"/>
          </p:cNvSpPr>
          <p:nvPr>
            <p:ph idx="1"/>
          </p:nvPr>
        </p:nvSpPr>
        <p:spPr>
          <a:xfrm>
            <a:off x="2784991" y="1584963"/>
            <a:ext cx="4834021" cy="4044463"/>
          </a:xfrm>
        </p:spPr>
        <p:txBody>
          <a:bodyPr>
            <a:normAutofit/>
          </a:bodyPr>
          <a:lstStyle/>
          <a:p>
            <a:r>
              <a:rPr lang="en-US" b="0" i="0" dirty="0">
                <a:effectLst/>
                <a:latin typeface="Roboto" panose="02000000000000000000" pitchFamily="2" charset="0"/>
              </a:rPr>
              <a:t>Our data is Uber trip data from </a:t>
            </a:r>
            <a:r>
              <a:rPr lang="en-US" b="0" i="0" dirty="0">
                <a:effectLst/>
                <a:latin typeface="Roboto" panose="02000000000000000000" pitchFamily="2" charset="0"/>
                <a:hlinkClick r:id="rId2"/>
              </a:rPr>
              <a:t>http://data.beta.nyc/dataset/uber-trip-data-foiled-apr-sep-2014</a:t>
            </a:r>
            <a:r>
              <a:rPr lang="en-US" b="0" i="0" dirty="0">
                <a:effectLst/>
                <a:latin typeface="Roboto" panose="02000000000000000000" pitchFamily="2" charset="0"/>
              </a:rPr>
              <a:t>.</a:t>
            </a:r>
          </a:p>
          <a:p>
            <a:endParaRPr lang="en-US" dirty="0">
              <a:latin typeface="Roboto" panose="02000000000000000000" pitchFamily="2" charset="0"/>
            </a:endParaRPr>
          </a:p>
          <a:p>
            <a:endParaRPr lang="en-US" dirty="0"/>
          </a:p>
        </p:txBody>
      </p:sp>
      <p:pic>
        <p:nvPicPr>
          <p:cNvPr id="5" name="Picture 4">
            <a:extLst>
              <a:ext uri="{FF2B5EF4-FFF2-40B4-BE49-F238E27FC236}">
                <a16:creationId xmlns:a16="http://schemas.microsoft.com/office/drawing/2014/main" id="{F42A5D87-F983-4AEC-9EE2-D1EB77D07053}"/>
              </a:ext>
            </a:extLst>
          </p:cNvPr>
          <p:cNvPicPr>
            <a:picLocks noChangeAspect="1"/>
          </p:cNvPicPr>
          <p:nvPr/>
        </p:nvPicPr>
        <p:blipFill>
          <a:blip r:embed="rId3"/>
          <a:stretch>
            <a:fillRect/>
          </a:stretch>
        </p:blipFill>
        <p:spPr>
          <a:xfrm>
            <a:off x="4037645" y="3709851"/>
            <a:ext cx="7445455" cy="1875966"/>
          </a:xfrm>
          <a:prstGeom prst="rect">
            <a:avLst/>
          </a:prstGeom>
        </p:spPr>
      </p:pic>
      <p:grpSp>
        <p:nvGrpSpPr>
          <p:cNvPr id="4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3" name="Freeform: Shape 4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0403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7790-1461-4744-AB6C-DA42995AD25E}"/>
              </a:ext>
            </a:extLst>
          </p:cNvPr>
          <p:cNvSpPr>
            <a:spLocks noGrp="1"/>
          </p:cNvSpPr>
          <p:nvPr>
            <p:ph type="title"/>
          </p:nvPr>
        </p:nvSpPr>
        <p:spPr/>
        <p:txBody>
          <a:bodyPr/>
          <a:lstStyle/>
          <a:p>
            <a:r>
              <a:rPr lang="en-US"/>
              <a:t>The Coding Part:</a:t>
            </a:r>
            <a:endParaRPr lang="en-US" dirty="0"/>
          </a:p>
        </p:txBody>
      </p:sp>
      <p:sp>
        <p:nvSpPr>
          <p:cNvPr id="3" name="Content Placeholder 2">
            <a:extLst>
              <a:ext uri="{FF2B5EF4-FFF2-40B4-BE49-F238E27FC236}">
                <a16:creationId xmlns:a16="http://schemas.microsoft.com/office/drawing/2014/main" id="{91B951D8-0B95-4C01-BD54-603B7E574007}"/>
              </a:ext>
            </a:extLst>
          </p:cNvPr>
          <p:cNvSpPr>
            <a:spLocks noGrp="1"/>
          </p:cNvSpPr>
          <p:nvPr>
            <p:ph idx="1"/>
          </p:nvPr>
        </p:nvSpPr>
        <p:spPr/>
        <p:txBody>
          <a:bodyPr/>
          <a:lstStyle/>
          <a:p>
            <a:r>
              <a:rPr lang="en-US" dirty="0"/>
              <a:t>To initiate the spark environment in </a:t>
            </a:r>
            <a:r>
              <a:rPr lang="en-US" dirty="0" err="1"/>
              <a:t>colab</a:t>
            </a:r>
            <a:r>
              <a:rPr lang="en-US" dirty="0"/>
              <a:t> we will first need to install JAVA.</a:t>
            </a:r>
          </a:p>
          <a:p>
            <a:endParaRPr lang="en-US" dirty="0"/>
          </a:p>
          <a:p>
            <a:endParaRPr lang="en-US" dirty="0"/>
          </a:p>
          <a:p>
            <a:endParaRPr lang="en-US" dirty="0"/>
          </a:p>
          <a:p>
            <a:r>
              <a:rPr lang="en-US" dirty="0"/>
              <a:t>Creating the spark session</a:t>
            </a:r>
          </a:p>
          <a:p>
            <a:endParaRPr lang="en-US" dirty="0"/>
          </a:p>
        </p:txBody>
      </p:sp>
      <p:pic>
        <p:nvPicPr>
          <p:cNvPr id="5" name="Picture 4">
            <a:extLst>
              <a:ext uri="{FF2B5EF4-FFF2-40B4-BE49-F238E27FC236}">
                <a16:creationId xmlns:a16="http://schemas.microsoft.com/office/drawing/2014/main" id="{298DB91F-A168-4A57-A1AB-E776B898C225}"/>
              </a:ext>
            </a:extLst>
          </p:cNvPr>
          <p:cNvPicPr>
            <a:picLocks noChangeAspect="1"/>
          </p:cNvPicPr>
          <p:nvPr/>
        </p:nvPicPr>
        <p:blipFill>
          <a:blip r:embed="rId2"/>
          <a:stretch>
            <a:fillRect/>
          </a:stretch>
        </p:blipFill>
        <p:spPr>
          <a:xfrm>
            <a:off x="1210998" y="2773628"/>
            <a:ext cx="6677957" cy="762106"/>
          </a:xfrm>
          <a:prstGeom prst="rect">
            <a:avLst/>
          </a:prstGeom>
        </p:spPr>
      </p:pic>
      <p:pic>
        <p:nvPicPr>
          <p:cNvPr id="7" name="Picture 6">
            <a:extLst>
              <a:ext uri="{FF2B5EF4-FFF2-40B4-BE49-F238E27FC236}">
                <a16:creationId xmlns:a16="http://schemas.microsoft.com/office/drawing/2014/main" id="{F070CD66-6FE6-4CDC-A879-9B09AAE24C91}"/>
              </a:ext>
            </a:extLst>
          </p:cNvPr>
          <p:cNvPicPr>
            <a:picLocks noChangeAspect="1"/>
          </p:cNvPicPr>
          <p:nvPr/>
        </p:nvPicPr>
        <p:blipFill>
          <a:blip r:embed="rId3"/>
          <a:stretch>
            <a:fillRect/>
          </a:stretch>
        </p:blipFill>
        <p:spPr>
          <a:xfrm>
            <a:off x="7888955" y="2773628"/>
            <a:ext cx="2762636" cy="3403336"/>
          </a:xfrm>
          <a:prstGeom prst="rect">
            <a:avLst/>
          </a:prstGeom>
        </p:spPr>
      </p:pic>
    </p:spTree>
    <p:extLst>
      <p:ext uri="{BB962C8B-B14F-4D97-AF65-F5344CB8AC3E}">
        <p14:creationId xmlns:p14="http://schemas.microsoft.com/office/powerpoint/2010/main" val="2346565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6ED0F67-12FC-4E36-8B03-DE54E4E7D386}"/>
              </a:ext>
            </a:extLst>
          </p:cNvPr>
          <p:cNvSpPr>
            <a:spLocks noGrp="1"/>
          </p:cNvSpPr>
          <p:nvPr>
            <p:ph type="title"/>
          </p:nvPr>
        </p:nvSpPr>
        <p:spPr>
          <a:xfrm>
            <a:off x="2499732" y="164950"/>
            <a:ext cx="5410137" cy="1314996"/>
          </a:xfrm>
        </p:spPr>
        <p:txBody>
          <a:bodyPr anchor="ctr">
            <a:normAutofit/>
          </a:bodyPr>
          <a:lstStyle/>
          <a:p>
            <a:r>
              <a:rPr lang="en-US" dirty="0"/>
              <a:t>Loading the data:</a:t>
            </a:r>
          </a:p>
        </p:txBody>
      </p:sp>
      <p:sp>
        <p:nvSpPr>
          <p:cNvPr id="3" name="Content Placeholder 2">
            <a:extLst>
              <a:ext uri="{FF2B5EF4-FFF2-40B4-BE49-F238E27FC236}">
                <a16:creationId xmlns:a16="http://schemas.microsoft.com/office/drawing/2014/main" id="{0C477E4D-5C63-4F5E-AFD7-9C9624EA25D2}"/>
              </a:ext>
            </a:extLst>
          </p:cNvPr>
          <p:cNvSpPr>
            <a:spLocks noGrp="1"/>
          </p:cNvSpPr>
          <p:nvPr>
            <p:ph idx="1"/>
          </p:nvPr>
        </p:nvSpPr>
        <p:spPr>
          <a:xfrm>
            <a:off x="2267712" y="1479946"/>
            <a:ext cx="4834021" cy="4044463"/>
          </a:xfrm>
        </p:spPr>
        <p:txBody>
          <a:bodyPr>
            <a:normAutofit/>
          </a:bodyPr>
          <a:lstStyle/>
          <a:p>
            <a:r>
              <a:rPr lang="en-US" dirty="0"/>
              <a:t>First, we need to import all the libraries.</a:t>
            </a:r>
          </a:p>
          <a:p>
            <a:endParaRPr lang="en-US" dirty="0"/>
          </a:p>
          <a:p>
            <a:r>
              <a:rPr lang="en-US" b="0" i="0" dirty="0">
                <a:effectLst/>
                <a:latin typeface="Roboto" panose="02000000000000000000" pitchFamily="2" charset="0"/>
              </a:rPr>
              <a:t>Our data is Uber trip data from </a:t>
            </a:r>
            <a:r>
              <a:rPr lang="en-US" b="0" i="0" dirty="0">
                <a:effectLst/>
                <a:latin typeface="Roboto" panose="02000000000000000000" pitchFamily="2" charset="0"/>
                <a:hlinkClick r:id="rId2"/>
              </a:rPr>
              <a:t>http://data.beta.nyc/dataset/uber-trip-data-foiled-apr-sep-2014</a:t>
            </a:r>
            <a:r>
              <a:rPr lang="en-US" b="0" i="0" dirty="0">
                <a:effectLst/>
                <a:latin typeface="Roboto" panose="02000000000000000000" pitchFamily="2" charset="0"/>
              </a:rPr>
              <a:t>.</a:t>
            </a:r>
          </a:p>
          <a:p>
            <a:endParaRPr lang="en-US" dirty="0"/>
          </a:p>
        </p:txBody>
      </p:sp>
      <p:pic>
        <p:nvPicPr>
          <p:cNvPr id="5" name="Picture 4">
            <a:extLst>
              <a:ext uri="{FF2B5EF4-FFF2-40B4-BE49-F238E27FC236}">
                <a16:creationId xmlns:a16="http://schemas.microsoft.com/office/drawing/2014/main" id="{58B67B6F-2156-4DD0-B21C-B4766C0B9909}"/>
              </a:ext>
            </a:extLst>
          </p:cNvPr>
          <p:cNvPicPr>
            <a:picLocks noChangeAspect="1"/>
          </p:cNvPicPr>
          <p:nvPr/>
        </p:nvPicPr>
        <p:blipFill>
          <a:blip r:embed="rId3"/>
          <a:stretch>
            <a:fillRect/>
          </a:stretch>
        </p:blipFill>
        <p:spPr>
          <a:xfrm>
            <a:off x="7235473" y="1972491"/>
            <a:ext cx="4468847" cy="3468268"/>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9208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447DEAE-BD46-4FC1-90A2-81AB77CC6DE1}"/>
              </a:ext>
            </a:extLst>
          </p:cNvPr>
          <p:cNvSpPr>
            <a:spLocks noGrp="1"/>
          </p:cNvSpPr>
          <p:nvPr>
            <p:ph type="title"/>
          </p:nvPr>
        </p:nvSpPr>
        <p:spPr>
          <a:xfrm>
            <a:off x="2251584" y="352672"/>
            <a:ext cx="7535364" cy="1314996"/>
          </a:xfrm>
        </p:spPr>
        <p:txBody>
          <a:bodyPr anchor="ctr">
            <a:normAutofit/>
          </a:bodyPr>
          <a:lstStyle/>
          <a:p>
            <a:r>
              <a:rPr lang="en-US" dirty="0"/>
              <a:t>Statistics Summary:</a:t>
            </a:r>
          </a:p>
        </p:txBody>
      </p:sp>
      <p:sp>
        <p:nvSpPr>
          <p:cNvPr id="3" name="Content Placeholder 2">
            <a:extLst>
              <a:ext uri="{FF2B5EF4-FFF2-40B4-BE49-F238E27FC236}">
                <a16:creationId xmlns:a16="http://schemas.microsoft.com/office/drawing/2014/main" id="{137D20F7-7ED0-45CB-896B-C956CA9AB02C}"/>
              </a:ext>
            </a:extLst>
          </p:cNvPr>
          <p:cNvSpPr>
            <a:spLocks noGrp="1"/>
          </p:cNvSpPr>
          <p:nvPr>
            <p:ph idx="1"/>
          </p:nvPr>
        </p:nvSpPr>
        <p:spPr>
          <a:xfrm>
            <a:off x="2251583" y="1667668"/>
            <a:ext cx="4834021" cy="4044463"/>
          </a:xfrm>
        </p:spPr>
        <p:txBody>
          <a:bodyPr anchor="t">
            <a:normAutofit lnSpcReduction="10000"/>
          </a:bodyPr>
          <a:lstStyle/>
          <a:p>
            <a:r>
              <a:rPr lang="en-US" b="0" i="0" dirty="0">
                <a:effectLst/>
                <a:latin typeface="Roboto" panose="02000000000000000000" pitchFamily="2" charset="0"/>
              </a:rPr>
              <a:t>Spark DataFrames include some built-in functions for statistical processing. </a:t>
            </a:r>
          </a:p>
          <a:p>
            <a:pPr marL="0" indent="0">
              <a:buNone/>
            </a:pPr>
            <a:endParaRPr lang="en-US" b="0" i="0" dirty="0">
              <a:effectLst/>
              <a:latin typeface="Roboto" panose="02000000000000000000" pitchFamily="2" charset="0"/>
            </a:endParaRPr>
          </a:p>
          <a:p>
            <a:r>
              <a:rPr lang="en-US" b="0" i="0" dirty="0">
                <a:effectLst/>
                <a:latin typeface="Roboto" panose="02000000000000000000" pitchFamily="2" charset="0"/>
              </a:rPr>
              <a:t>The describe() function performs summary statistics calculations on all numeric columns and returns them as a DataFrame.</a:t>
            </a:r>
          </a:p>
          <a:p>
            <a:endParaRPr lang="en-US" dirty="0"/>
          </a:p>
        </p:txBody>
      </p:sp>
      <p:pic>
        <p:nvPicPr>
          <p:cNvPr id="5" name="Picture 4">
            <a:extLst>
              <a:ext uri="{FF2B5EF4-FFF2-40B4-BE49-F238E27FC236}">
                <a16:creationId xmlns:a16="http://schemas.microsoft.com/office/drawing/2014/main" id="{B3283FCE-4EF9-495F-85AF-289F72394CF6}"/>
              </a:ext>
            </a:extLst>
          </p:cNvPr>
          <p:cNvPicPr>
            <a:picLocks noChangeAspect="1"/>
          </p:cNvPicPr>
          <p:nvPr/>
        </p:nvPicPr>
        <p:blipFill>
          <a:blip r:embed="rId2"/>
          <a:stretch>
            <a:fillRect/>
          </a:stretch>
        </p:blipFill>
        <p:spPr>
          <a:xfrm>
            <a:off x="7235473" y="1667668"/>
            <a:ext cx="4403533" cy="3792606"/>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0535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0AF0C89-F863-4D2C-A829-312A0D3B46C1}"/>
              </a:ext>
            </a:extLst>
          </p:cNvPr>
          <p:cNvSpPr>
            <a:spLocks noGrp="1"/>
          </p:cNvSpPr>
          <p:nvPr>
            <p:ph type="title"/>
          </p:nvPr>
        </p:nvSpPr>
        <p:spPr>
          <a:xfrm>
            <a:off x="2232252" y="213782"/>
            <a:ext cx="9076036" cy="1314996"/>
          </a:xfrm>
        </p:spPr>
        <p:txBody>
          <a:bodyPr anchor="b">
            <a:noAutofit/>
          </a:bodyPr>
          <a:lstStyle/>
          <a:p>
            <a:r>
              <a:rPr lang="en-US" b="0" i="0" dirty="0">
                <a:effectLst/>
                <a:latin typeface="Roboto" panose="02000000000000000000" pitchFamily="2" charset="0"/>
              </a:rPr>
              <a:t>Split into Training and Testing Set:</a:t>
            </a:r>
            <a:br>
              <a:rPr lang="en-US" b="0"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D705A11-4623-4BA5-9758-1638B3F7907A}"/>
              </a:ext>
            </a:extLst>
          </p:cNvPr>
          <p:cNvSpPr>
            <a:spLocks noGrp="1"/>
          </p:cNvSpPr>
          <p:nvPr>
            <p:ph idx="1"/>
          </p:nvPr>
        </p:nvSpPr>
        <p:spPr>
          <a:xfrm>
            <a:off x="2145700" y="977292"/>
            <a:ext cx="4834021" cy="5419175"/>
          </a:xfrm>
        </p:spPr>
        <p:txBody>
          <a:bodyPr anchor="ctr">
            <a:normAutofit/>
          </a:bodyPr>
          <a:lstStyle/>
          <a:p>
            <a:r>
              <a:rPr lang="en-US" sz="2600" b="0" i="0" dirty="0">
                <a:effectLst/>
                <a:latin typeface="Roboto" panose="02000000000000000000" pitchFamily="2" charset="0"/>
                <a:ea typeface="Roboto" panose="02000000000000000000" pitchFamily="2" charset="0"/>
              </a:rPr>
              <a:t>The train-test split procedure is used to estimate the performance of machine learning algorithms when they are used to make predictions on data not used to train the model.</a:t>
            </a:r>
          </a:p>
          <a:p>
            <a:endParaRPr lang="en-US" sz="2600" dirty="0">
              <a:latin typeface="Roboto" panose="02000000000000000000" pitchFamily="2" charset="0"/>
              <a:ea typeface="Roboto" panose="02000000000000000000" pitchFamily="2" charset="0"/>
            </a:endParaRPr>
          </a:p>
          <a:p>
            <a:r>
              <a:rPr lang="en-US" sz="2600" dirty="0">
                <a:latin typeface="Roboto" panose="02000000000000000000" pitchFamily="2" charset="0"/>
                <a:ea typeface="Roboto" panose="02000000000000000000" pitchFamily="2" charset="0"/>
              </a:rPr>
              <a:t>Before splitting we will vectorize the columns.</a:t>
            </a:r>
          </a:p>
          <a:p>
            <a:endParaRPr lang="en-US" sz="26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60E32569-99B0-4411-9304-7FF3261C34CE}"/>
              </a:ext>
            </a:extLst>
          </p:cNvPr>
          <p:cNvPicPr>
            <a:picLocks noChangeAspect="1"/>
          </p:cNvPicPr>
          <p:nvPr/>
        </p:nvPicPr>
        <p:blipFill>
          <a:blip r:embed="rId2"/>
          <a:stretch>
            <a:fillRect/>
          </a:stretch>
        </p:blipFill>
        <p:spPr>
          <a:xfrm>
            <a:off x="6893169" y="1187680"/>
            <a:ext cx="5092511" cy="1314996"/>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a:extLst>
              <a:ext uri="{FF2B5EF4-FFF2-40B4-BE49-F238E27FC236}">
                <a16:creationId xmlns:a16="http://schemas.microsoft.com/office/drawing/2014/main" id="{A41611C8-8A3A-4B9D-91B7-98F1E6C3FD6D}"/>
              </a:ext>
            </a:extLst>
          </p:cNvPr>
          <p:cNvPicPr>
            <a:picLocks noChangeAspect="1"/>
          </p:cNvPicPr>
          <p:nvPr/>
        </p:nvPicPr>
        <p:blipFill>
          <a:blip r:embed="rId3"/>
          <a:stretch>
            <a:fillRect/>
          </a:stretch>
        </p:blipFill>
        <p:spPr>
          <a:xfrm>
            <a:off x="6893169" y="2502677"/>
            <a:ext cx="5092511" cy="3414122"/>
          </a:xfrm>
          <a:prstGeom prst="rect">
            <a:avLst/>
          </a:prstGeom>
        </p:spPr>
      </p:pic>
    </p:spTree>
    <p:extLst>
      <p:ext uri="{BB962C8B-B14F-4D97-AF65-F5344CB8AC3E}">
        <p14:creationId xmlns:p14="http://schemas.microsoft.com/office/powerpoint/2010/main" val="3544668767"/>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142</TotalTime>
  <Words>750</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Roboto</vt:lpstr>
      <vt:lpstr>Source Sans Pro</vt:lpstr>
      <vt:lpstr>FunkyShapesDarkVTI</vt:lpstr>
      <vt:lpstr>Machine learning using Spark</vt:lpstr>
      <vt:lpstr>Research Objective:</vt:lpstr>
      <vt:lpstr>Importance of our Objective:</vt:lpstr>
      <vt:lpstr>Approach:</vt:lpstr>
      <vt:lpstr>Understanding the Data Set </vt:lpstr>
      <vt:lpstr>The Coding Part:</vt:lpstr>
      <vt:lpstr>Loading the data:</vt:lpstr>
      <vt:lpstr>Statistics Summary:</vt:lpstr>
      <vt:lpstr>Split into Training and Testing Set: </vt:lpstr>
      <vt:lpstr>Continued:</vt:lpstr>
      <vt:lpstr>MODELS</vt:lpstr>
      <vt:lpstr>K-Means Clustering</vt:lpstr>
      <vt:lpstr>Importing libraries:</vt:lpstr>
      <vt:lpstr>Training and fitting the Model</vt:lpstr>
      <vt:lpstr>Predictions</vt:lpstr>
      <vt:lpstr>Summary:</vt:lpstr>
      <vt:lpstr>Gaussian Mixture Models</vt:lpstr>
      <vt:lpstr>Fitting and testing the model:</vt:lpstr>
      <vt:lpstr>Summary:</vt:lpstr>
      <vt:lpstr>LET’S ANSWER FEW QUESTIONS</vt:lpstr>
      <vt:lpstr>Which hours of the day and which cluster had the highest number of pickups? </vt:lpstr>
      <vt:lpstr>How many pickups occurred in each cluster? </vt:lpstr>
      <vt:lpstr>How many pickups occurred in each hour?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using Spark</dc:title>
  <dc:creator>Pragati Debata</dc:creator>
  <cp:lastModifiedBy>Pragati Debata</cp:lastModifiedBy>
  <cp:revision>34</cp:revision>
  <dcterms:created xsi:type="dcterms:W3CDTF">2022-03-05T07:16:48Z</dcterms:created>
  <dcterms:modified xsi:type="dcterms:W3CDTF">2022-03-05T09:39:10Z</dcterms:modified>
</cp:coreProperties>
</file>