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  <p:embeddedFontLst>
    <p:embeddedFont>
      <p:font typeface="Arial Rounded MT Bold" panose="020F0704030504030204" pitchFamily="34" charset="0"/>
      <p:regular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  <p:embeddedFont>
      <p:font typeface="Lucida Fax" panose="02060602050505020204" pitchFamily="18" charset="0"/>
      <p:regular r:id="rId20"/>
      <p:bold r:id="rId21"/>
      <p:italic r:id="rId22"/>
      <p:boldItalic r:id="rId23"/>
    </p:embeddedFont>
    <p:embeddedFont>
      <p:font typeface="Lucida Sans" panose="020B0602030504020204" pitchFamily="34" charset="0"/>
      <p:regular r:id="rId24"/>
      <p:bold r:id="rId25"/>
      <p:italic r:id="rId26"/>
      <p:boldItalic r:id="rId27"/>
    </p:embeddedFont>
    <p:embeddedFont>
      <p:font typeface="Lucida Sans Unicode" panose="020B0602030504020204" pitchFamily="34" charset="0"/>
      <p:regular r:id="rId28"/>
    </p:embeddedFont>
    <p:embeddedFont>
      <p:font typeface="Microsoft YaHei" panose="020B0503020204020204" pitchFamily="34" charset="-122"/>
      <p:regular r:id="rId29"/>
      <p:bold r:id="rId30"/>
    </p:embeddedFont>
    <p:embeddedFont>
      <p:font typeface="MuseoModerno Medium" panose="020B0604020202020204" charset="0"/>
      <p:regular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04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0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686157"/>
            <a:ext cx="7415927" cy="4629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150"/>
              </a:lnSpc>
              <a:buNone/>
            </a:pPr>
            <a:r>
              <a:rPr lang="en-US" sz="9700" dirty="0">
                <a:solidFill>
                  <a:srgbClr val="124E73"/>
                </a:solidFill>
                <a:latin typeface="Lucida Fax" panose="02060602050505020204" pitchFamily="18" charset="0"/>
                <a:ea typeface="MuseoModerno Medium" pitchFamily="34" charset="-122"/>
                <a:cs typeface="MuseoModerno Medium" pitchFamily="34" charset="-120"/>
              </a:rPr>
              <a:t>Market Campaign Analysis</a:t>
            </a:r>
            <a:endParaRPr lang="en-US" sz="9700" dirty="0">
              <a:latin typeface="Lucida Fax" panose="020606020505050202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50437" y="5685592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Data-driven insights to refine strategies and drive better results!
</a:t>
            </a:r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F0763-E21A-1CE5-0E64-C1E5B828A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736" y="7407657"/>
            <a:ext cx="2576664" cy="76266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6753344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By,
Team 29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2420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Conclusion:</a:t>
            </a:r>
            <a:endParaRPr lang="en-US" sz="485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971199" y="286381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Gill Sans MT" panose="020B0502020104020203" pitchFamily="34" charset="0"/>
                <a:ea typeface="MuseoModerno Medium" pitchFamily="34" charset="-122"/>
                <a:cs typeface="MuseoModerno Medium" pitchFamily="34" charset="-120"/>
              </a:rPr>
              <a:t>Summary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3397687"/>
            <a:ext cx="419326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Campaign 8</a:t>
            </a: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is the most efficient; </a:t>
            </a:r>
            <a:r>
              <a:rPr lang="en-US" sz="19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Campaign 3</a:t>
            </a: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needs to be Discontinued.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2489478"/>
            <a:ext cx="4515803" cy="451580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19361" y="3708083"/>
            <a:ext cx="347186" cy="433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700" dirty="0"/>
          </a:p>
        </p:txBody>
      </p:sp>
      <p:sp>
        <p:nvSpPr>
          <p:cNvPr id="7" name="Text 4"/>
          <p:cNvSpPr/>
          <p:nvPr/>
        </p:nvSpPr>
        <p:spPr>
          <a:xfrm>
            <a:off x="9573101" y="286381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Gill Sans MT" panose="020B0502020104020203" pitchFamily="34" charset="0"/>
                <a:ea typeface="MuseoModerno Medium" pitchFamily="34" charset="-122"/>
                <a:cs typeface="MuseoModerno Medium" pitchFamily="34" charset="-120"/>
              </a:rPr>
              <a:t>Highest Reach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573101" y="3397687"/>
            <a:ext cx="419326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Group1, Group2, India</a:t>
            </a: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</a:t>
            </a:r>
            <a:r>
              <a:rPr lang="en-US" sz="19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Nepal</a:t>
            </a: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generated the highest reach.</a:t>
            </a:r>
            <a:endParaRPr lang="en-US" sz="19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299" y="2489478"/>
            <a:ext cx="4515803" cy="451580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63733" y="3708083"/>
            <a:ext cx="347186" cy="433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700" dirty="0"/>
          </a:p>
        </p:txBody>
      </p:sp>
      <p:sp>
        <p:nvSpPr>
          <p:cNvPr id="11" name="Text 7"/>
          <p:cNvSpPr/>
          <p:nvPr/>
        </p:nvSpPr>
        <p:spPr>
          <a:xfrm>
            <a:off x="9573101" y="530685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Gill Sans MT" panose="020B0502020104020203" pitchFamily="34" charset="0"/>
                <a:ea typeface="MuseoModerno Medium" pitchFamily="34" charset="-122"/>
                <a:cs typeface="MuseoModerno Medium" pitchFamily="34" charset="-120"/>
              </a:rPr>
              <a:t>High Engagement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9573101" y="5840730"/>
            <a:ext cx="419326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19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18-24 age group</a:t>
            </a: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shows the highest engagement across most campaigns.</a:t>
            </a:r>
            <a:endParaRPr lang="en-US" sz="19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299" y="2489478"/>
            <a:ext cx="4515803" cy="451580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63733" y="5352455"/>
            <a:ext cx="347186" cy="433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700" dirty="0"/>
          </a:p>
        </p:txBody>
      </p:sp>
      <p:sp>
        <p:nvSpPr>
          <p:cNvPr id="15" name="Text 10"/>
          <p:cNvSpPr/>
          <p:nvPr/>
        </p:nvSpPr>
        <p:spPr>
          <a:xfrm>
            <a:off x="1971199" y="530685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Gill Sans MT" panose="020B0502020104020203" pitchFamily="34" charset="0"/>
                <a:ea typeface="MuseoModerno Medium" pitchFamily="34" charset="-122"/>
                <a:cs typeface="MuseoModerno Medium" pitchFamily="34" charset="-120"/>
              </a:rPr>
              <a:t>ROI</a:t>
            </a:r>
            <a:r>
              <a:rPr lang="en-US" sz="24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latin typeface="Gill Sans MT" panose="020B0502020104020203" pitchFamily="34" charset="0"/>
              </a:rPr>
              <a:t>Analysis</a:t>
            </a:r>
          </a:p>
        </p:txBody>
      </p:sp>
      <p:sp>
        <p:nvSpPr>
          <p:cNvPr id="16" name="Text 11"/>
          <p:cNvSpPr/>
          <p:nvPr/>
        </p:nvSpPr>
        <p:spPr>
          <a:xfrm>
            <a:off x="864037" y="5840730"/>
            <a:ext cx="419326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Campaign 8</a:t>
            </a: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has the best </a:t>
            </a:r>
            <a:r>
              <a:rPr lang="en-US" sz="19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ROI</a:t>
            </a: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(Return on Investment)and should be prioritized.</a:t>
            </a:r>
            <a:endParaRPr lang="en-US" sz="19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299" y="2489478"/>
            <a:ext cx="4515803" cy="4515803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319361" y="5352455"/>
            <a:ext cx="347186" cy="433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7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</a:t>
            </a:r>
            <a:endParaRPr lang="en-US" sz="27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3DF92B-5636-F0D4-5D3D-EDD1B1916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3736" y="7407657"/>
            <a:ext cx="2576664" cy="7626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0338" y="631388"/>
            <a:ext cx="5716905" cy="714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50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Strategic Actions</a:t>
            </a:r>
            <a:endParaRPr lang="en-US" sz="4500" dirty="0">
              <a:latin typeface="Arial Rounded MT Bold" panose="020F070403050403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00338" y="4643557"/>
            <a:ext cx="13029724" cy="30480"/>
          </a:xfrm>
          <a:prstGeom prst="roundRect">
            <a:avLst>
              <a:gd name="adj" fmla="val 112539"/>
            </a:avLst>
          </a:prstGeom>
          <a:solidFill>
            <a:srgbClr val="D9D4C9"/>
          </a:solidFill>
          <a:ln/>
        </p:spPr>
      </p:sp>
      <p:sp>
        <p:nvSpPr>
          <p:cNvPr id="4" name="Shape 2"/>
          <p:cNvSpPr/>
          <p:nvPr/>
        </p:nvSpPr>
        <p:spPr>
          <a:xfrm>
            <a:off x="2880360" y="3957697"/>
            <a:ext cx="30480" cy="685919"/>
          </a:xfrm>
          <a:prstGeom prst="roundRect">
            <a:avLst>
              <a:gd name="adj" fmla="val 112539"/>
            </a:avLst>
          </a:prstGeom>
          <a:solidFill>
            <a:srgbClr val="D9D4C9"/>
          </a:solidFill>
          <a:ln/>
        </p:spPr>
      </p:sp>
      <p:sp>
        <p:nvSpPr>
          <p:cNvPr id="5" name="Shape 3"/>
          <p:cNvSpPr/>
          <p:nvPr/>
        </p:nvSpPr>
        <p:spPr>
          <a:xfrm>
            <a:off x="2638425" y="4386322"/>
            <a:ext cx="514469" cy="5144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6" name="Text 4"/>
          <p:cNvSpPr/>
          <p:nvPr/>
        </p:nvSpPr>
        <p:spPr>
          <a:xfrm>
            <a:off x="822289" y="1847962"/>
            <a:ext cx="4333637" cy="585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Scale Up High-Performing Campaigns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209337" y="2277488"/>
            <a:ext cx="3788688" cy="1858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Prioritize </a:t>
            </a:r>
            <a:r>
              <a:rPr lang="en-US" sz="18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Campaign 8 and Campaign 11</a:t>
            </a: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as they have the highest CTR, allocate more budget and optimize ad creatives for these campaigns.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5090041" y="4643497"/>
            <a:ext cx="30480" cy="685919"/>
          </a:xfrm>
          <a:prstGeom prst="roundRect">
            <a:avLst>
              <a:gd name="adj" fmla="val 112539"/>
            </a:avLst>
          </a:prstGeom>
          <a:solidFill>
            <a:srgbClr val="D9D4C9"/>
          </a:solidFill>
          <a:ln/>
        </p:spPr>
      </p:sp>
      <p:sp>
        <p:nvSpPr>
          <p:cNvPr id="9" name="Shape 7"/>
          <p:cNvSpPr/>
          <p:nvPr/>
        </p:nvSpPr>
        <p:spPr>
          <a:xfrm>
            <a:off x="4848106" y="4386322"/>
            <a:ext cx="514469" cy="5144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0" name="Text 8"/>
          <p:cNvSpPr/>
          <p:nvPr/>
        </p:nvSpPr>
        <p:spPr>
          <a:xfrm>
            <a:off x="3682015" y="5357624"/>
            <a:ext cx="2877011" cy="731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Discontinue or Optimize Low-Performing Campaigns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2989107" y="6208678"/>
            <a:ext cx="4248032" cy="1620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Campaigns 3, 9 and 10</a:t>
            </a: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have the lowest CTR-making it inefficient and should either be discontinued or optimized with new creatives and better targeting.</a:t>
            </a:r>
            <a:endParaRPr lang="en-US" sz="1800" dirty="0"/>
          </a:p>
        </p:txBody>
      </p:sp>
      <p:sp>
        <p:nvSpPr>
          <p:cNvPr id="12" name="Shape 10"/>
          <p:cNvSpPr/>
          <p:nvPr/>
        </p:nvSpPr>
        <p:spPr>
          <a:xfrm>
            <a:off x="7299722" y="3957697"/>
            <a:ext cx="30480" cy="685919"/>
          </a:xfrm>
          <a:prstGeom prst="roundRect">
            <a:avLst>
              <a:gd name="adj" fmla="val 112539"/>
            </a:avLst>
          </a:prstGeom>
          <a:solidFill>
            <a:srgbClr val="D9D4C9"/>
          </a:solidFill>
          <a:ln/>
        </p:spPr>
      </p:sp>
      <p:sp>
        <p:nvSpPr>
          <p:cNvPr id="13" name="Shape 11"/>
          <p:cNvSpPr/>
          <p:nvPr/>
        </p:nvSpPr>
        <p:spPr>
          <a:xfrm>
            <a:off x="7057787" y="4386322"/>
            <a:ext cx="514469" cy="5144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4" name="Text 12"/>
          <p:cNvSpPr/>
          <p:nvPr/>
        </p:nvSpPr>
        <p:spPr>
          <a:xfrm>
            <a:off x="5463361" y="1867929"/>
            <a:ext cx="3733681" cy="365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Target Audience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5930564" y="2392379"/>
            <a:ext cx="3283383" cy="1449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18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18-24 age group</a:t>
            </a: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shows the highest engagement across campaigns.</a:t>
            </a:r>
            <a:endParaRPr lang="en-US" sz="1800" dirty="0"/>
          </a:p>
        </p:txBody>
      </p:sp>
      <p:sp>
        <p:nvSpPr>
          <p:cNvPr id="17" name="Shape 15"/>
          <p:cNvSpPr/>
          <p:nvPr/>
        </p:nvSpPr>
        <p:spPr>
          <a:xfrm>
            <a:off x="9509522" y="4643497"/>
            <a:ext cx="30480" cy="685919"/>
          </a:xfrm>
          <a:prstGeom prst="roundRect">
            <a:avLst>
              <a:gd name="adj" fmla="val 112539"/>
            </a:avLst>
          </a:prstGeom>
          <a:solidFill>
            <a:srgbClr val="D9D4C9"/>
          </a:solidFill>
          <a:ln/>
        </p:spPr>
      </p:sp>
      <p:sp>
        <p:nvSpPr>
          <p:cNvPr id="18" name="Shape 16"/>
          <p:cNvSpPr/>
          <p:nvPr/>
        </p:nvSpPr>
        <p:spPr>
          <a:xfrm>
            <a:off x="9267587" y="4386322"/>
            <a:ext cx="514469" cy="5144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9" name="Text 17"/>
          <p:cNvSpPr/>
          <p:nvPr/>
        </p:nvSpPr>
        <p:spPr>
          <a:xfrm>
            <a:off x="7743706" y="5512385"/>
            <a:ext cx="3733562" cy="365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Budget Reallocation</a:t>
            </a:r>
            <a:endParaRPr lang="en-US" sz="1800" dirty="0"/>
          </a:p>
        </p:txBody>
      </p:sp>
      <p:sp>
        <p:nvSpPr>
          <p:cNvPr id="20" name="Text 18"/>
          <p:cNvSpPr/>
          <p:nvPr/>
        </p:nvSpPr>
        <p:spPr>
          <a:xfrm>
            <a:off x="7907308" y="6175854"/>
            <a:ext cx="3733562" cy="17340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Increase spending on </a:t>
            </a:r>
            <a:r>
              <a:rPr lang="en-US" sz="18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Campaign 8, Campaign 2, and Campaign 6</a:t>
            </a: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which offer the best cost-effectiveness.</a:t>
            </a:r>
            <a:endParaRPr lang="en-US" sz="1800" dirty="0"/>
          </a:p>
        </p:txBody>
      </p:sp>
      <p:sp>
        <p:nvSpPr>
          <p:cNvPr id="21" name="Shape 19"/>
          <p:cNvSpPr/>
          <p:nvPr/>
        </p:nvSpPr>
        <p:spPr>
          <a:xfrm>
            <a:off x="11719203" y="3957697"/>
            <a:ext cx="30480" cy="685919"/>
          </a:xfrm>
          <a:prstGeom prst="roundRect">
            <a:avLst>
              <a:gd name="adj" fmla="val 112539"/>
            </a:avLst>
          </a:prstGeom>
          <a:solidFill>
            <a:srgbClr val="D9D4C9"/>
          </a:solidFill>
          <a:ln/>
        </p:spPr>
      </p:sp>
      <p:sp>
        <p:nvSpPr>
          <p:cNvPr id="22" name="Shape 20"/>
          <p:cNvSpPr/>
          <p:nvPr/>
        </p:nvSpPr>
        <p:spPr>
          <a:xfrm>
            <a:off x="11477268" y="4386322"/>
            <a:ext cx="514469" cy="5144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23" name="Text 21"/>
          <p:cNvSpPr/>
          <p:nvPr/>
        </p:nvSpPr>
        <p:spPr>
          <a:xfrm>
            <a:off x="9782056" y="1886866"/>
            <a:ext cx="3733681" cy="365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Refine Ad Creatives &amp; Messaging</a:t>
            </a:r>
            <a:endParaRPr lang="en-US" sz="1800" dirty="0"/>
          </a:p>
        </p:txBody>
      </p:sp>
      <p:sp>
        <p:nvSpPr>
          <p:cNvPr id="24" name="Text 22"/>
          <p:cNvSpPr/>
          <p:nvPr/>
        </p:nvSpPr>
        <p:spPr>
          <a:xfrm>
            <a:off x="9988585" y="2392379"/>
            <a:ext cx="3733681" cy="878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high-performing campaigns to identify successful elements (copy, visuals, CTAs).</a:t>
            </a:r>
            <a:endParaRPr lang="en-US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8DB9B8-F339-9C9F-D229-DB8DEC34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736" y="7407657"/>
            <a:ext cx="2576664" cy="762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43000" y="2541032"/>
            <a:ext cx="12344400" cy="1543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2150"/>
              </a:lnSpc>
              <a:buNone/>
            </a:pPr>
            <a:r>
              <a:rPr lang="en-US" sz="970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THANK YOU !</a:t>
            </a:r>
            <a:endParaRPr lang="en-US" sz="97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908990" y="5218040"/>
            <a:ext cx="4937760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4850"/>
              </a:lnSpc>
              <a:buNone/>
            </a:pPr>
            <a:r>
              <a:rPr lang="en-US" sz="385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 Medium" pitchFamily="34" charset="-120"/>
              </a:rPr>
              <a:t>By,
</a:t>
            </a:r>
            <a:r>
              <a:rPr lang="en-US" sz="3850" b="1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 Medium" pitchFamily="34" charset="-120"/>
              </a:rPr>
              <a:t>TEAM 29</a:t>
            </a:r>
            <a:endParaRPr lang="en-US" sz="38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BB89B-5156-7712-D9C9-E0FC6F10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736" y="7407657"/>
            <a:ext cx="2576664" cy="7626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5929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MuseoModerno Medium" pitchFamily="34" charset="-120"/>
              </a:rPr>
              <a:t>Team Members</a:t>
            </a:r>
            <a:endParaRPr lang="en-US" sz="4850" dirty="0">
              <a:latin typeface="Arial Rounded MT Bold" panose="020F070403050403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64037" y="350222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124E7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8" y="3548420"/>
            <a:ext cx="370284" cy="46291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66280" y="3502223"/>
            <a:ext cx="2238256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S Gothic" panose="020B0609070205080204" pitchFamily="49" charset="-128"/>
                <a:cs typeface="MuseoModerno Medium" pitchFamily="34" charset="-120"/>
              </a:rPr>
              <a:t>Fortune Nchetseng</a:t>
            </a:r>
            <a:endParaRPr lang="en-US" sz="2400" dirty="0">
              <a:latin typeface="Arial Rounded MT Bold" panose="020F07040305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66280" y="4421862"/>
            <a:ext cx="223825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 Leader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151352" y="350222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124E73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64" y="3548420"/>
            <a:ext cx="370284" cy="46291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53594" y="3502223"/>
            <a:ext cx="2238257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Saahithi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Reddy</a:t>
            </a:r>
          </a:p>
        </p:txBody>
      </p:sp>
      <p:sp>
        <p:nvSpPr>
          <p:cNvPr id="10" name="Text 6"/>
          <p:cNvSpPr/>
          <p:nvPr/>
        </p:nvSpPr>
        <p:spPr>
          <a:xfrm>
            <a:off x="4953595" y="4421862"/>
            <a:ext cx="223825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 Leader</a:t>
            </a:r>
            <a:endParaRPr lang="en-US" sz="1900" dirty="0"/>
          </a:p>
        </p:txBody>
      </p:sp>
      <p:sp>
        <p:nvSpPr>
          <p:cNvPr id="11" name="Shape 7"/>
          <p:cNvSpPr/>
          <p:nvPr/>
        </p:nvSpPr>
        <p:spPr>
          <a:xfrm>
            <a:off x="7438668" y="350222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124E73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79" y="3548420"/>
            <a:ext cx="370284" cy="46291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240911" y="3502223"/>
            <a:ext cx="2238256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Dorothy Nhlapho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8240911" y="4421862"/>
            <a:ext cx="223825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Project Manager</a:t>
            </a:r>
            <a:endParaRPr lang="en-US" sz="1900" dirty="0"/>
          </a:p>
        </p:txBody>
      </p:sp>
      <p:sp>
        <p:nvSpPr>
          <p:cNvPr id="15" name="Shape 10"/>
          <p:cNvSpPr/>
          <p:nvPr/>
        </p:nvSpPr>
        <p:spPr>
          <a:xfrm>
            <a:off x="10725983" y="350222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124E73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495" y="3548420"/>
            <a:ext cx="370284" cy="46291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1528227" y="3502223"/>
            <a:ext cx="199024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Shruthi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Mary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11404223" y="4419977"/>
            <a:ext cx="223825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Project Manager</a:t>
            </a:r>
            <a:endParaRPr lang="en-US" sz="1900" dirty="0"/>
          </a:p>
        </p:txBody>
      </p:sp>
      <p:sp>
        <p:nvSpPr>
          <p:cNvPr id="19" name="Shape 13"/>
          <p:cNvSpPr/>
          <p:nvPr/>
        </p:nvSpPr>
        <p:spPr>
          <a:xfrm>
            <a:off x="864037" y="5341382"/>
            <a:ext cx="555427" cy="555427"/>
          </a:xfrm>
          <a:prstGeom prst="roundRect">
            <a:avLst>
              <a:gd name="adj" fmla="val 6668"/>
            </a:avLst>
          </a:prstGeom>
          <a:solidFill>
            <a:srgbClr val="124E73"/>
          </a:solidFill>
          <a:ln/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8" y="5387578"/>
            <a:ext cx="370284" cy="462915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1666280" y="5341382"/>
            <a:ext cx="322838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 err="1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Nontokozo</a:t>
            </a:r>
            <a:endParaRPr lang="en-US" sz="2400" dirty="0">
              <a:solidFill>
                <a:srgbClr val="2B4150"/>
              </a:solidFill>
              <a:latin typeface="Arial Rounded MT Bold" panose="020F0704030504030204" pitchFamily="34" charset="0"/>
              <a:ea typeface="MuseoModerno Medium" pitchFamily="34" charset="-122"/>
              <a:cs typeface="MuseoModerno Medium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Mokoena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2" name="Text 15"/>
          <p:cNvSpPr/>
          <p:nvPr/>
        </p:nvSpPr>
        <p:spPr>
          <a:xfrm>
            <a:off x="1630248" y="6195132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Research Specialist</a:t>
            </a:r>
            <a:endParaRPr lang="en-US" sz="1900" dirty="0"/>
          </a:p>
        </p:txBody>
      </p:sp>
      <p:sp>
        <p:nvSpPr>
          <p:cNvPr id="23" name="Shape 16"/>
          <p:cNvSpPr/>
          <p:nvPr/>
        </p:nvSpPr>
        <p:spPr>
          <a:xfrm>
            <a:off x="5247084" y="5341382"/>
            <a:ext cx="555427" cy="555427"/>
          </a:xfrm>
          <a:prstGeom prst="roundRect">
            <a:avLst>
              <a:gd name="adj" fmla="val 6668"/>
            </a:avLst>
          </a:prstGeom>
          <a:solidFill>
            <a:srgbClr val="124E73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596" y="5387578"/>
            <a:ext cx="370284" cy="46291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6049328" y="5341382"/>
            <a:ext cx="1557274" cy="749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Pragati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 Patel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 18"/>
          <p:cNvSpPr/>
          <p:nvPr/>
        </p:nvSpPr>
        <p:spPr>
          <a:xfrm>
            <a:off x="5939608" y="6197484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Analyst</a:t>
            </a:r>
            <a:endParaRPr lang="en-US" sz="1900" dirty="0"/>
          </a:p>
        </p:txBody>
      </p:sp>
      <p:sp>
        <p:nvSpPr>
          <p:cNvPr id="27" name="Shape 19"/>
          <p:cNvSpPr/>
          <p:nvPr/>
        </p:nvSpPr>
        <p:spPr>
          <a:xfrm>
            <a:off x="9630132" y="5341382"/>
            <a:ext cx="555427" cy="555427"/>
          </a:xfrm>
          <a:prstGeom prst="roundRect">
            <a:avLst>
              <a:gd name="adj" fmla="val 6668"/>
            </a:avLst>
          </a:prstGeom>
          <a:solidFill>
            <a:srgbClr val="124E73"/>
          </a:solidFill>
          <a:ln/>
        </p:spPr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644" y="5387578"/>
            <a:ext cx="370284" cy="462915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10432375" y="5341382"/>
            <a:ext cx="177671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Teddy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Boamah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30" name="Text 21"/>
          <p:cNvSpPr/>
          <p:nvPr/>
        </p:nvSpPr>
        <p:spPr>
          <a:xfrm>
            <a:off x="10432375" y="6193559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Analyst</a:t>
            </a:r>
            <a:endParaRPr lang="en-US" sz="19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0BFE44F-F12D-3FF4-86A7-572D36C8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410" y="7303140"/>
            <a:ext cx="3315163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E6730A-21FA-5363-F2B7-8B8F5399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736" y="7407657"/>
            <a:ext cx="2576664" cy="762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DA1A7-E7AB-CEA1-C4A3-EFC131B09334}"/>
              </a:ext>
            </a:extLst>
          </p:cNvPr>
          <p:cNvSpPr txBox="1"/>
          <p:nvPr/>
        </p:nvSpPr>
        <p:spPr>
          <a:xfrm>
            <a:off x="971550" y="2873096"/>
            <a:ext cx="42636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800" i="0" dirty="0">
                <a:solidFill>
                  <a:srgbClr val="000000"/>
                </a:solidFill>
                <a:effectLst/>
              </a:rPr>
              <a:t>Superhero U event is driven towards instilling a sense of innovation and inventiveness among the youth.</a:t>
            </a:r>
            <a:endParaRPr lang="en-US" sz="28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CD94D-C316-28F2-87D6-8AE2217F4669}"/>
              </a:ext>
            </a:extLst>
          </p:cNvPr>
          <p:cNvSpPr txBox="1"/>
          <p:nvPr/>
        </p:nvSpPr>
        <p:spPr>
          <a:xfrm>
            <a:off x="666750" y="596385"/>
            <a:ext cx="7772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66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Superhero U</a:t>
            </a:r>
            <a:endParaRPr lang="en-IN" sz="6600" b="1" dirty="0"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19C51-1D21-2557-DCE3-8516CEFA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651" y="4181613"/>
            <a:ext cx="6203761" cy="3474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DA76E-BA7C-EC4F-1DD9-E6ABFD170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652" y="529669"/>
            <a:ext cx="6203761" cy="35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65B1B-1B91-D067-52E0-F9C7FFCA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736" y="7407657"/>
            <a:ext cx="2576664" cy="762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B3902-0974-1D66-7C22-8912AE9AC4CD}"/>
              </a:ext>
            </a:extLst>
          </p:cNvPr>
          <p:cNvSpPr txBox="1"/>
          <p:nvPr/>
        </p:nvSpPr>
        <p:spPr>
          <a:xfrm>
            <a:off x="933450" y="901184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54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Facebook Ads</a:t>
            </a:r>
            <a:endParaRPr lang="en-IN" sz="5400" dirty="0"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28FF0-6CF6-01A2-A7B9-BCF83EF8C79A}"/>
              </a:ext>
            </a:extLst>
          </p:cNvPr>
          <p:cNvSpPr txBox="1"/>
          <p:nvPr/>
        </p:nvSpPr>
        <p:spPr>
          <a:xfrm>
            <a:off x="1066800" y="2560527"/>
            <a:ext cx="45401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2400" b="0" i="0" dirty="0">
                <a:solidFill>
                  <a:srgbClr val="000000"/>
                </a:solidFill>
                <a:effectLst/>
              </a:rPr>
              <a:t>Facebook is a social media platform where businesses and individuals can post pictures, videos and engaging content. Businesses such as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GlobalShala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use Facebook paid ads to promote their ad campaigns for more views and engagement.</a:t>
            </a:r>
            <a:endParaRPr lang="en-US" sz="24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9F133-FB02-A7F3-C90B-25AC9122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638"/>
          <a:stretch/>
        </p:blipFill>
        <p:spPr>
          <a:xfrm>
            <a:off x="7441059" y="0"/>
            <a:ext cx="680750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8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907" y="791408"/>
            <a:ext cx="7080528" cy="695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124E73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MuseoModerno Medium" pitchFamily="34" charset="-120"/>
              </a:rPr>
              <a:t>Objective of the Analysis :</a:t>
            </a:r>
            <a:endParaRPr lang="en-US" sz="4350" dirty="0">
              <a:latin typeface="Arial Rounded MT Bold" panose="020F0704030504030204" pitchFamily="34" charset="0"/>
              <a:ea typeface="Microsoft YaHei UI" panose="020B0503020204020204" pitchFamily="34" charset="-122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855" y="1931908"/>
            <a:ext cx="778907" cy="77890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8907" y="2988945"/>
            <a:ext cx="4134922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Assess Campaign Performance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78907" y="3478411"/>
            <a:ext cx="4134922" cy="569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top-performing and underperforming campaigns.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628" y="1931908"/>
            <a:ext cx="778907" cy="77890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47680" y="2988945"/>
            <a:ext cx="4134922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Budget Allocation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5247680" y="3478410"/>
            <a:ext cx="4134922" cy="636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Maximize returns by reallocating </a:t>
            </a:r>
          </a:p>
          <a:p>
            <a:pPr marL="0" indent="0" algn="ctr">
              <a:lnSpc>
                <a:spcPts val="22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resources effectively.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4519" y="1931908"/>
            <a:ext cx="778907" cy="77890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6453" y="2988945"/>
            <a:ext cx="4135041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4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Audience Targeting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10178980" y="3428129"/>
            <a:ext cx="3250483" cy="819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 on high-engagement</a:t>
            </a:r>
          </a:p>
          <a:p>
            <a:pPr marL="0" indent="0" algn="ctr">
              <a:lnSpc>
                <a:spcPts val="22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demographics and regions.</a:t>
            </a:r>
            <a:endParaRPr lang="en-US" sz="16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301" y="4715708"/>
            <a:ext cx="778907" cy="77890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013234" y="5772745"/>
            <a:ext cx="4135041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Boost ROI &amp; Click-Through Rates (CTR)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3013234" y="6262211"/>
            <a:ext cx="4135041" cy="569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 Cost Per Click (CPC) while increasing engagement.</a:t>
            </a:r>
            <a:endParaRPr lang="en-US" sz="16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0073" y="4715708"/>
            <a:ext cx="778907" cy="77890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482126" y="5772745"/>
            <a:ext cx="4134922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Actionable Insights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7482126" y="6262211"/>
            <a:ext cx="4134922" cy="569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Drive data-backed decisions for future marketing strategies.</a:t>
            </a:r>
            <a:endParaRPr lang="en-US" sz="1600" dirty="0"/>
          </a:p>
        </p:txBody>
      </p:sp>
      <p:sp>
        <p:nvSpPr>
          <p:cNvPr id="18" name="Text 11"/>
          <p:cNvSpPr/>
          <p:nvPr/>
        </p:nvSpPr>
        <p:spPr>
          <a:xfrm>
            <a:off x="778907" y="7082195"/>
            <a:ext cx="13072586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48F1C4-C1D4-8594-84D8-11E163DA0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3736" y="7407657"/>
            <a:ext cx="2576664" cy="762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1744" y="846983"/>
            <a:ext cx="9800034" cy="600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Campaign Engagement &amp; CPC Comparison</a:t>
            </a:r>
            <a:endParaRPr lang="en-US" sz="375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72227" y="2259733"/>
            <a:ext cx="5045285" cy="424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24E73"/>
                </a:solidFill>
                <a:latin typeface="Arial" panose="020B0604020202020204" pitchFamily="34" charset="0"/>
                <a:ea typeface="MuseoModerno Medium" pitchFamily="34" charset="-122"/>
                <a:cs typeface="Arial" panose="020B0604020202020204" pitchFamily="34" charset="0"/>
              </a:rPr>
              <a:t>High vs. Low Engagement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959270" y="2932094"/>
            <a:ext cx="7286067" cy="360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Top Performers: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Campaign 8 &amp; Campaign 11 (Highest CTR &amp; Engagement)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59270" y="3448316"/>
            <a:ext cx="6960156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Underperformer: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Campaign 9 (Low CTR, low Engagement)</a:t>
            </a:r>
            <a:endParaRPr lang="en-US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126" y="1747006"/>
            <a:ext cx="4825888" cy="279798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672227" y="4781284"/>
            <a:ext cx="5163146" cy="512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2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Per Click (CPC) Comparison</a:t>
            </a:r>
          </a:p>
        </p:txBody>
      </p:sp>
      <p:sp>
        <p:nvSpPr>
          <p:cNvPr id="8" name="Text 5"/>
          <p:cNvSpPr/>
          <p:nvPr/>
        </p:nvSpPr>
        <p:spPr>
          <a:xfrm>
            <a:off x="1115610" y="5342161"/>
            <a:ext cx="5202714" cy="673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4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Campaign 3 (highlighted in red) has a very high CPC, </a:t>
            </a:r>
          </a:p>
          <a:p>
            <a:pPr>
              <a:lnSpc>
                <a:spcPts val="2400"/>
              </a:lnSpc>
              <a:buSzPct val="100000"/>
            </a:pP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       making it inefficient.</a:t>
            </a:r>
          </a:p>
        </p:txBody>
      </p:sp>
      <p:sp>
        <p:nvSpPr>
          <p:cNvPr id="9" name="Text 6"/>
          <p:cNvSpPr/>
          <p:nvPr/>
        </p:nvSpPr>
        <p:spPr>
          <a:xfrm>
            <a:off x="1115610" y="6262682"/>
            <a:ext cx="6320169" cy="1107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4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Campaign 8 (highlighted in green) has the lowest CPC, </a:t>
            </a:r>
          </a:p>
          <a:p>
            <a:pPr algn="l">
              <a:lnSpc>
                <a:spcPts val="2400"/>
              </a:lnSpc>
              <a:buSzPct val="100000"/>
            </a:pP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        making it the best performer</a:t>
            </a: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0FABEA-403C-4E27-3B87-19605E9F0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736" y="7777424"/>
            <a:ext cx="2576664" cy="392897"/>
          </a:xfrm>
          <a:prstGeom prst="rect">
            <a:avLst/>
          </a:prstGeom>
        </p:spPr>
      </p:pic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126" y="4717298"/>
            <a:ext cx="4825888" cy="30543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38112" y="640618"/>
            <a:ext cx="6738672" cy="673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00"/>
              </a:lnSpc>
              <a:buNone/>
            </a:pPr>
            <a:r>
              <a:rPr lang="en-US" sz="420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CTR &amp; CPC Comparison</a:t>
            </a:r>
            <a:endParaRPr lang="en-US" sz="4200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15" y="1702871"/>
            <a:ext cx="5389284" cy="358410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643" y="1668861"/>
            <a:ext cx="5532742" cy="3624802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754618" y="5596931"/>
            <a:ext cx="6452830" cy="2229115"/>
          </a:xfrm>
          <a:prstGeom prst="roundRect">
            <a:avLst>
              <a:gd name="adj" fmla="val 1375"/>
            </a:avLst>
          </a:prstGeom>
          <a:solidFill>
            <a:srgbClr val="F3EEE3"/>
          </a:solidFill>
          <a:ln/>
        </p:spPr>
      </p:sp>
      <p:sp>
        <p:nvSpPr>
          <p:cNvPr id="6" name="Text 2"/>
          <p:cNvSpPr/>
          <p:nvPr/>
        </p:nvSpPr>
        <p:spPr>
          <a:xfrm>
            <a:off x="970121" y="5994286"/>
            <a:ext cx="3511444" cy="466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Lucida Sans" panose="020B0602030504020204" pitchFamily="34" charset="0"/>
                <a:ea typeface="MuseoModerno Medium" pitchFamily="34" charset="-122"/>
                <a:cs typeface="MuseoModerno Medium" pitchFamily="34" charset="-120"/>
              </a:rPr>
              <a:t>CTR &amp; CPC Comparison</a:t>
            </a:r>
            <a:endParaRPr lang="en-US" sz="2100" dirty="0">
              <a:latin typeface="Lucida Sans" panose="020B0602030504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970121" y="6552198"/>
            <a:ext cx="6021824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Campaign 8, 11, and 2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have the highest CTR.</a:t>
            </a:r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883762" y="7080448"/>
            <a:ext cx="6021824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Campaign 3 and 10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have </a:t>
            </a: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CPC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making them inefficient.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7493290" y="5617434"/>
            <a:ext cx="6452830" cy="2229115"/>
          </a:xfrm>
          <a:prstGeom prst="roundRect">
            <a:avLst>
              <a:gd name="adj" fmla="val 1375"/>
            </a:avLst>
          </a:prstGeom>
          <a:solidFill>
            <a:srgbClr val="F3EEE3"/>
          </a:solidFill>
          <a:ln/>
        </p:spPr>
      </p:sp>
      <p:sp>
        <p:nvSpPr>
          <p:cNvPr id="10" name="Text 6"/>
          <p:cNvSpPr/>
          <p:nvPr/>
        </p:nvSpPr>
        <p:spPr>
          <a:xfrm>
            <a:off x="7638455" y="5813363"/>
            <a:ext cx="4707136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Lucida Sans Unicode" panose="020B0602030504020204" pitchFamily="34" charset="0"/>
                <a:ea typeface="MuseoModerno Medium" pitchFamily="34" charset="-122"/>
                <a:cs typeface="Lucida Sans Unicode" panose="020B0602030504020204" pitchFamily="34" charset="0"/>
              </a:rPr>
              <a:t>Amount Spent vs. CTR by Campaign</a:t>
            </a:r>
            <a:endParaRPr lang="en-US" sz="2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7638455" y="6207274"/>
            <a:ext cx="6021824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Campaigns with high spending but low CTR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should be reviewed for </a:t>
            </a: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budget reallocation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dirty="0"/>
          </a:p>
        </p:txBody>
      </p:sp>
      <p:sp>
        <p:nvSpPr>
          <p:cNvPr id="12" name="Text 8"/>
          <p:cNvSpPr/>
          <p:nvPr/>
        </p:nvSpPr>
        <p:spPr>
          <a:xfrm>
            <a:off x="7638455" y="7011050"/>
            <a:ext cx="6021824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Campaign 8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appears to have strong CTR with reasonable spending.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C25A3-C4DA-7B2C-8AE7-AAD6A1927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3736" y="7769185"/>
            <a:ext cx="2576664" cy="401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9003" y="791524"/>
            <a:ext cx="8276987" cy="641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 Audience Reach &amp; Demographics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58" y="1745347"/>
            <a:ext cx="6596777" cy="82105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23687" y="2806899"/>
            <a:ext cx="4813922" cy="376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Lucida Fax" panose="02060602050505020204" pitchFamily="18" charset="0"/>
                <a:ea typeface="MuseoModerno Medium" pitchFamily="34" charset="-122"/>
                <a:cs typeface="MuseoModerno Medium" pitchFamily="34" charset="-120"/>
              </a:rPr>
              <a:t>Amount Spent by Geography</a:t>
            </a:r>
            <a:endParaRPr lang="en-US" sz="2400" dirty="0">
              <a:latin typeface="Lucida Fax" panose="020606020505050202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23686" y="3365896"/>
            <a:ext cx="6186249" cy="656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Group1, Group2, India, and Nepal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appear to have the </a:t>
            </a: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highest spending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9" y="1745348"/>
            <a:ext cx="6596777" cy="82105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0464" y="2806899"/>
            <a:ext cx="4638041" cy="376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Lucida Fax" panose="02060602050505020204" pitchFamily="18" charset="0"/>
                <a:ea typeface="MuseoModerno Medium" pitchFamily="34" charset="-122"/>
                <a:cs typeface="MuseoModerno Medium" pitchFamily="34" charset="-120"/>
              </a:rPr>
              <a:t>Audience Demographics</a:t>
            </a:r>
            <a:endParaRPr lang="en-US" sz="2400" dirty="0">
              <a:latin typeface="Lucida Fax" panose="020606020505050202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7520464" y="3250644"/>
            <a:ext cx="6186249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Most Engaged Group: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18-24 Age Group</a:t>
            </a:r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7520464" y="3646417"/>
            <a:ext cx="6186249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Least Engaged Group : 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55-64 Age Group</a:t>
            </a:r>
            <a:endParaRPr lang="en-US" dirty="0"/>
          </a:p>
        </p:txBody>
      </p:sp>
      <p:pic>
        <p:nvPicPr>
          <p:cNvPr id="10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27089" y="4305641"/>
            <a:ext cx="5204339" cy="3359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464" y="4206378"/>
            <a:ext cx="5329949" cy="355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959CD7-89BF-631E-3C99-330409F6F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3736" y="7697037"/>
            <a:ext cx="2576664" cy="4732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263" y="1302404"/>
            <a:ext cx="969847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Arial Rounded MT Bold" panose="020F0704030504030204" pitchFamily="34" charset="0"/>
                <a:ea typeface="MuseoModerno Medium" pitchFamily="34" charset="-122"/>
                <a:cs typeface="MuseoModerno Medium" pitchFamily="34" charset="-120"/>
              </a:rPr>
              <a:t>Campaign Performance Analysis</a:t>
            </a:r>
            <a:endParaRPr lang="en-US" sz="4850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1" y="2816710"/>
            <a:ext cx="6722689" cy="163505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91" y="4518280"/>
            <a:ext cx="6862248" cy="170526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928" y="2970230"/>
            <a:ext cx="6252845" cy="3399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179F2-D2CA-B0E1-3E26-35D105482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3736" y="7407657"/>
            <a:ext cx="2576664" cy="7626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565</Words>
  <Application>Microsoft Office PowerPoint</Application>
  <PresentationFormat>Custom</PresentationFormat>
  <Paragraphs>100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Lucida Fax</vt:lpstr>
      <vt:lpstr>MuseoModerno Medium</vt:lpstr>
      <vt:lpstr>Source Sans Pro</vt:lpstr>
      <vt:lpstr>Microsoft YaHei</vt:lpstr>
      <vt:lpstr>Gill Sans MT</vt:lpstr>
      <vt:lpstr>Lucida Sans</vt:lpstr>
      <vt:lpstr>Lucida Sans Unicode</vt:lpstr>
      <vt:lpstr>Arial Rounded MT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pooja patel</cp:lastModifiedBy>
  <cp:revision>5</cp:revision>
  <dcterms:created xsi:type="dcterms:W3CDTF">2025-03-20T11:43:49Z</dcterms:created>
  <dcterms:modified xsi:type="dcterms:W3CDTF">2025-04-03T12:00:17Z</dcterms:modified>
</cp:coreProperties>
</file>