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3" r:id="rId6"/>
    <p:sldId id="265" r:id="rId7"/>
    <p:sldId id="260" r:id="rId8"/>
    <p:sldId id="270" r:id="rId9"/>
    <p:sldId id="269" r:id="rId10"/>
    <p:sldId id="271" r:id="rId11"/>
    <p:sldId id="261" r:id="rId12"/>
    <p:sldId id="264" r:id="rId13"/>
    <p:sldId id="268" r:id="rId14"/>
    <p:sldId id="272" r:id="rId15"/>
    <p:sldId id="273" r:id="rId16"/>
    <p:sldId id="267" r:id="rId17"/>
    <p:sldId id="26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gati Mehta" initials="PM" lastIdx="12" clrIdx="0">
    <p:extLst>
      <p:ext uri="{19B8F6BF-5375-455C-9EA6-DF929625EA0E}">
        <p15:presenceInfo xmlns:p15="http://schemas.microsoft.com/office/powerpoint/2012/main" userId="87c8012f4932b8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5T18:12:50.752" idx="3">
    <p:pos x="978" y="1849"/>
    <p:text>MLP - They are very flexible and can be used generally to learn a mapping from inputs to outputs.
This flexibility allows them to be applied to other types of data. For example, the pixels of an image can be reduced down to one long row of data and fed into a MLP. The words of a document can also be reduced to one long row of data and fed to a MLP. Even the lag observations for a time series prediction problem can be reduced to a long row of data and fed to a MLP.
As such, if your data is in a form other than a tabular dataset, such as an image, document, or time series, it is recommended at least to do testing an MLP on the problem. The results can be used as a baseline point of comparison to confirm that other models that may appear better suited add value.
Image data
Text Data
Time series data
Other types of data</p:text>
    <p:extLst>
      <p:ext uri="{C676402C-5697-4E1C-873F-D02D1690AC5C}">
        <p15:threadingInfo xmlns:p15="http://schemas.microsoft.com/office/powerpoint/2012/main" timeZoneBias="240"/>
      </p:ext>
    </p:extLst>
  </p:cm>
  <p:cm authorId="1" dt="2019-03-15T18:13:33.332" idx="4">
    <p:pos x="1024" y="2733"/>
    <p:text>They have proven so effective that they are the go-to method for any type of prediction problem involving image data as an input.
The benefit of using CNNs is their ability to develop an internal representation of a two-dimensional image. This allows the model to learn position and scale in variant structures in the data, which is important when working with images.
More generally, CNNs work well with data that has a spatial relationship.
The CNN input is traditionally two-dimensional, a field or matrix, but can also be changed to be one-dimensional, allowing it to develop an internal representation of a one-dimensional sequence.
This allows the CNN to be used more generally on other types of data that has a spatial relationship. For example, there is an order relationship between words in a document of text. There is an ordered relationship in the time steps of a time series.
Although not specifically developed for non-image data, CNNs achieve state-of-the-art results on problems such as document classification used in sentiment analysis and related problems.
Try CNNs On:
Text data
Time series data
Sequence input data</p:text>
    <p:extLst>
      <p:ext uri="{C676402C-5697-4E1C-873F-D02D1690AC5C}">
        <p15:threadingInfo xmlns:p15="http://schemas.microsoft.com/office/powerpoint/2012/main" timeZoneBias="240"/>
      </p:ext>
    </p:extLst>
  </p:cm>
  <p:cm authorId="1" dt="2019-03-15T18:19:21.411" idx="7">
    <p:pos x="1005" y="4045"/>
    <p:text>Recurrent neural networks were traditionally difficult to train.
The Long Short-Term Memory, or LSTM, network is perhaps the most successful RNN because it overcomes the problems of training a recurrent network and in turn has been used on a wide range of applications.
RNNs in general and LSTMs in particular have received the most success when working with sequences of words and paragraphs, generally called natural language processing.
This includes both sequences of text and sequences of spoken language represented as a time series. They are also used as generative models that require a sequence output, not only with text, but on applications such as generating handwriting.
Use RNNs For:
Text data
Speech data
Classification prediction problems
Regression prediction problems
Generative models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15T19:00:43.863" idx="8">
    <p:pos x="973" y="3456"/>
    <p:text>How Does Adam Work?
Adam is different to classical stochastic gradient descent.
Stochastic gradient descent maintains a single learning rate (termed alpha) for all weight updates and the learning rate does not change during training.
A learning rate is maintained for each network weight (parameter) and separately adapted as learning unfolds.
The method computes individual adaptive learning rates for different parameters from estimates of first and second moments of the gradients.
The authors describe Adam as combining the advantages of two other extensions of stochastic gradient descent. Specifically:
Adaptive Gradient Algorithm (AdaGrad) that maintains a per-parameter learning rate that improves performance on problems with sparse gradients (e.g. natural language and computer vision problems).
Root Mean Square Propagation (RMSProp) that also maintains per-parameter learning rates that are adapted based on the average of recent magnitudes of the gradients for the weight (e.g. how quickly it is changing). This means the algorithm does well on online and non-stationary problems (e.g. noisy).
Adam realizes the benefits of both AdaGrad and RMSProp.
Instead of adapting the parameter learning rates based on the average first moment (the mean) as in RMSProp, Adam also makes use of the average of the second moments of the gradients (the uncentered variance).
Specifically, the algorithm calculates an exponential moving average of the gradient and the squared gradient, and the parameters beta1 and beta2 control the decay rates of these moving averages.
The initial value of the moving averages and beta1 and beta2 values close to 1.0 (recommended) result in a bias of moment estimates towards zero. This bias is overcome by first calculating the biased estimates before then calculating bias-corrected estimates.
The paper is quite readable and I would encourage you to read it if you are interested in the specific implementation details.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15T19:06:09.905" idx="10">
    <p:pos x="10" y="10"/>
    <p:text>https://www.youtube.com/watch?time_continue=88&amp;v=9vB5nzrL4hY</p:text>
    <p:extLst>
      <p:ext uri="{C676402C-5697-4E1C-873F-D02D1690AC5C}">
        <p15:threadingInfo xmlns:p15="http://schemas.microsoft.com/office/powerpoint/2012/main" timeZoneBias="240"/>
      </p:ext>
    </p:extLst>
  </p:cm>
  <p:cm authorId="1" dt="2019-03-15T19:06:16.042" idx="11">
    <p:pos x="106" y="106"/>
    <p:text/>
    <p:extLst>
      <p:ext uri="{C676402C-5697-4E1C-873F-D02D1690AC5C}">
        <p15:threadingInfo xmlns:p15="http://schemas.microsoft.com/office/powerpoint/2012/main" timeZoneBias="240"/>
      </p:ext>
    </p:extLst>
  </p:cm>
  <p:cm authorId="1" dt="2019-03-15T19:13:18.275" idx="12">
    <p:pos x="106" y="202"/>
    <p:text>https://en.wikipedia.org/wiki/Activation_function</p:text>
    <p:extLst>
      <p:ext uri="{C676402C-5697-4E1C-873F-D02D1690AC5C}">
        <p15:threadingInfo xmlns:p15="http://schemas.microsoft.com/office/powerpoint/2012/main" timeZoneBias="240">
          <p15:parentCm authorId="1" idx="11"/>
        </p15:threadingInfo>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Kulbear/deep-learning-nano-foundation/wiki/ReLU-and-Softmax-Activation-Functions" TargetMode="External"/><Relationship Id="rId3" Type="http://schemas.openxmlformats.org/officeDocument/2006/relationships/hyperlink" Target="https://www.w3schools.com/html/html_filepaths.asp" TargetMode="External"/><Relationship Id="rId7" Type="http://schemas.openxmlformats.org/officeDocument/2006/relationships/hyperlink" Target="https://elitedatascience.com/overfitting-in-machine-learning" TargetMode="External"/><Relationship Id="rId2" Type="http://schemas.openxmlformats.org/officeDocument/2006/relationships/hyperlink" Target="https://machinelearningmastery.com/when-to-use-mlp-cnn-and-rnn-neural-networks/" TargetMode="External"/><Relationship Id="rId1" Type="http://schemas.openxmlformats.org/officeDocument/2006/relationships/slideLayout" Target="../slideLayouts/slideLayout2.xml"/><Relationship Id="rId6" Type="http://schemas.openxmlformats.org/officeDocument/2006/relationships/hyperlink" Target="https://en.wikipedia.org/wiki/Activation_function" TargetMode="External"/><Relationship Id="rId5" Type="http://schemas.openxmlformats.org/officeDocument/2006/relationships/hyperlink" Target="https://medium.com/octavian-ai/which-optimizer-and-learning-rate-should-i-use-for-deep-learning-5acb418f9b2" TargetMode="External"/><Relationship Id="rId4" Type="http://schemas.openxmlformats.org/officeDocument/2006/relationships/hyperlink" Target="https://keras.io/layers/convolutiona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EAA7-A48A-4812-BE2F-FB2EE3D39CFE}"/>
              </a:ext>
            </a:extLst>
          </p:cNvPr>
          <p:cNvSpPr>
            <a:spLocks noGrp="1"/>
          </p:cNvSpPr>
          <p:nvPr>
            <p:ph type="ctrTitle"/>
          </p:nvPr>
        </p:nvSpPr>
        <p:spPr/>
        <p:txBody>
          <a:bodyPr/>
          <a:lstStyle/>
          <a:p>
            <a:r>
              <a:rPr lang="en-US" dirty="0"/>
              <a:t>Learn2Write</a:t>
            </a:r>
          </a:p>
        </p:txBody>
      </p:sp>
      <p:sp>
        <p:nvSpPr>
          <p:cNvPr id="3" name="Subtitle 2">
            <a:extLst>
              <a:ext uri="{FF2B5EF4-FFF2-40B4-BE49-F238E27FC236}">
                <a16:creationId xmlns:a16="http://schemas.microsoft.com/office/drawing/2014/main" id="{01D2B299-E2B4-494A-B83B-D6835D43CE12}"/>
              </a:ext>
            </a:extLst>
          </p:cNvPr>
          <p:cNvSpPr>
            <a:spLocks noGrp="1"/>
          </p:cNvSpPr>
          <p:nvPr>
            <p:ph type="subTitle" idx="1"/>
          </p:nvPr>
        </p:nvSpPr>
        <p:spPr>
          <a:xfrm>
            <a:off x="1876424" y="3602038"/>
            <a:ext cx="8791575" cy="1655762"/>
          </a:xfrm>
        </p:spPr>
        <p:txBody>
          <a:bodyPr>
            <a:normAutofit/>
          </a:bodyPr>
          <a:lstStyle/>
          <a:p>
            <a:r>
              <a:rPr lang="en-US" dirty="0"/>
              <a:t>Learn2Write is an interactive learning tool designed to evaluate Penmanship skills using a trained computer model. </a:t>
            </a:r>
          </a:p>
        </p:txBody>
      </p:sp>
    </p:spTree>
    <p:extLst>
      <p:ext uri="{BB962C8B-B14F-4D97-AF65-F5344CB8AC3E}">
        <p14:creationId xmlns:p14="http://schemas.microsoft.com/office/powerpoint/2010/main" val="122278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Activation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a:xfrm>
            <a:off x="684212" y="1687512"/>
            <a:ext cx="9905999" cy="4764088"/>
          </a:xfrm>
        </p:spPr>
        <p:txBody>
          <a:bodyPr>
            <a:normAutofit/>
          </a:bodyPr>
          <a:lstStyle/>
          <a:p>
            <a:r>
              <a:rPr lang="en-US" dirty="0"/>
              <a:t>The </a:t>
            </a:r>
            <a:r>
              <a:rPr lang="en-US" b="1" dirty="0"/>
              <a:t>activation function</a:t>
            </a:r>
            <a:r>
              <a:rPr lang="en-US" dirty="0"/>
              <a:t> of a node defines the output of that node, or "neuron," given an input or set of inputs. This output is then used as input for the next node and so on until a desired solution to the original problem is found.</a:t>
            </a:r>
            <a:endParaRPr lang="en-US" baseline="30000" dirty="0"/>
          </a:p>
          <a:p>
            <a:r>
              <a:rPr lang="en-US" baseline="30000" dirty="0" err="1"/>
              <a:t>Indentity</a:t>
            </a:r>
            <a:r>
              <a:rPr lang="en-US" baseline="30000" dirty="0"/>
              <a:t>, Binary Step, Logistic/Sigmoid, Tanh, </a:t>
            </a:r>
            <a:r>
              <a:rPr lang="en-US" baseline="30000" dirty="0" err="1"/>
              <a:t>ArcTan</a:t>
            </a:r>
            <a:r>
              <a:rPr lang="en-US" baseline="30000" dirty="0"/>
              <a:t>, </a:t>
            </a:r>
            <a:r>
              <a:rPr lang="en-US" b="1" baseline="30000" dirty="0"/>
              <a:t>Rectified Linear Unit(</a:t>
            </a:r>
            <a:r>
              <a:rPr lang="en-US" b="1" baseline="30000" dirty="0" err="1"/>
              <a:t>Relu</a:t>
            </a:r>
            <a:r>
              <a:rPr lang="en-US" b="1" baseline="30000" dirty="0"/>
              <a:t>)</a:t>
            </a:r>
            <a:r>
              <a:rPr lang="en-US" baseline="30000" dirty="0"/>
              <a:t>, Leaky </a:t>
            </a:r>
            <a:r>
              <a:rPr lang="en-US" baseline="30000" dirty="0" err="1"/>
              <a:t>Relu</a:t>
            </a:r>
            <a:r>
              <a:rPr lang="en-US" baseline="30000" dirty="0"/>
              <a:t>, </a:t>
            </a:r>
            <a:r>
              <a:rPr lang="en-US" b="1" baseline="30000" dirty="0" err="1"/>
              <a:t>Softmax</a:t>
            </a:r>
            <a:r>
              <a:rPr lang="en-US" dirty="0"/>
              <a:t>	</a:t>
            </a:r>
          </a:p>
          <a:p>
            <a:r>
              <a:rPr lang="en-US" dirty="0" err="1"/>
              <a:t>Relu</a:t>
            </a:r>
            <a:r>
              <a:rPr lang="en-US" dirty="0"/>
              <a:t> f(x) = 0, if x &lt; 0 and f(x) = x, if x =&gt;0. Removes the negative part</a:t>
            </a:r>
          </a:p>
          <a:p>
            <a:r>
              <a:rPr lang="en-US" dirty="0" err="1"/>
              <a:t>Softmax</a:t>
            </a:r>
            <a:r>
              <a:rPr lang="en-US" dirty="0"/>
              <a:t> – finding out the most probable occurrence.</a:t>
            </a:r>
          </a:p>
          <a:p>
            <a:pPr lvl="1"/>
            <a:r>
              <a:rPr lang="en-US" dirty="0"/>
              <a:t>The output of the </a:t>
            </a:r>
            <a:r>
              <a:rPr lang="en-US" dirty="0" err="1"/>
              <a:t>softmax</a:t>
            </a:r>
            <a:r>
              <a:rPr lang="en-US" dirty="0"/>
              <a:t> function is equivalent to a categorical probability distribution, it tells you the probability that any of the classes are true.</a:t>
            </a:r>
          </a:p>
          <a:p>
            <a:endParaRPr lang="en-US" dirty="0"/>
          </a:p>
          <a:p>
            <a:endParaRPr lang="en-US" dirty="0"/>
          </a:p>
        </p:txBody>
      </p:sp>
      <p:pic>
        <p:nvPicPr>
          <p:cNvPr id="2051" name="Picture 3" descr="The softmax function">
            <a:extLst>
              <a:ext uri="{FF2B5EF4-FFF2-40B4-BE49-F238E27FC236}">
                <a16:creationId xmlns:a16="http://schemas.microsoft.com/office/drawing/2014/main" id="{53F6FB01-CDAC-44E0-ABA1-92DB6090F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0" y="4506120"/>
            <a:ext cx="1652588" cy="72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58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Multilayer Perceptron</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713390"/>
            <a:ext cx="9905999" cy="4873841"/>
          </a:xfrm>
        </p:spPr>
        <p:txBody>
          <a:bodyPr/>
          <a:lstStyle/>
          <a:p>
            <a:r>
              <a:rPr lang="en-US" dirty="0"/>
              <a:t>Letters - Test accuracy: 89.4385% Test loss: 32.9096% </a:t>
            </a:r>
          </a:p>
          <a:p>
            <a:pPr lvl="1"/>
            <a:r>
              <a:rPr lang="da-DK" dirty="0"/>
              <a:t>25/26=96.2% (True 25 False 1) </a:t>
            </a:r>
          </a:p>
          <a:p>
            <a:pPr lvl="1"/>
            <a:endParaRPr lang="da-DK" dirty="0"/>
          </a:p>
          <a:p>
            <a:pPr marL="457200" lvl="1" indent="0">
              <a:buNone/>
            </a:pPr>
            <a:endParaRPr lang="en-US" dirty="0"/>
          </a:p>
          <a:p>
            <a:endParaRPr lang="en-US" dirty="0"/>
          </a:p>
          <a:p>
            <a:r>
              <a:rPr lang="en-US" dirty="0"/>
              <a:t>Digits - Test accuracy: 98.8850% Test loss: 3.9529% </a:t>
            </a:r>
          </a:p>
          <a:p>
            <a:pPr lvl="1"/>
            <a:r>
              <a:rPr lang="da-DK" dirty="0"/>
              <a:t>14/15=93.3% (True 14 False 1) </a:t>
            </a:r>
            <a:endParaRPr lang="en-US" dirty="0"/>
          </a:p>
          <a:p>
            <a:endParaRPr lang="en-US" dirty="0"/>
          </a:p>
        </p:txBody>
      </p:sp>
      <p:pic>
        <p:nvPicPr>
          <p:cNvPr id="5" name="Picture 4">
            <a:extLst>
              <a:ext uri="{FF2B5EF4-FFF2-40B4-BE49-F238E27FC236}">
                <a16:creationId xmlns:a16="http://schemas.microsoft.com/office/drawing/2014/main" id="{FEF7B6F3-790F-4E22-83F2-C242A977683C}"/>
              </a:ext>
            </a:extLst>
          </p:cNvPr>
          <p:cNvPicPr>
            <a:picLocks noChangeAspect="1"/>
          </p:cNvPicPr>
          <p:nvPr/>
        </p:nvPicPr>
        <p:blipFill>
          <a:blip r:embed="rId2"/>
          <a:stretch>
            <a:fillRect/>
          </a:stretch>
        </p:blipFill>
        <p:spPr>
          <a:xfrm>
            <a:off x="7657899" y="1847448"/>
            <a:ext cx="3762375" cy="2369891"/>
          </a:xfrm>
          <a:prstGeom prst="rect">
            <a:avLst/>
          </a:prstGeom>
        </p:spPr>
      </p:pic>
      <p:pic>
        <p:nvPicPr>
          <p:cNvPr id="7" name="Picture 6">
            <a:extLst>
              <a:ext uri="{FF2B5EF4-FFF2-40B4-BE49-F238E27FC236}">
                <a16:creationId xmlns:a16="http://schemas.microsoft.com/office/drawing/2014/main" id="{C2196394-E264-4D3F-A5BF-939B187E7125}"/>
              </a:ext>
            </a:extLst>
          </p:cNvPr>
          <p:cNvPicPr>
            <a:picLocks noChangeAspect="1"/>
          </p:cNvPicPr>
          <p:nvPr/>
        </p:nvPicPr>
        <p:blipFill>
          <a:blip r:embed="rId3"/>
          <a:stretch>
            <a:fillRect/>
          </a:stretch>
        </p:blipFill>
        <p:spPr>
          <a:xfrm>
            <a:off x="7624561" y="4351397"/>
            <a:ext cx="3829050" cy="2369892"/>
          </a:xfrm>
          <a:prstGeom prst="rect">
            <a:avLst/>
          </a:prstGeom>
        </p:spPr>
      </p:pic>
    </p:spTree>
    <p:extLst>
      <p:ext uri="{BB962C8B-B14F-4D97-AF65-F5344CB8AC3E}">
        <p14:creationId xmlns:p14="http://schemas.microsoft.com/office/powerpoint/2010/main" val="326491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92.2157% Test loss: 23.9659%</a:t>
            </a:r>
          </a:p>
          <a:p>
            <a:pPr lvl="1"/>
            <a:r>
              <a:rPr lang="da-DK" dirty="0"/>
              <a:t>26/26=100 % (True 26 False 0)</a:t>
            </a:r>
          </a:p>
          <a:p>
            <a:pPr lvl="1"/>
            <a:r>
              <a:rPr lang="da-DK" dirty="0"/>
              <a:t>71/72=98.6 % (True 71 False 1) </a:t>
            </a:r>
            <a:r>
              <a:rPr lang="en-US" dirty="0"/>
              <a:t> </a:t>
            </a:r>
          </a:p>
          <a:p>
            <a:pPr marL="457200" lvl="1" indent="0">
              <a:buNone/>
            </a:pPr>
            <a:endParaRPr lang="en-US" dirty="0"/>
          </a:p>
          <a:p>
            <a:endParaRPr lang="en-US" dirty="0"/>
          </a:p>
          <a:p>
            <a:r>
              <a:rPr lang="en-US" dirty="0"/>
              <a:t>Digits - Test accuracy: 99.4550% Test loss: 1.9149% </a:t>
            </a:r>
          </a:p>
          <a:p>
            <a:pPr lvl="1"/>
            <a:r>
              <a:rPr lang="da-DK" dirty="0"/>
              <a:t>15/15=100 % (True 15 False 0) </a:t>
            </a:r>
          </a:p>
          <a:p>
            <a:pPr lvl="1"/>
            <a:r>
              <a:rPr lang="da-DK" dirty="0"/>
              <a:t>68/72=94.4 % (True 68 False 4) </a:t>
            </a:r>
            <a:endParaRPr lang="en-US" dirty="0"/>
          </a:p>
          <a:p>
            <a:endParaRPr lang="en-US" dirty="0"/>
          </a:p>
          <a:p>
            <a:endParaRPr lang="en-US" dirty="0"/>
          </a:p>
        </p:txBody>
      </p:sp>
      <p:pic>
        <p:nvPicPr>
          <p:cNvPr id="5" name="Picture 4">
            <a:extLst>
              <a:ext uri="{FF2B5EF4-FFF2-40B4-BE49-F238E27FC236}">
                <a16:creationId xmlns:a16="http://schemas.microsoft.com/office/drawing/2014/main" id="{D878450B-3478-492E-AF90-8697FCD97617}"/>
              </a:ext>
            </a:extLst>
          </p:cNvPr>
          <p:cNvPicPr>
            <a:picLocks noChangeAspect="1"/>
          </p:cNvPicPr>
          <p:nvPr/>
        </p:nvPicPr>
        <p:blipFill>
          <a:blip r:embed="rId2"/>
          <a:stretch>
            <a:fillRect/>
          </a:stretch>
        </p:blipFill>
        <p:spPr>
          <a:xfrm>
            <a:off x="7510601" y="1900838"/>
            <a:ext cx="3829050" cy="2324933"/>
          </a:xfrm>
          <a:prstGeom prst="rect">
            <a:avLst/>
          </a:prstGeom>
        </p:spPr>
      </p:pic>
      <p:pic>
        <p:nvPicPr>
          <p:cNvPr id="7" name="Picture 6">
            <a:extLst>
              <a:ext uri="{FF2B5EF4-FFF2-40B4-BE49-F238E27FC236}">
                <a16:creationId xmlns:a16="http://schemas.microsoft.com/office/drawing/2014/main" id="{C74237FA-7CFD-495F-8C2C-A843D0922714}"/>
              </a:ext>
            </a:extLst>
          </p:cNvPr>
          <p:cNvPicPr>
            <a:picLocks noChangeAspect="1"/>
          </p:cNvPicPr>
          <p:nvPr/>
        </p:nvPicPr>
        <p:blipFill>
          <a:blip r:embed="rId3"/>
          <a:stretch>
            <a:fillRect/>
          </a:stretch>
        </p:blipFill>
        <p:spPr>
          <a:xfrm>
            <a:off x="7510601" y="4259894"/>
            <a:ext cx="3829050" cy="2416114"/>
          </a:xfrm>
          <a:prstGeom prst="rect">
            <a:avLst/>
          </a:prstGeom>
        </p:spPr>
      </p:pic>
    </p:spTree>
    <p:extLst>
      <p:ext uri="{BB962C8B-B14F-4D97-AF65-F5344CB8AC3E}">
        <p14:creationId xmlns:p14="http://schemas.microsoft.com/office/powerpoint/2010/main" val="372918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a:xfrm>
            <a:off x="1141413" y="388145"/>
            <a:ext cx="9905998" cy="1478570"/>
          </a:xfrm>
        </p:spPr>
        <p:txBody>
          <a:bodyPr/>
          <a:lstStyle/>
          <a:p>
            <a:r>
              <a:rPr lang="en-US" dirty="0"/>
              <a:t>Accuracy – With Parallel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92.8238% Test loss: 21.9858% </a:t>
            </a:r>
          </a:p>
          <a:p>
            <a:pPr lvl="1"/>
            <a:r>
              <a:rPr lang="da-DK" dirty="0"/>
              <a:t>26/26=100 % (True 26 False 0)</a:t>
            </a:r>
          </a:p>
          <a:p>
            <a:pPr marL="457200" lvl="1" indent="0">
              <a:buNone/>
            </a:pPr>
            <a:endParaRPr lang="en-US" dirty="0"/>
          </a:p>
          <a:p>
            <a:endParaRPr lang="en-US" dirty="0"/>
          </a:p>
          <a:p>
            <a:r>
              <a:rPr lang="en-US" dirty="0"/>
              <a:t>Digits - Test accuracy: 99.4550% Test loss: 1.9149% </a:t>
            </a:r>
          </a:p>
          <a:p>
            <a:pPr lvl="1"/>
            <a:r>
              <a:rPr lang="da-DK" dirty="0"/>
              <a:t>15/15=100 % (True 15 False 0) </a:t>
            </a:r>
          </a:p>
          <a:p>
            <a:endParaRPr lang="en-US" dirty="0"/>
          </a:p>
          <a:p>
            <a:endParaRPr lang="en-US" dirty="0"/>
          </a:p>
        </p:txBody>
      </p:sp>
      <p:pic>
        <p:nvPicPr>
          <p:cNvPr id="6" name="Picture 5">
            <a:extLst>
              <a:ext uri="{FF2B5EF4-FFF2-40B4-BE49-F238E27FC236}">
                <a16:creationId xmlns:a16="http://schemas.microsoft.com/office/drawing/2014/main" id="{AD0D08F2-2A1C-414A-A172-374C3287D3CF}"/>
              </a:ext>
            </a:extLst>
          </p:cNvPr>
          <p:cNvPicPr>
            <a:picLocks noChangeAspect="1"/>
          </p:cNvPicPr>
          <p:nvPr/>
        </p:nvPicPr>
        <p:blipFill>
          <a:blip r:embed="rId2"/>
          <a:stretch>
            <a:fillRect/>
          </a:stretch>
        </p:blipFill>
        <p:spPr>
          <a:xfrm>
            <a:off x="7641592" y="1964404"/>
            <a:ext cx="3762375" cy="2366336"/>
          </a:xfrm>
          <a:prstGeom prst="rect">
            <a:avLst/>
          </a:prstGeom>
        </p:spPr>
      </p:pic>
      <p:pic>
        <p:nvPicPr>
          <p:cNvPr id="9" name="Picture 8">
            <a:extLst>
              <a:ext uri="{FF2B5EF4-FFF2-40B4-BE49-F238E27FC236}">
                <a16:creationId xmlns:a16="http://schemas.microsoft.com/office/drawing/2014/main" id="{47711BFF-5FAA-41E1-89C4-2CFB7B5E1FD6}"/>
              </a:ext>
            </a:extLst>
          </p:cNvPr>
          <p:cNvPicPr>
            <a:picLocks noChangeAspect="1"/>
          </p:cNvPicPr>
          <p:nvPr/>
        </p:nvPicPr>
        <p:blipFill>
          <a:blip r:embed="rId3"/>
          <a:stretch>
            <a:fillRect/>
          </a:stretch>
        </p:blipFill>
        <p:spPr>
          <a:xfrm>
            <a:off x="7641592" y="4233051"/>
            <a:ext cx="3762375" cy="2442957"/>
          </a:xfrm>
          <a:prstGeom prst="rect">
            <a:avLst/>
          </a:prstGeom>
        </p:spPr>
      </p:pic>
    </p:spTree>
    <p:extLst>
      <p:ext uri="{BB962C8B-B14F-4D97-AF65-F5344CB8AC3E}">
        <p14:creationId xmlns:p14="http://schemas.microsoft.com/office/powerpoint/2010/main" val="227596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8356-54E8-4C3E-967F-ED46825FB790}"/>
              </a:ext>
            </a:extLst>
          </p:cNvPr>
          <p:cNvSpPr>
            <a:spLocks noGrp="1"/>
          </p:cNvSpPr>
          <p:nvPr>
            <p:ph type="title"/>
          </p:nvPr>
        </p:nvSpPr>
        <p:spPr>
          <a:xfrm>
            <a:off x="1143001" y="2305078"/>
            <a:ext cx="9905998" cy="1478570"/>
          </a:xfrm>
        </p:spPr>
        <p:txBody>
          <a:bodyPr>
            <a:normAutofit/>
          </a:bodyPr>
          <a:lstStyle/>
          <a:p>
            <a:pPr algn="ctr"/>
            <a:r>
              <a:rPr lang="en-US" sz="8000" dirty="0"/>
              <a:t>Project demo</a:t>
            </a:r>
          </a:p>
        </p:txBody>
      </p:sp>
    </p:spTree>
    <p:extLst>
      <p:ext uri="{BB962C8B-B14F-4D97-AF65-F5344CB8AC3E}">
        <p14:creationId xmlns:p14="http://schemas.microsoft.com/office/powerpoint/2010/main" val="330011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C541-96C3-46B9-8F76-66488706792F}"/>
              </a:ext>
            </a:extLst>
          </p:cNvPr>
          <p:cNvSpPr>
            <a:spLocks noGrp="1"/>
          </p:cNvSpPr>
          <p:nvPr>
            <p:ph type="title"/>
          </p:nvPr>
        </p:nvSpPr>
        <p:spPr/>
        <p:txBody>
          <a:bodyPr/>
          <a:lstStyle/>
          <a:p>
            <a:r>
              <a:rPr lang="en-US" dirty="0"/>
              <a:t>Learn2Write Team</a:t>
            </a:r>
          </a:p>
        </p:txBody>
      </p:sp>
      <p:sp>
        <p:nvSpPr>
          <p:cNvPr id="3" name="Content Placeholder 2">
            <a:extLst>
              <a:ext uri="{FF2B5EF4-FFF2-40B4-BE49-F238E27FC236}">
                <a16:creationId xmlns:a16="http://schemas.microsoft.com/office/drawing/2014/main" id="{F6D317DC-C229-4E8D-A716-F9A938DFFAFB}"/>
              </a:ext>
            </a:extLst>
          </p:cNvPr>
          <p:cNvSpPr>
            <a:spLocks noGrp="1"/>
          </p:cNvSpPr>
          <p:nvPr>
            <p:ph idx="1"/>
          </p:nvPr>
        </p:nvSpPr>
        <p:spPr/>
        <p:txBody>
          <a:bodyPr/>
          <a:lstStyle/>
          <a:p>
            <a:r>
              <a:rPr lang="en-US" dirty="0"/>
              <a:t>Jill Stratton – Front End</a:t>
            </a:r>
          </a:p>
          <a:p>
            <a:r>
              <a:rPr lang="en-US" dirty="0"/>
              <a:t>Pragati Mehta – Machine learning</a:t>
            </a:r>
          </a:p>
          <a:p>
            <a:r>
              <a:rPr lang="en-US" dirty="0" err="1"/>
              <a:t>Alfia</a:t>
            </a:r>
            <a:r>
              <a:rPr lang="en-US" dirty="0"/>
              <a:t> </a:t>
            </a:r>
            <a:r>
              <a:rPr lang="en-US" dirty="0" err="1"/>
              <a:t>Fahrutdinova</a:t>
            </a:r>
            <a:r>
              <a:rPr lang="en-US" dirty="0"/>
              <a:t> - Database</a:t>
            </a:r>
          </a:p>
          <a:p>
            <a:r>
              <a:rPr lang="en-US" dirty="0" err="1"/>
              <a:t>Saswati</a:t>
            </a:r>
            <a:r>
              <a:rPr lang="en-US" dirty="0"/>
              <a:t> Mahapatra - Miscellaneous</a:t>
            </a:r>
          </a:p>
        </p:txBody>
      </p:sp>
    </p:spTree>
    <p:extLst>
      <p:ext uri="{BB962C8B-B14F-4D97-AF65-F5344CB8AC3E}">
        <p14:creationId xmlns:p14="http://schemas.microsoft.com/office/powerpoint/2010/main" val="224231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88F9-74AF-41BA-9338-EAD01D9770B4}"/>
              </a:ext>
            </a:extLst>
          </p:cNvPr>
          <p:cNvSpPr>
            <a:spLocks noGrp="1"/>
          </p:cNvSpPr>
          <p:nvPr>
            <p:ph type="title"/>
          </p:nvPr>
        </p:nvSpPr>
        <p:spPr/>
        <p:txBody>
          <a:bodyPr/>
          <a:lstStyle/>
          <a:p>
            <a:r>
              <a:rPr lang="en-US" dirty="0"/>
              <a:t>Vote of Thanks</a:t>
            </a:r>
          </a:p>
        </p:txBody>
      </p:sp>
      <p:sp>
        <p:nvSpPr>
          <p:cNvPr id="3" name="Content Placeholder 2">
            <a:extLst>
              <a:ext uri="{FF2B5EF4-FFF2-40B4-BE49-F238E27FC236}">
                <a16:creationId xmlns:a16="http://schemas.microsoft.com/office/drawing/2014/main" id="{83F8A212-9F7D-4EF1-AD19-40AC6A8B150F}"/>
              </a:ext>
            </a:extLst>
          </p:cNvPr>
          <p:cNvSpPr>
            <a:spLocks noGrp="1"/>
          </p:cNvSpPr>
          <p:nvPr>
            <p:ph idx="1"/>
          </p:nvPr>
        </p:nvSpPr>
        <p:spPr/>
        <p:txBody>
          <a:bodyPr/>
          <a:lstStyle/>
          <a:p>
            <a:r>
              <a:rPr lang="en-US" dirty="0"/>
              <a:t>Ashish </a:t>
            </a:r>
            <a:r>
              <a:rPr lang="en-US" dirty="0" err="1"/>
              <a:t>Nachane</a:t>
            </a:r>
            <a:r>
              <a:rPr lang="en-US" dirty="0"/>
              <a:t> – Approving the concept</a:t>
            </a:r>
          </a:p>
          <a:p>
            <a:r>
              <a:rPr lang="en-US" dirty="0"/>
              <a:t>Aiyana Liz Mathew – Helping with preprocessing of the images</a:t>
            </a:r>
          </a:p>
          <a:p>
            <a:r>
              <a:rPr lang="en-US" dirty="0"/>
              <a:t>Mario </a:t>
            </a:r>
            <a:r>
              <a:rPr lang="en-US" dirty="0" err="1"/>
              <a:t>Aburto</a:t>
            </a:r>
            <a:r>
              <a:rPr lang="en-US" dirty="0"/>
              <a:t> – Helping with “Painterro” GUI testing</a:t>
            </a:r>
          </a:p>
          <a:p>
            <a:r>
              <a:rPr lang="en-US" dirty="0"/>
              <a:t>Jonathan </a:t>
            </a:r>
            <a:r>
              <a:rPr lang="en-US" dirty="0" err="1"/>
              <a:t>Groth</a:t>
            </a:r>
            <a:r>
              <a:rPr lang="en-US" dirty="0"/>
              <a:t> – Helping with </a:t>
            </a:r>
            <a:r>
              <a:rPr lang="en-US" b="1" dirty="0"/>
              <a:t>CNN parallel model architecture</a:t>
            </a:r>
          </a:p>
          <a:p>
            <a:r>
              <a:rPr lang="en-US" dirty="0"/>
              <a:t>Deepa </a:t>
            </a:r>
            <a:r>
              <a:rPr lang="en-US" dirty="0" err="1"/>
              <a:t>Karnani</a:t>
            </a:r>
            <a:r>
              <a:rPr lang="en-US" dirty="0"/>
              <a:t> – General discussion (SGD)</a:t>
            </a:r>
          </a:p>
          <a:p>
            <a:endParaRPr lang="en-US" dirty="0"/>
          </a:p>
        </p:txBody>
      </p:sp>
    </p:spTree>
    <p:extLst>
      <p:ext uri="{BB962C8B-B14F-4D97-AF65-F5344CB8AC3E}">
        <p14:creationId xmlns:p14="http://schemas.microsoft.com/office/powerpoint/2010/main" val="161397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9D95-46F7-4BBD-862F-62EF1C25A00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1CDEEBD-F6F7-4A9B-9C8E-ECFD0C768D19}"/>
              </a:ext>
            </a:extLst>
          </p:cNvPr>
          <p:cNvSpPr>
            <a:spLocks noGrp="1"/>
          </p:cNvSpPr>
          <p:nvPr>
            <p:ph idx="1"/>
          </p:nvPr>
        </p:nvSpPr>
        <p:spPr>
          <a:xfrm>
            <a:off x="1141412" y="2249487"/>
            <a:ext cx="9905999" cy="4080292"/>
          </a:xfrm>
        </p:spPr>
        <p:txBody>
          <a:bodyPr>
            <a:normAutofit fontScale="55000" lnSpcReduction="20000"/>
          </a:bodyPr>
          <a:lstStyle/>
          <a:p>
            <a:r>
              <a:rPr lang="en-US" dirty="0"/>
              <a:t>https://www.nist.gov/itl/iad/image-group/emnist-dataset</a:t>
            </a:r>
          </a:p>
          <a:p>
            <a:r>
              <a:rPr lang="en-US" dirty="0">
                <a:hlinkClick r:id="rId2"/>
              </a:rPr>
              <a:t>https://machinelearningmastery.com/when-to-use-mlp-cnn-and-rnn-neural-networks/</a:t>
            </a:r>
            <a:endParaRPr lang="en-US" dirty="0"/>
          </a:p>
          <a:p>
            <a:r>
              <a:rPr lang="en-US" dirty="0">
                <a:hlinkClick r:id="rId3"/>
              </a:rPr>
              <a:t>https://www.w3schools.com/html/html_filepaths.asp</a:t>
            </a:r>
            <a:endParaRPr lang="en-US" dirty="0"/>
          </a:p>
          <a:p>
            <a:r>
              <a:rPr lang="en-US" dirty="0"/>
              <a:t>https://keras.io/getting-started/sequential-model-guide/</a:t>
            </a:r>
          </a:p>
          <a:p>
            <a:r>
              <a:rPr lang="en-US" dirty="0">
                <a:hlinkClick r:id="rId4"/>
              </a:rPr>
              <a:t>https://keras.io/layers/convolutional/</a:t>
            </a:r>
            <a:endParaRPr lang="en-US" dirty="0"/>
          </a:p>
          <a:p>
            <a:r>
              <a:rPr lang="en-US" dirty="0"/>
              <a:t>https://keras.io/losses/</a:t>
            </a:r>
          </a:p>
          <a:p>
            <a:r>
              <a:rPr lang="en-US" dirty="0"/>
              <a:t>https://keras.io/layers/pooling/</a:t>
            </a:r>
          </a:p>
          <a:p>
            <a:r>
              <a:rPr lang="en-US" dirty="0">
                <a:hlinkClick r:id="rId5"/>
              </a:rPr>
              <a:t>https://medium.com/octavian-ai/which-optimizer-and-learning-rate-should-i-use-for-deep-learning-5acb418f9b2</a:t>
            </a:r>
            <a:endParaRPr lang="en-US" dirty="0"/>
          </a:p>
          <a:p>
            <a:r>
              <a:rPr lang="en-US" dirty="0">
                <a:hlinkClick r:id="rId6"/>
              </a:rPr>
              <a:t>https://en.wikipedia.org/wiki/Activation_function</a:t>
            </a:r>
            <a:endParaRPr lang="en-US" dirty="0"/>
          </a:p>
          <a:p>
            <a:r>
              <a:rPr lang="en-US" dirty="0">
                <a:hlinkClick r:id="rId7"/>
              </a:rPr>
              <a:t>https://elitedatascience.com/overfitting-in-machine-learning</a:t>
            </a:r>
            <a:endParaRPr lang="en-US" dirty="0"/>
          </a:p>
          <a:p>
            <a:r>
              <a:rPr lang="en-US" dirty="0">
                <a:hlinkClick r:id="rId8"/>
              </a:rPr>
              <a:t>https://github.com/Kulbear/deep-learning-nano-foundation/wiki/ReLU-and-Softmax-Activation-Functions</a:t>
            </a:r>
            <a:endParaRPr lang="en-US" dirty="0"/>
          </a:p>
          <a:p>
            <a:r>
              <a:rPr lang="en-US" dirty="0"/>
              <a:t>https://en.wikipedia.org/wiki/Activation_function</a:t>
            </a:r>
          </a:p>
        </p:txBody>
      </p:sp>
    </p:spTree>
    <p:extLst>
      <p:ext uri="{BB962C8B-B14F-4D97-AF65-F5344CB8AC3E}">
        <p14:creationId xmlns:p14="http://schemas.microsoft.com/office/powerpoint/2010/main" val="361910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E127-645D-4891-936A-04F95E038E69}"/>
              </a:ext>
            </a:extLst>
          </p:cNvPr>
          <p:cNvSpPr>
            <a:spLocks noGrp="1"/>
          </p:cNvSpPr>
          <p:nvPr>
            <p:ph type="ctrTitle"/>
          </p:nvPr>
        </p:nvSpPr>
        <p:spPr/>
        <p:txBody>
          <a:bodyPr/>
          <a:lstStyle/>
          <a:p>
            <a:pPr algn="ctr"/>
            <a:r>
              <a:rPr lang="en-US" dirty="0"/>
              <a:t>Questions?</a:t>
            </a:r>
          </a:p>
        </p:txBody>
      </p:sp>
      <p:sp>
        <p:nvSpPr>
          <p:cNvPr id="3" name="Subtitle 2">
            <a:extLst>
              <a:ext uri="{FF2B5EF4-FFF2-40B4-BE49-F238E27FC236}">
                <a16:creationId xmlns:a16="http://schemas.microsoft.com/office/drawing/2014/main" id="{B8848218-63ED-4548-9836-A8969DC971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082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16AA-8A52-49FB-B1AA-A123F2FDC9B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9392EE5-5CD6-4519-9864-DE4A3BE7020A}"/>
              </a:ext>
            </a:extLst>
          </p:cNvPr>
          <p:cNvSpPr>
            <a:spLocks noGrp="1"/>
          </p:cNvSpPr>
          <p:nvPr>
            <p:ph idx="1"/>
          </p:nvPr>
        </p:nvSpPr>
        <p:spPr/>
        <p:txBody>
          <a:bodyPr>
            <a:normAutofit lnSpcReduction="10000"/>
          </a:bodyPr>
          <a:lstStyle/>
          <a:p>
            <a:r>
              <a:rPr lang="en-US" dirty="0"/>
              <a:t>The objective is to train the model using the images of the hand written alphabets and numbers enough so that it predicts the handwritten character LIVE.</a:t>
            </a:r>
          </a:p>
          <a:p>
            <a:r>
              <a:rPr lang="en-US" dirty="0"/>
              <a:t>Our PROJECT has many applications including teaching young children and those who are new to English as well as those using physical therapy to regain mobility and hone their writing skills after injury or stroke. Additionally future builds will be able to evaluate lower case letters, beginning letter sounds, text to speech, cloud deployment, more user friendly GUI and more!</a:t>
            </a:r>
          </a:p>
        </p:txBody>
      </p:sp>
    </p:spTree>
    <p:extLst>
      <p:ext uri="{BB962C8B-B14F-4D97-AF65-F5344CB8AC3E}">
        <p14:creationId xmlns:p14="http://schemas.microsoft.com/office/powerpoint/2010/main" val="353719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AD50-201C-4645-9318-4C8F90D6444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2235258-14FF-4CE3-93FB-691611882063}"/>
              </a:ext>
            </a:extLst>
          </p:cNvPr>
          <p:cNvSpPr>
            <a:spLocks noGrp="1"/>
          </p:cNvSpPr>
          <p:nvPr>
            <p:ph idx="1"/>
          </p:nvPr>
        </p:nvSpPr>
        <p:spPr/>
        <p:txBody>
          <a:bodyPr/>
          <a:lstStyle/>
          <a:p>
            <a:r>
              <a:rPr lang="en-US" dirty="0"/>
              <a:t>The input dataset should be available and large enough to be trained for real time handwritten characters.</a:t>
            </a:r>
          </a:p>
          <a:p>
            <a:r>
              <a:rPr lang="en-US" dirty="0"/>
              <a:t>Choice of the machine learning model.</a:t>
            </a:r>
          </a:p>
          <a:p>
            <a:r>
              <a:rPr lang="en-US" dirty="0"/>
              <a:t>Our system should support the processing of large/big data.</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0265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BC8A-7F7E-4EA2-A208-82BB6479064F}"/>
              </a:ext>
            </a:extLst>
          </p:cNvPr>
          <p:cNvSpPr>
            <a:spLocks noGrp="1"/>
          </p:cNvSpPr>
          <p:nvPr>
            <p:ph type="title"/>
          </p:nvPr>
        </p:nvSpPr>
        <p:spPr/>
        <p:txBody>
          <a:bodyPr/>
          <a:lstStyle/>
          <a:p>
            <a:r>
              <a:rPr lang="en-US" dirty="0"/>
              <a:t>Input TRAIN &amp; TEST Data</a:t>
            </a:r>
          </a:p>
        </p:txBody>
      </p:sp>
      <p:sp>
        <p:nvSpPr>
          <p:cNvPr id="3" name="Content Placeholder 2">
            <a:extLst>
              <a:ext uri="{FF2B5EF4-FFF2-40B4-BE49-F238E27FC236}">
                <a16:creationId xmlns:a16="http://schemas.microsoft.com/office/drawing/2014/main" id="{8218D67F-6680-4705-A4BF-C72432A88992}"/>
              </a:ext>
            </a:extLst>
          </p:cNvPr>
          <p:cNvSpPr>
            <a:spLocks noGrp="1"/>
          </p:cNvSpPr>
          <p:nvPr>
            <p:ph idx="1"/>
          </p:nvPr>
        </p:nvSpPr>
        <p:spPr/>
        <p:txBody>
          <a:bodyPr>
            <a:normAutofit fontScale="92500" lnSpcReduction="10000"/>
          </a:bodyPr>
          <a:lstStyle/>
          <a:p>
            <a:r>
              <a:rPr lang="en-US" dirty="0"/>
              <a:t>The </a:t>
            </a:r>
            <a:r>
              <a:rPr lang="en-US" b="1" dirty="0"/>
              <a:t>EMNIST</a:t>
            </a:r>
            <a:r>
              <a:rPr lang="en-US" dirty="0"/>
              <a:t> dataset is a set of handwritten character digits derived from the NIST Special Database 19  and converted to a 28x28 pixel image format and dataset structure that directly matches the MNIST dataset.</a:t>
            </a:r>
          </a:p>
          <a:p>
            <a:endParaRPr lang="en-US" dirty="0"/>
          </a:p>
          <a:p>
            <a:r>
              <a:rPr lang="en-US" dirty="0"/>
              <a:t>Formats:</a:t>
            </a:r>
          </a:p>
          <a:p>
            <a:pPr lvl="1"/>
            <a:r>
              <a:rPr lang="en-US" dirty="0"/>
              <a:t>CSV file format - .csv &amp; supporting .txt</a:t>
            </a:r>
          </a:p>
          <a:p>
            <a:pPr lvl="1"/>
            <a:r>
              <a:rPr lang="en-US" dirty="0"/>
              <a:t>Binary file format - </a:t>
            </a:r>
            <a:r>
              <a:rPr lang="en-US" dirty="0" err="1"/>
              <a:t>idx</a:t>
            </a:r>
            <a:endParaRPr lang="en-US" dirty="0"/>
          </a:p>
          <a:p>
            <a:pPr lvl="1"/>
            <a:r>
              <a:rPr lang="en-US" dirty="0" err="1"/>
              <a:t>Matlab</a:t>
            </a:r>
            <a:r>
              <a:rPr lang="en-US" dirty="0"/>
              <a:t> format - .mat (First 116 bytes for timestamp).</a:t>
            </a:r>
          </a:p>
          <a:p>
            <a:endParaRPr lang="en-US" dirty="0"/>
          </a:p>
        </p:txBody>
      </p:sp>
    </p:spTree>
    <p:extLst>
      <p:ext uri="{BB962C8B-B14F-4D97-AF65-F5344CB8AC3E}">
        <p14:creationId xmlns:p14="http://schemas.microsoft.com/office/powerpoint/2010/main" val="27928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E4B-7ABD-4AC5-8BBA-C30E2421A9C3}"/>
              </a:ext>
            </a:extLst>
          </p:cNvPr>
          <p:cNvSpPr>
            <a:spLocks noGrp="1"/>
          </p:cNvSpPr>
          <p:nvPr>
            <p:ph type="title"/>
          </p:nvPr>
        </p:nvSpPr>
        <p:spPr/>
        <p:txBody>
          <a:bodyPr/>
          <a:lstStyle/>
          <a:p>
            <a:r>
              <a:rPr lang="en-US" dirty="0"/>
              <a:t>Dataset Summary</a:t>
            </a:r>
            <a:br>
              <a:rPr lang="en-US" dirty="0"/>
            </a:br>
            <a:endParaRPr lang="en-US" dirty="0"/>
          </a:p>
        </p:txBody>
      </p:sp>
      <p:sp>
        <p:nvSpPr>
          <p:cNvPr id="3" name="Content Placeholder 2">
            <a:extLst>
              <a:ext uri="{FF2B5EF4-FFF2-40B4-BE49-F238E27FC236}">
                <a16:creationId xmlns:a16="http://schemas.microsoft.com/office/drawing/2014/main" id="{389D5097-26ED-443C-AE4A-70BD2BC72208}"/>
              </a:ext>
            </a:extLst>
          </p:cNvPr>
          <p:cNvSpPr>
            <a:spLocks noGrp="1"/>
          </p:cNvSpPr>
          <p:nvPr>
            <p:ph idx="1"/>
          </p:nvPr>
        </p:nvSpPr>
        <p:spPr/>
        <p:txBody>
          <a:bodyPr>
            <a:normAutofit fontScale="70000" lnSpcReduction="20000"/>
          </a:bodyPr>
          <a:lstStyle/>
          <a:p>
            <a:r>
              <a:rPr lang="en-US" dirty="0"/>
              <a:t>There are six different splits provided in this dataset. A short summary of the dataset is provided below:</a:t>
            </a:r>
          </a:p>
          <a:p>
            <a:endParaRPr lang="en-US" dirty="0"/>
          </a:p>
          <a:p>
            <a:pPr lvl="1"/>
            <a:r>
              <a:rPr lang="en-US" dirty="0"/>
              <a:t>EMNIST </a:t>
            </a:r>
            <a:r>
              <a:rPr lang="en-US" dirty="0" err="1"/>
              <a:t>ByClass</a:t>
            </a:r>
            <a:r>
              <a:rPr lang="en-US" dirty="0"/>
              <a:t>: 814,255 characters. 62 unbalanced classes([0-9],[a-z] and [A-Z]).</a:t>
            </a:r>
          </a:p>
          <a:p>
            <a:pPr lvl="1"/>
            <a:r>
              <a:rPr lang="en-US" dirty="0"/>
              <a:t>EMNIST </a:t>
            </a:r>
            <a:r>
              <a:rPr lang="en-US" dirty="0" err="1"/>
              <a:t>ByMerge</a:t>
            </a:r>
            <a:r>
              <a:rPr lang="en-US" dirty="0"/>
              <a:t>: 814,255 characters. 47 unbalanced classes.</a:t>
            </a:r>
          </a:p>
          <a:p>
            <a:pPr lvl="1"/>
            <a:r>
              <a:rPr lang="en-US" dirty="0"/>
              <a:t>EMNIST Balanced:  131,600 characters. 47 balanced classes - set of characters with an equal number of samples per class</a:t>
            </a:r>
          </a:p>
          <a:p>
            <a:pPr lvl="1"/>
            <a:r>
              <a:rPr lang="en-US" b="1" dirty="0"/>
              <a:t>EMNIST Letters: 145,600 characters. 26 balanced classes -  a balanced set of the uppercase and lowercase letters into a single 26-class task</a:t>
            </a:r>
          </a:p>
          <a:p>
            <a:pPr lvl="1"/>
            <a:r>
              <a:rPr lang="en-US" b="1" dirty="0"/>
              <a:t>EMNIST Digits: 280,000 characters. 10 balanced classes - balanced handwritten digit datasets directly compatible with the original MNIST dataset</a:t>
            </a:r>
          </a:p>
          <a:p>
            <a:pPr lvl="1"/>
            <a:r>
              <a:rPr lang="en-US" dirty="0"/>
              <a:t>EMNIST MNIST: 70,000 characters. 10 balanced classes - balanced handwritten digit datasets directly compatible with the original MNIST dataset</a:t>
            </a:r>
          </a:p>
          <a:p>
            <a:endParaRPr lang="en-US" dirty="0"/>
          </a:p>
        </p:txBody>
      </p:sp>
    </p:spTree>
    <p:extLst>
      <p:ext uri="{BB962C8B-B14F-4D97-AF65-F5344CB8AC3E}">
        <p14:creationId xmlns:p14="http://schemas.microsoft.com/office/powerpoint/2010/main" val="65073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777E-E4C6-4FE2-A47E-84B781C645EB}"/>
              </a:ext>
            </a:extLst>
          </p:cNvPr>
          <p:cNvSpPr>
            <a:spLocks noGrp="1"/>
          </p:cNvSpPr>
          <p:nvPr>
            <p:ph type="title"/>
          </p:nvPr>
        </p:nvSpPr>
        <p:spPr/>
        <p:txBody>
          <a:bodyPr/>
          <a:lstStyle/>
          <a:p>
            <a:r>
              <a:rPr lang="en-US" dirty="0"/>
              <a:t>Factors affecting model selection</a:t>
            </a:r>
          </a:p>
        </p:txBody>
      </p:sp>
      <p:sp>
        <p:nvSpPr>
          <p:cNvPr id="3" name="Content Placeholder 2">
            <a:extLst>
              <a:ext uri="{FF2B5EF4-FFF2-40B4-BE49-F238E27FC236}">
                <a16:creationId xmlns:a16="http://schemas.microsoft.com/office/drawing/2014/main" id="{DDC200B9-B429-4462-ACD2-0D84DFB635AB}"/>
              </a:ext>
            </a:extLst>
          </p:cNvPr>
          <p:cNvSpPr>
            <a:spLocks noGrp="1"/>
          </p:cNvSpPr>
          <p:nvPr>
            <p:ph idx="1"/>
          </p:nvPr>
        </p:nvSpPr>
        <p:spPr/>
        <p:txBody>
          <a:bodyPr/>
          <a:lstStyle/>
          <a:p>
            <a:r>
              <a:rPr lang="en-US" dirty="0"/>
              <a:t>Kind of problem – Multiclass Classification Problem</a:t>
            </a:r>
          </a:p>
          <a:p>
            <a:r>
              <a:rPr lang="en-US" dirty="0"/>
              <a:t>Data is present in “Tabular” format</a:t>
            </a:r>
          </a:p>
          <a:p>
            <a:r>
              <a:rPr lang="en-US" dirty="0"/>
              <a:t>Data is stored as “Image”</a:t>
            </a:r>
          </a:p>
          <a:p>
            <a:endParaRPr lang="en-US" dirty="0"/>
          </a:p>
        </p:txBody>
      </p:sp>
    </p:spTree>
    <p:extLst>
      <p:ext uri="{BB962C8B-B14F-4D97-AF65-F5344CB8AC3E}">
        <p14:creationId xmlns:p14="http://schemas.microsoft.com/office/powerpoint/2010/main" val="393670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3FA9-2E17-4028-ABA4-3CACB33753F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1EB9C7C7-2021-490C-BE93-C63C83726052}"/>
              </a:ext>
            </a:extLst>
          </p:cNvPr>
          <p:cNvSpPr>
            <a:spLocks noGrp="1"/>
          </p:cNvSpPr>
          <p:nvPr>
            <p:ph idx="1"/>
          </p:nvPr>
        </p:nvSpPr>
        <p:spPr>
          <a:xfrm>
            <a:off x="1141412" y="1695634"/>
            <a:ext cx="9905999" cy="5030286"/>
          </a:xfrm>
        </p:spPr>
        <p:txBody>
          <a:bodyPr>
            <a:normAutofit fontScale="77500" lnSpcReduction="20000"/>
          </a:bodyPr>
          <a:lstStyle/>
          <a:p>
            <a:r>
              <a:rPr lang="en-US" dirty="0"/>
              <a:t>Multilayer Perceptron  - MLPs are suitable for classification prediction problems where inputs are assigned a class or label.</a:t>
            </a:r>
          </a:p>
          <a:p>
            <a:pPr lvl="1" fontAlgn="base"/>
            <a:r>
              <a:rPr lang="en-US" b="1" dirty="0"/>
              <a:t>MLPs are used for:</a:t>
            </a:r>
            <a:endParaRPr lang="en-US" dirty="0"/>
          </a:p>
          <a:p>
            <a:pPr lvl="2" fontAlgn="base"/>
            <a:r>
              <a:rPr lang="en-US" dirty="0"/>
              <a:t>Tabular dataset, Classification or Regression prediction problems</a:t>
            </a:r>
          </a:p>
          <a:p>
            <a:pPr lvl="2" fontAlgn="base"/>
            <a:endParaRPr lang="en-US" dirty="0"/>
          </a:p>
          <a:p>
            <a:pPr fontAlgn="base"/>
            <a:r>
              <a:rPr lang="en-US" dirty="0"/>
              <a:t>Convolutional Neural Network - CNNs, were designed to map image data to an output variable. </a:t>
            </a:r>
          </a:p>
          <a:p>
            <a:pPr lvl="1" fontAlgn="base"/>
            <a:r>
              <a:rPr lang="en-US" b="1" dirty="0"/>
              <a:t>CNNs are used for:</a:t>
            </a:r>
            <a:endParaRPr lang="en-US" dirty="0"/>
          </a:p>
          <a:p>
            <a:pPr lvl="2" fontAlgn="base"/>
            <a:r>
              <a:rPr lang="en-US" dirty="0"/>
              <a:t>Image data, Classification or Regression prediction problems</a:t>
            </a:r>
          </a:p>
          <a:p>
            <a:pPr marL="0" indent="0">
              <a:buNone/>
            </a:pPr>
            <a:endParaRPr lang="en-US" dirty="0"/>
          </a:p>
          <a:p>
            <a:r>
              <a:rPr lang="en-US" dirty="0"/>
              <a:t>Recurrent Neural Network - RNNs, were designed to work with sequence prediction problems.</a:t>
            </a:r>
          </a:p>
          <a:p>
            <a:pPr lvl="1" fontAlgn="base"/>
            <a:r>
              <a:rPr lang="en-US" dirty="0"/>
              <a:t>Recurrent neural networks are not appropriate for tabular datasets as you would see in a CSV file or spreadsheet. They are also not appropriate for image data input.</a:t>
            </a:r>
          </a:p>
          <a:p>
            <a:pPr lvl="1" fontAlgn="base"/>
            <a:r>
              <a:rPr lang="en-US" b="1" dirty="0"/>
              <a:t>Don’t Use RNNs For:</a:t>
            </a:r>
            <a:endParaRPr lang="en-US" dirty="0"/>
          </a:p>
          <a:p>
            <a:pPr lvl="2" fontAlgn="base"/>
            <a:r>
              <a:rPr lang="en-US" dirty="0"/>
              <a:t>Tabular data</a:t>
            </a:r>
          </a:p>
          <a:p>
            <a:pPr lvl="2" fontAlgn="base"/>
            <a:r>
              <a:rPr lang="en-US" dirty="0"/>
              <a:t>Image data</a:t>
            </a:r>
          </a:p>
          <a:p>
            <a:pPr lvl="1" fontAlgn="base"/>
            <a:endParaRPr lang="en-US" dirty="0"/>
          </a:p>
          <a:p>
            <a:pPr lvl="1" fontAlgn="base"/>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62394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Loss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err="1"/>
              <a:t>Categorical_crossentropy</a:t>
            </a:r>
            <a:r>
              <a:rPr lang="en-US" dirty="0"/>
              <a:t> – We were dealing with classes so chose this.</a:t>
            </a:r>
          </a:p>
          <a:p>
            <a:r>
              <a:rPr lang="en-US" dirty="0"/>
              <a:t>Here the targets should be in categorical format. So, if we have 10 classes, the target for each sample should be a 10-dimensional vector that is all-zeros except for a 1 at the index corresponding to the class of the sample.</a:t>
            </a:r>
          </a:p>
          <a:p>
            <a:r>
              <a:rPr lang="en-US" dirty="0"/>
              <a:t>In order to convert </a:t>
            </a:r>
            <a:r>
              <a:rPr lang="en-US" i="1" dirty="0"/>
              <a:t>integer targets</a:t>
            </a:r>
            <a:r>
              <a:rPr lang="en-US" dirty="0"/>
              <a:t> into </a:t>
            </a:r>
            <a:r>
              <a:rPr lang="en-US" i="1" dirty="0"/>
              <a:t>categorical targets</a:t>
            </a:r>
            <a:r>
              <a:rPr lang="en-US" dirty="0"/>
              <a:t>, you can use the </a:t>
            </a:r>
            <a:r>
              <a:rPr lang="en-US" dirty="0" err="1"/>
              <a:t>Keras</a:t>
            </a:r>
            <a:r>
              <a:rPr lang="en-US" dirty="0"/>
              <a:t> utility ”</a:t>
            </a:r>
            <a:r>
              <a:rPr lang="en-US" dirty="0" err="1"/>
              <a:t>to_categorical</a:t>
            </a:r>
            <a:r>
              <a:rPr lang="en-US" dirty="0"/>
              <a:t>”.</a:t>
            </a:r>
          </a:p>
          <a:p>
            <a:pPr lvl="1"/>
            <a:r>
              <a:rPr lang="en-US" b="1" dirty="0"/>
              <a:t>from</a:t>
            </a:r>
            <a:r>
              <a:rPr lang="en-US" dirty="0"/>
              <a:t> </a:t>
            </a:r>
            <a:r>
              <a:rPr lang="en-US" dirty="0" err="1"/>
              <a:t>keras.utils</a:t>
            </a:r>
            <a:r>
              <a:rPr lang="en-US" dirty="0"/>
              <a:t> </a:t>
            </a:r>
            <a:r>
              <a:rPr lang="en-US" b="1" dirty="0"/>
              <a:t>import</a:t>
            </a:r>
            <a:r>
              <a:rPr lang="en-US" dirty="0"/>
              <a:t> </a:t>
            </a:r>
            <a:r>
              <a:rPr lang="en-US" dirty="0" err="1"/>
              <a:t>to_categorical</a:t>
            </a:r>
            <a:r>
              <a:rPr lang="en-US" dirty="0"/>
              <a:t> </a:t>
            </a:r>
            <a:r>
              <a:rPr lang="en-US" dirty="0" err="1"/>
              <a:t>categorical_labels</a:t>
            </a:r>
            <a:r>
              <a:rPr lang="en-US" dirty="0"/>
              <a:t> = </a:t>
            </a:r>
            <a:r>
              <a:rPr lang="en-US" dirty="0" err="1"/>
              <a:t>to_categorical</a:t>
            </a:r>
            <a:r>
              <a:rPr lang="en-US" dirty="0"/>
              <a:t>(</a:t>
            </a:r>
            <a:r>
              <a:rPr lang="en-US" dirty="0" err="1"/>
              <a:t>int_labels</a:t>
            </a:r>
            <a:r>
              <a:rPr lang="en-US" dirty="0"/>
              <a:t>, </a:t>
            </a:r>
            <a:r>
              <a:rPr lang="en-US" dirty="0" err="1"/>
              <a:t>num_classes</a:t>
            </a:r>
            <a:r>
              <a:rPr lang="en-US" dirty="0"/>
              <a:t>=</a:t>
            </a:r>
            <a:r>
              <a:rPr lang="en-US" b="1" dirty="0"/>
              <a:t>None</a:t>
            </a:r>
            <a:r>
              <a:rPr lang="en-US" dirty="0"/>
              <a:t>)</a:t>
            </a:r>
          </a:p>
          <a:p>
            <a:endParaRPr lang="en-US" dirty="0"/>
          </a:p>
          <a:p>
            <a:endParaRPr lang="en-US" dirty="0"/>
          </a:p>
        </p:txBody>
      </p:sp>
    </p:spTree>
    <p:extLst>
      <p:ext uri="{BB962C8B-B14F-4D97-AF65-F5344CB8AC3E}">
        <p14:creationId xmlns:p14="http://schemas.microsoft.com/office/powerpoint/2010/main" val="249806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Choice of optimizers</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a:t>Gradient Descent, </a:t>
            </a:r>
            <a:r>
              <a:rPr lang="en-US" b="1" i="1" u="sng" dirty="0"/>
              <a:t>Adam</a:t>
            </a:r>
            <a:r>
              <a:rPr lang="en-US" dirty="0"/>
              <a:t>, </a:t>
            </a:r>
            <a:r>
              <a:rPr lang="en-US" dirty="0" err="1"/>
              <a:t>Adagrad</a:t>
            </a:r>
            <a:r>
              <a:rPr lang="en-US" dirty="0"/>
              <a:t>, </a:t>
            </a:r>
            <a:r>
              <a:rPr lang="en-US" dirty="0" err="1"/>
              <a:t>Adadelta</a:t>
            </a:r>
            <a:r>
              <a:rPr lang="en-US" dirty="0"/>
              <a:t>, RMS Prop and Momentum.</a:t>
            </a:r>
          </a:p>
          <a:p>
            <a:r>
              <a:rPr lang="en-US" dirty="0"/>
              <a:t>Chose ADAM for it learns the fastest. It is more stable than the other optimizers, it doesn’t suffer any major decreases in accuracy.</a:t>
            </a:r>
          </a:p>
          <a:p>
            <a:r>
              <a:rPr lang="en-US" dirty="0"/>
              <a:t>Adam is an optimization algorithm that can used instead of the classical stochastic gradient descent procedure to update network weights iterative based in training data.</a:t>
            </a:r>
          </a:p>
          <a:p>
            <a:r>
              <a:rPr lang="en-US" dirty="0"/>
              <a:t>In our case, </a:t>
            </a:r>
            <a:r>
              <a:rPr lang="en-US" dirty="0" err="1"/>
              <a:t>Adagrad</a:t>
            </a:r>
            <a:r>
              <a:rPr lang="en-US" dirty="0"/>
              <a:t>, </a:t>
            </a:r>
            <a:r>
              <a:rPr lang="en-US" dirty="0" err="1"/>
              <a:t>Adadelta</a:t>
            </a:r>
            <a:r>
              <a:rPr lang="en-US" dirty="0"/>
              <a:t> &amp; RMS Prop were average performers.</a:t>
            </a:r>
          </a:p>
          <a:p>
            <a:endParaRPr lang="en-US" dirty="0"/>
          </a:p>
        </p:txBody>
      </p:sp>
    </p:spTree>
    <p:extLst>
      <p:ext uri="{BB962C8B-B14F-4D97-AF65-F5344CB8AC3E}">
        <p14:creationId xmlns:p14="http://schemas.microsoft.com/office/powerpoint/2010/main" val="4123485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1179</TotalTime>
  <Words>1015</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Learn2Write</vt:lpstr>
      <vt:lpstr>Objective</vt:lpstr>
      <vt:lpstr>Challenges</vt:lpstr>
      <vt:lpstr>Input TRAIN &amp; TEST Data</vt:lpstr>
      <vt:lpstr>Dataset Summary </vt:lpstr>
      <vt:lpstr>Factors affecting model selection</vt:lpstr>
      <vt:lpstr>Model selection</vt:lpstr>
      <vt:lpstr>Additional Factors – Loss function </vt:lpstr>
      <vt:lpstr>Additional Factors - Choice of optimizers </vt:lpstr>
      <vt:lpstr>Additional Factors – Activation function </vt:lpstr>
      <vt:lpstr>Accuracy – With Multilayer Perceptron</vt:lpstr>
      <vt:lpstr>Accuracy – With Convolutional Neural NW </vt:lpstr>
      <vt:lpstr>Accuracy – With Parallel Convolutional Neural NW </vt:lpstr>
      <vt:lpstr>Project demo</vt:lpstr>
      <vt:lpstr>Learn2Write Team</vt:lpstr>
      <vt:lpstr>Vote of Thanks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LearnToWrite</dc:title>
  <dc:creator>Pragati Mehta</dc:creator>
  <cp:lastModifiedBy>Pragati Mehta</cp:lastModifiedBy>
  <cp:revision>37</cp:revision>
  <dcterms:created xsi:type="dcterms:W3CDTF">2019-03-14T02:12:21Z</dcterms:created>
  <dcterms:modified xsi:type="dcterms:W3CDTF">2019-03-16T02:13:55Z</dcterms:modified>
</cp:coreProperties>
</file>