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handoutMasterIdLst>
    <p:handoutMasterId r:id="rId15"/>
  </p:handoutMasterIdLst>
  <p:sldIdLst>
    <p:sldId id="256" r:id="rId2"/>
    <p:sldId id="260" r:id="rId3"/>
    <p:sldId id="268" r:id="rId4"/>
    <p:sldId id="261" r:id="rId5"/>
    <p:sldId id="262" r:id="rId6"/>
    <p:sldId id="263" r:id="rId7"/>
    <p:sldId id="265" r:id="rId8"/>
    <p:sldId id="258" r:id="rId9"/>
    <p:sldId id="259" r:id="rId10"/>
    <p:sldId id="266" r:id="rId11"/>
    <p:sldId id="267"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A911C0-24B5-4D6B-A976-00167EAF6F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CBB111-DE8E-4D8B-AD9E-3EDCD388EA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8C5B02-0A1E-46FA-97AE-52EC4C5C66B3}" type="datetime1">
              <a:rPr lang="en-US" smtClean="0"/>
              <a:t>2/19/2019</a:t>
            </a:fld>
            <a:endParaRPr lang="en-US"/>
          </a:p>
        </p:txBody>
      </p:sp>
      <p:sp>
        <p:nvSpPr>
          <p:cNvPr id="4" name="Footer Placeholder 3">
            <a:extLst>
              <a:ext uri="{FF2B5EF4-FFF2-40B4-BE49-F238E27FC236}">
                <a16:creationId xmlns:a16="http://schemas.microsoft.com/office/drawing/2014/main" id="{45FEDAA4-0830-4A04-9B2B-5AC8FBA63C5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1122736-8A79-439C-A98E-9A910D4FA0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488007-E404-407A-BBED-32F6C85DC7DF}" type="slidenum">
              <a:rPr lang="en-US" smtClean="0"/>
              <a:t>‹#›</a:t>
            </a:fld>
            <a:endParaRPr lang="en-US"/>
          </a:p>
        </p:txBody>
      </p:sp>
    </p:spTree>
    <p:extLst>
      <p:ext uri="{BB962C8B-B14F-4D97-AF65-F5344CB8AC3E}">
        <p14:creationId xmlns:p14="http://schemas.microsoft.com/office/powerpoint/2010/main" val="231348375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4D0C3-DC87-437A-90FA-B9C166D53187}" type="datetime1">
              <a:rPr lang="en-US" smtClean="0"/>
              <a:t>2/19/2019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01827-9ADA-43C6-B006-D0D597EA668F}" type="slidenum">
              <a:rPr lang="en-US" smtClean="0"/>
              <a:t>‹#›</a:t>
            </a:fld>
            <a:endParaRPr lang="en-US"/>
          </a:p>
        </p:txBody>
      </p:sp>
    </p:spTree>
    <p:extLst>
      <p:ext uri="{BB962C8B-B14F-4D97-AF65-F5344CB8AC3E}">
        <p14:creationId xmlns:p14="http://schemas.microsoft.com/office/powerpoint/2010/main" val="2822706128"/>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BD6039E-AC2A-463A-9FEE-AC95E62593EB}" type="datetime1">
              <a:rPr lang="en-US" smtClean="0"/>
              <a:t>2/19/2019</a:t>
            </a:fld>
            <a:endParaRPr lang="en-US" dirty="0"/>
          </a:p>
        </p:txBody>
      </p:sp>
      <p:sp>
        <p:nvSpPr>
          <p:cNvPr id="5" name="Footer Placeholder 4"/>
          <p:cNvSpPr>
            <a:spLocks noGrp="1"/>
          </p:cNvSpPr>
          <p:nvPr>
            <p:ph type="ftr" sz="quarter" idx="11"/>
          </p:nvPr>
        </p:nvSpPr>
        <p:spPr/>
        <p:txBody>
          <a:bodyPr/>
          <a:lstStyle/>
          <a:p>
            <a:r>
              <a:rPr lang="en-US"/>
              <a:t>Copyright Pragati Soni Mehta</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4D18B6-F478-4FEC-B42C-9D85C96A307E}" type="datetime1">
              <a:rPr lang="en-US" smtClean="0"/>
              <a:t>2/19/2019</a:t>
            </a:fld>
            <a:endParaRPr lang="en-US" dirty="0"/>
          </a:p>
        </p:txBody>
      </p:sp>
      <p:sp>
        <p:nvSpPr>
          <p:cNvPr id="5" name="Footer Placeholder 4"/>
          <p:cNvSpPr>
            <a:spLocks noGrp="1"/>
          </p:cNvSpPr>
          <p:nvPr>
            <p:ph type="ftr" sz="quarter" idx="11"/>
          </p:nvPr>
        </p:nvSpPr>
        <p:spPr/>
        <p:txBody>
          <a:bodyPr/>
          <a:lstStyle/>
          <a:p>
            <a:r>
              <a:rPr lang="en-US"/>
              <a:t>Copyright Pragati Soni Mehta</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1BD94-82B8-43BB-A457-CB2B52927499}" type="datetime1">
              <a:rPr lang="en-US" smtClean="0"/>
              <a:t>2/19/2019</a:t>
            </a:fld>
            <a:endParaRPr lang="en-US" dirty="0"/>
          </a:p>
        </p:txBody>
      </p:sp>
      <p:sp>
        <p:nvSpPr>
          <p:cNvPr id="5" name="Footer Placeholder 4"/>
          <p:cNvSpPr>
            <a:spLocks noGrp="1"/>
          </p:cNvSpPr>
          <p:nvPr>
            <p:ph type="ftr" sz="quarter" idx="11"/>
          </p:nvPr>
        </p:nvSpPr>
        <p:spPr/>
        <p:txBody>
          <a:bodyPr/>
          <a:lstStyle/>
          <a:p>
            <a:r>
              <a:rPr lang="en-US"/>
              <a:t>Copyright Pragati Soni Mehta</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EB91E-E3F6-4018-BAEC-AEBA07443E8A}" type="datetime1">
              <a:rPr lang="en-US" smtClean="0"/>
              <a:t>2/19/2019</a:t>
            </a:fld>
            <a:endParaRPr lang="en-US" dirty="0"/>
          </a:p>
        </p:txBody>
      </p:sp>
      <p:sp>
        <p:nvSpPr>
          <p:cNvPr id="5" name="Footer Placeholder 4"/>
          <p:cNvSpPr>
            <a:spLocks noGrp="1"/>
          </p:cNvSpPr>
          <p:nvPr>
            <p:ph type="ftr" sz="quarter" idx="11"/>
          </p:nvPr>
        </p:nvSpPr>
        <p:spPr/>
        <p:txBody>
          <a:bodyPr/>
          <a:lstStyle/>
          <a:p>
            <a:r>
              <a:rPr lang="en-US"/>
              <a:t>Copyright Pragati Soni Mehta</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9BDF90-4811-40D2-83B9-3A6D53B777ED}" type="datetime1">
              <a:rPr lang="en-US" smtClean="0"/>
              <a:t>2/19/2019</a:t>
            </a:fld>
            <a:endParaRPr lang="en-US" dirty="0"/>
          </a:p>
        </p:txBody>
      </p:sp>
      <p:sp>
        <p:nvSpPr>
          <p:cNvPr id="5" name="Footer Placeholder 4"/>
          <p:cNvSpPr>
            <a:spLocks noGrp="1"/>
          </p:cNvSpPr>
          <p:nvPr>
            <p:ph type="ftr" sz="quarter" idx="11"/>
          </p:nvPr>
        </p:nvSpPr>
        <p:spPr/>
        <p:txBody>
          <a:bodyPr/>
          <a:lstStyle/>
          <a:p>
            <a:r>
              <a:rPr lang="en-US"/>
              <a:t>Copyright Pragati Soni Mehta</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D371B7-C49F-4C6A-BF52-B818BB8A7142}" type="datetime1">
              <a:rPr lang="en-US" smtClean="0"/>
              <a:t>2/19/2019</a:t>
            </a:fld>
            <a:endParaRPr lang="en-US" dirty="0"/>
          </a:p>
        </p:txBody>
      </p:sp>
      <p:sp>
        <p:nvSpPr>
          <p:cNvPr id="6" name="Footer Placeholder 5"/>
          <p:cNvSpPr>
            <a:spLocks noGrp="1"/>
          </p:cNvSpPr>
          <p:nvPr>
            <p:ph type="ftr" sz="quarter" idx="11"/>
          </p:nvPr>
        </p:nvSpPr>
        <p:spPr/>
        <p:txBody>
          <a:bodyPr/>
          <a:lstStyle/>
          <a:p>
            <a:r>
              <a:rPr lang="en-US"/>
              <a:t>Copyright Pragati Soni Mehta</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823DB4-FB7F-40BD-86E1-2327CA69BDE3}" type="datetime1">
              <a:rPr lang="en-US" smtClean="0"/>
              <a:t>2/19/2019</a:t>
            </a:fld>
            <a:endParaRPr lang="en-US" dirty="0"/>
          </a:p>
        </p:txBody>
      </p:sp>
      <p:sp>
        <p:nvSpPr>
          <p:cNvPr id="8" name="Footer Placeholder 7"/>
          <p:cNvSpPr>
            <a:spLocks noGrp="1"/>
          </p:cNvSpPr>
          <p:nvPr>
            <p:ph type="ftr" sz="quarter" idx="11"/>
          </p:nvPr>
        </p:nvSpPr>
        <p:spPr/>
        <p:txBody>
          <a:bodyPr/>
          <a:lstStyle/>
          <a:p>
            <a:r>
              <a:rPr lang="en-US"/>
              <a:t>Copyright Pragati Soni Mehta</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047CCC-1041-4C28-B623-9C326E9C928C}" type="datetime1">
              <a:rPr lang="en-US" smtClean="0"/>
              <a:t>2/19/2019</a:t>
            </a:fld>
            <a:endParaRPr lang="en-US" dirty="0"/>
          </a:p>
        </p:txBody>
      </p:sp>
      <p:sp>
        <p:nvSpPr>
          <p:cNvPr id="4" name="Footer Placeholder 3"/>
          <p:cNvSpPr>
            <a:spLocks noGrp="1"/>
          </p:cNvSpPr>
          <p:nvPr>
            <p:ph type="ftr" sz="quarter" idx="11"/>
          </p:nvPr>
        </p:nvSpPr>
        <p:spPr/>
        <p:txBody>
          <a:bodyPr/>
          <a:lstStyle/>
          <a:p>
            <a:r>
              <a:rPr lang="en-US"/>
              <a:t>Copyright Pragati Soni Mehta</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15F93F-36F1-4951-BCC4-EF9FFA03678B}" type="datetime1">
              <a:rPr lang="en-US" smtClean="0"/>
              <a:t>2/19/2019</a:t>
            </a:fld>
            <a:endParaRPr lang="en-US" dirty="0"/>
          </a:p>
        </p:txBody>
      </p:sp>
      <p:sp>
        <p:nvSpPr>
          <p:cNvPr id="3" name="Footer Placeholder 2"/>
          <p:cNvSpPr>
            <a:spLocks noGrp="1"/>
          </p:cNvSpPr>
          <p:nvPr>
            <p:ph type="ftr" sz="quarter" idx="11"/>
          </p:nvPr>
        </p:nvSpPr>
        <p:spPr/>
        <p:txBody>
          <a:bodyPr/>
          <a:lstStyle/>
          <a:p>
            <a:r>
              <a:rPr lang="en-US"/>
              <a:t>Copyright Pragati Soni Mehta</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57DB7A6-5952-4EC2-A1DC-BBA42865F76D}" type="datetime1">
              <a:rPr lang="en-US" smtClean="0"/>
              <a:t>2/19/2019</a:t>
            </a:fld>
            <a:endParaRPr lang="en-US" dirty="0"/>
          </a:p>
        </p:txBody>
      </p:sp>
      <p:sp>
        <p:nvSpPr>
          <p:cNvPr id="6" name="Footer Placeholder 5"/>
          <p:cNvSpPr>
            <a:spLocks noGrp="1"/>
          </p:cNvSpPr>
          <p:nvPr>
            <p:ph type="ftr" sz="quarter" idx="11"/>
          </p:nvPr>
        </p:nvSpPr>
        <p:spPr/>
        <p:txBody>
          <a:bodyPr/>
          <a:lstStyle/>
          <a:p>
            <a:r>
              <a:rPr lang="en-US"/>
              <a:t>Copyright Pragati Soni Mehta</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4AF66A-DFB9-49B5-88E0-625F65A6B36E}" type="datetime1">
              <a:rPr lang="en-US" smtClean="0"/>
              <a:t>2/19/2019</a:t>
            </a:fld>
            <a:endParaRPr lang="en-US" dirty="0"/>
          </a:p>
        </p:txBody>
      </p:sp>
      <p:sp>
        <p:nvSpPr>
          <p:cNvPr id="6" name="Footer Placeholder 5"/>
          <p:cNvSpPr>
            <a:spLocks noGrp="1"/>
          </p:cNvSpPr>
          <p:nvPr>
            <p:ph type="ftr" sz="quarter" idx="11"/>
          </p:nvPr>
        </p:nvSpPr>
        <p:spPr/>
        <p:txBody>
          <a:bodyPr/>
          <a:lstStyle/>
          <a:p>
            <a:r>
              <a:rPr lang="en-US"/>
              <a:t>Copyright Pragati Soni Mehta</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DEA0A06-65F8-4C21-BE2A-BC8319F38046}" type="datetime1">
              <a:rPr lang="en-US" smtClean="0"/>
              <a:t>2/19/2019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Copyright Pragati Soni Mehta</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jakevdp.github.io/PythonDataScienceHandbook/04.01-simple-line-plots.html" TargetMode="External"/><Relationship Id="rId2" Type="http://schemas.openxmlformats.org/officeDocument/2006/relationships/hyperlink" Target="http://jonathansoma.com/lede/algorithms-2017/classes/fuzziness-matplotlib/how-pandas-uses-matplotlib-plus-figures-axes-and-subplo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1A2C8-09D4-4169-A24E-CE0BBF877807}"/>
              </a:ext>
            </a:extLst>
          </p:cNvPr>
          <p:cNvSpPr>
            <a:spLocks noGrp="1"/>
          </p:cNvSpPr>
          <p:nvPr>
            <p:ph type="ctrTitle"/>
          </p:nvPr>
        </p:nvSpPr>
        <p:spPr/>
        <p:txBody>
          <a:bodyPr/>
          <a:lstStyle/>
          <a:p>
            <a:r>
              <a:rPr lang="en-US" dirty="0"/>
              <a:t>Python – Matplotlib		</a:t>
            </a:r>
          </a:p>
        </p:txBody>
      </p:sp>
      <p:sp>
        <p:nvSpPr>
          <p:cNvPr id="3" name="Subtitle 2">
            <a:extLst>
              <a:ext uri="{FF2B5EF4-FFF2-40B4-BE49-F238E27FC236}">
                <a16:creationId xmlns:a16="http://schemas.microsoft.com/office/drawing/2014/main" id="{F4D4C325-D142-476D-BE80-E6D2EBC9F147}"/>
              </a:ext>
            </a:extLst>
          </p:cNvPr>
          <p:cNvSpPr>
            <a:spLocks noGrp="1"/>
          </p:cNvSpPr>
          <p:nvPr>
            <p:ph type="subTitle" idx="1"/>
          </p:nvPr>
        </p:nvSpPr>
        <p:spPr/>
        <p:txBody>
          <a:bodyPr/>
          <a:lstStyle/>
          <a:p>
            <a:r>
              <a:rPr lang="en-US" dirty="0"/>
              <a:t>A few concepts</a:t>
            </a:r>
          </a:p>
          <a:p>
            <a:endParaRPr lang="en-US" dirty="0"/>
          </a:p>
        </p:txBody>
      </p:sp>
      <p:sp>
        <p:nvSpPr>
          <p:cNvPr id="4" name="Date Placeholder 3">
            <a:extLst>
              <a:ext uri="{FF2B5EF4-FFF2-40B4-BE49-F238E27FC236}">
                <a16:creationId xmlns:a16="http://schemas.microsoft.com/office/drawing/2014/main" id="{3E07A2FE-2E39-450C-9067-2FA85F1303EF}"/>
              </a:ext>
            </a:extLst>
          </p:cNvPr>
          <p:cNvSpPr>
            <a:spLocks noGrp="1"/>
          </p:cNvSpPr>
          <p:nvPr>
            <p:ph type="dt" sz="half" idx="10"/>
          </p:nvPr>
        </p:nvSpPr>
        <p:spPr/>
        <p:txBody>
          <a:bodyPr/>
          <a:lstStyle/>
          <a:p>
            <a:fld id="{D37F6673-450A-4A26-A75F-696FAE0035BD}" type="datetime1">
              <a:rPr lang="en-US" smtClean="0"/>
              <a:t>2/19/2019</a:t>
            </a:fld>
            <a:endParaRPr lang="en-US" dirty="0"/>
          </a:p>
        </p:txBody>
      </p:sp>
      <p:sp>
        <p:nvSpPr>
          <p:cNvPr id="5" name="Footer Placeholder 4">
            <a:extLst>
              <a:ext uri="{FF2B5EF4-FFF2-40B4-BE49-F238E27FC236}">
                <a16:creationId xmlns:a16="http://schemas.microsoft.com/office/drawing/2014/main" id="{A2FB8FF5-8269-4BAC-9928-7A7C93CA289C}"/>
              </a:ext>
            </a:extLst>
          </p:cNvPr>
          <p:cNvSpPr>
            <a:spLocks noGrp="1"/>
          </p:cNvSpPr>
          <p:nvPr>
            <p:ph type="ftr" sz="quarter" idx="11"/>
          </p:nvPr>
        </p:nvSpPr>
        <p:spPr/>
        <p:txBody>
          <a:bodyPr/>
          <a:lstStyle/>
          <a:p>
            <a:r>
              <a:rPr lang="en-US"/>
              <a:t>Copyright Pragati Soni Mehta</a:t>
            </a:r>
            <a:endParaRPr lang="en-US" dirty="0"/>
          </a:p>
        </p:txBody>
      </p:sp>
      <p:sp>
        <p:nvSpPr>
          <p:cNvPr id="6" name="Slide Number Placeholder 5">
            <a:extLst>
              <a:ext uri="{FF2B5EF4-FFF2-40B4-BE49-F238E27FC236}">
                <a16:creationId xmlns:a16="http://schemas.microsoft.com/office/drawing/2014/main" id="{45FE1757-F434-49F2-B1D5-43F05C4F3A58}"/>
              </a:ext>
            </a:extLst>
          </p:cNvPr>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310774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BD1CA-240E-46F3-9ABB-F313E9B43025}"/>
              </a:ext>
            </a:extLst>
          </p:cNvPr>
          <p:cNvSpPr>
            <a:spLocks noGrp="1"/>
          </p:cNvSpPr>
          <p:nvPr>
            <p:ph type="title"/>
          </p:nvPr>
        </p:nvSpPr>
        <p:spPr/>
        <p:txBody>
          <a:bodyPr/>
          <a:lstStyle/>
          <a:p>
            <a:r>
              <a:rPr lang="en-US" sz="5400" dirty="0"/>
              <a:t>MATLAB-style Interface</a:t>
            </a:r>
            <a:br>
              <a:rPr lang="en-US" sz="5400" dirty="0"/>
            </a:br>
            <a:endParaRPr lang="en-US" dirty="0"/>
          </a:p>
        </p:txBody>
      </p:sp>
      <p:sp>
        <p:nvSpPr>
          <p:cNvPr id="3" name="Content Placeholder 2">
            <a:extLst>
              <a:ext uri="{FF2B5EF4-FFF2-40B4-BE49-F238E27FC236}">
                <a16:creationId xmlns:a16="http://schemas.microsoft.com/office/drawing/2014/main" id="{E2BFD4B9-4E45-42B3-8B5F-3D2624D73521}"/>
              </a:ext>
            </a:extLst>
          </p:cNvPr>
          <p:cNvSpPr>
            <a:spLocks noGrp="1"/>
          </p:cNvSpPr>
          <p:nvPr>
            <p:ph idx="1"/>
          </p:nvPr>
        </p:nvSpPr>
        <p:spPr>
          <a:xfrm>
            <a:off x="1024128" y="2285999"/>
            <a:ext cx="9720073" cy="4461029"/>
          </a:xfrm>
        </p:spPr>
        <p:txBody>
          <a:bodyPr>
            <a:noAutofit/>
          </a:bodyPr>
          <a:lstStyle/>
          <a:p>
            <a:r>
              <a:rPr lang="en-US" sz="1700" dirty="0"/>
              <a:t>Matplotlib was originally written as a Python alternative for MATLAB users, and much of its syntax reflects that fact. The MATLAB-style tools are contained in the </a:t>
            </a:r>
            <a:r>
              <a:rPr lang="en-US" sz="1700" dirty="0" err="1"/>
              <a:t>pyplot</a:t>
            </a:r>
            <a:r>
              <a:rPr lang="en-US" sz="1700" dirty="0"/>
              <a:t> (plt) interface. For example, the following code will probably look quite familiar to MATLAB users:</a:t>
            </a:r>
          </a:p>
          <a:p>
            <a:r>
              <a:rPr lang="en-US" sz="1700" b="1" dirty="0" err="1">
                <a:highlight>
                  <a:srgbClr val="00FFFF"/>
                </a:highlight>
              </a:rPr>
              <a:t>plt.figure</a:t>
            </a:r>
            <a:r>
              <a:rPr lang="en-US" sz="1700" b="1" dirty="0">
                <a:highlight>
                  <a:srgbClr val="00FFFF"/>
                </a:highlight>
              </a:rPr>
              <a:t>()  </a:t>
            </a:r>
            <a:r>
              <a:rPr lang="en-US" sz="1700" dirty="0"/>
              <a:t># create a plot figure</a:t>
            </a:r>
          </a:p>
          <a:p>
            <a:r>
              <a:rPr lang="en-US" sz="1700" dirty="0"/>
              <a:t># create the first of two panels and set current axis</a:t>
            </a:r>
          </a:p>
          <a:p>
            <a:r>
              <a:rPr lang="en-US" sz="1700" dirty="0" err="1"/>
              <a:t>plt.subplot</a:t>
            </a:r>
            <a:r>
              <a:rPr lang="en-US" sz="1700" dirty="0"/>
              <a:t>(2, 1, 1) # (rows, columns, panel number)</a:t>
            </a:r>
          </a:p>
          <a:p>
            <a:r>
              <a:rPr lang="en-US" sz="1700" dirty="0" err="1"/>
              <a:t>plt.plot</a:t>
            </a:r>
            <a:r>
              <a:rPr lang="en-US" sz="1700" dirty="0"/>
              <a:t>(x, </a:t>
            </a:r>
            <a:r>
              <a:rPr lang="en-US" sz="1700" dirty="0" err="1"/>
              <a:t>np.sin</a:t>
            </a:r>
            <a:r>
              <a:rPr lang="en-US" sz="1700" dirty="0"/>
              <a:t>(x))</a:t>
            </a:r>
          </a:p>
          <a:p>
            <a:r>
              <a:rPr lang="en-US" sz="1700" dirty="0"/>
              <a:t># create the second panel and set current axis</a:t>
            </a:r>
          </a:p>
          <a:p>
            <a:r>
              <a:rPr lang="en-US" sz="1700" dirty="0" err="1"/>
              <a:t>plt.subplot</a:t>
            </a:r>
            <a:r>
              <a:rPr lang="en-US" sz="1700" dirty="0"/>
              <a:t>(2, 1, 2)</a:t>
            </a:r>
          </a:p>
          <a:p>
            <a:r>
              <a:rPr lang="en-US" sz="1700" dirty="0" err="1"/>
              <a:t>plt.plot</a:t>
            </a:r>
            <a:r>
              <a:rPr lang="en-US" sz="1700" dirty="0"/>
              <a:t>(x, </a:t>
            </a:r>
            <a:r>
              <a:rPr lang="en-US" sz="1700" dirty="0" err="1"/>
              <a:t>np.cos</a:t>
            </a:r>
            <a:r>
              <a:rPr lang="en-US" sz="1700" dirty="0"/>
              <a:t>(x));</a:t>
            </a:r>
          </a:p>
          <a:p>
            <a:r>
              <a:rPr lang="en-US" sz="1700" dirty="0"/>
              <a:t>It is important to note that this interface is stateful: it keeps track of the "current" figure and axes, which are where all plt commands are applied. You can get a reference to these using the </a:t>
            </a:r>
            <a:r>
              <a:rPr lang="en-US" sz="1700" dirty="0" err="1"/>
              <a:t>plt.gcf</a:t>
            </a:r>
            <a:r>
              <a:rPr lang="en-US" sz="1700" dirty="0"/>
              <a:t>() (get current figure) and </a:t>
            </a:r>
            <a:r>
              <a:rPr lang="en-US" sz="1700" dirty="0" err="1"/>
              <a:t>plt.gca</a:t>
            </a:r>
            <a:r>
              <a:rPr lang="en-US" sz="1700" dirty="0"/>
              <a:t>() (get current axes) routines.</a:t>
            </a:r>
          </a:p>
        </p:txBody>
      </p:sp>
      <p:sp>
        <p:nvSpPr>
          <p:cNvPr id="4" name="Date Placeholder 3">
            <a:extLst>
              <a:ext uri="{FF2B5EF4-FFF2-40B4-BE49-F238E27FC236}">
                <a16:creationId xmlns:a16="http://schemas.microsoft.com/office/drawing/2014/main" id="{2F46471A-EF5C-41C8-A875-41151D9AE44E}"/>
              </a:ext>
            </a:extLst>
          </p:cNvPr>
          <p:cNvSpPr>
            <a:spLocks noGrp="1"/>
          </p:cNvSpPr>
          <p:nvPr>
            <p:ph type="dt" sz="half" idx="10"/>
          </p:nvPr>
        </p:nvSpPr>
        <p:spPr/>
        <p:txBody>
          <a:bodyPr/>
          <a:lstStyle/>
          <a:p>
            <a:fld id="{AE8D3493-9376-4C2B-BC57-3C6DC8D30A59}" type="datetime1">
              <a:rPr lang="en-US" smtClean="0"/>
              <a:t>2/19/2019</a:t>
            </a:fld>
            <a:endParaRPr lang="en-US" dirty="0"/>
          </a:p>
        </p:txBody>
      </p:sp>
      <p:sp>
        <p:nvSpPr>
          <p:cNvPr id="5" name="Footer Placeholder 4">
            <a:extLst>
              <a:ext uri="{FF2B5EF4-FFF2-40B4-BE49-F238E27FC236}">
                <a16:creationId xmlns:a16="http://schemas.microsoft.com/office/drawing/2014/main" id="{BF4E935A-0953-42C5-8D32-FC5F3B9A8C22}"/>
              </a:ext>
            </a:extLst>
          </p:cNvPr>
          <p:cNvSpPr>
            <a:spLocks noGrp="1"/>
          </p:cNvSpPr>
          <p:nvPr>
            <p:ph type="ftr" sz="quarter" idx="11"/>
          </p:nvPr>
        </p:nvSpPr>
        <p:spPr/>
        <p:txBody>
          <a:bodyPr/>
          <a:lstStyle/>
          <a:p>
            <a:r>
              <a:rPr lang="en-US"/>
              <a:t>Copyright Pragati Soni Mehta</a:t>
            </a:r>
            <a:endParaRPr lang="en-US" dirty="0"/>
          </a:p>
        </p:txBody>
      </p:sp>
      <p:sp>
        <p:nvSpPr>
          <p:cNvPr id="6" name="Slide Number Placeholder 5">
            <a:extLst>
              <a:ext uri="{FF2B5EF4-FFF2-40B4-BE49-F238E27FC236}">
                <a16:creationId xmlns:a16="http://schemas.microsoft.com/office/drawing/2014/main" id="{049E96BF-81CE-421B-8688-3E319398CD12}"/>
              </a:ext>
            </a:extLst>
          </p:cNvPr>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3718184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A09F-9058-44AB-A158-6917D8DF2E05}"/>
              </a:ext>
            </a:extLst>
          </p:cNvPr>
          <p:cNvSpPr>
            <a:spLocks noGrp="1"/>
          </p:cNvSpPr>
          <p:nvPr>
            <p:ph type="title"/>
          </p:nvPr>
        </p:nvSpPr>
        <p:spPr/>
        <p:txBody>
          <a:bodyPr/>
          <a:lstStyle/>
          <a:p>
            <a:r>
              <a:rPr lang="en-US" dirty="0"/>
              <a:t>Object-oriented interface</a:t>
            </a:r>
          </a:p>
        </p:txBody>
      </p:sp>
      <p:sp>
        <p:nvSpPr>
          <p:cNvPr id="3" name="Content Placeholder 2">
            <a:extLst>
              <a:ext uri="{FF2B5EF4-FFF2-40B4-BE49-F238E27FC236}">
                <a16:creationId xmlns:a16="http://schemas.microsoft.com/office/drawing/2014/main" id="{55F6097A-6CBA-4A60-90DC-100D4CB7A71A}"/>
              </a:ext>
            </a:extLst>
          </p:cNvPr>
          <p:cNvSpPr>
            <a:spLocks noGrp="1"/>
          </p:cNvSpPr>
          <p:nvPr>
            <p:ph idx="1"/>
          </p:nvPr>
        </p:nvSpPr>
        <p:spPr/>
        <p:txBody>
          <a:bodyPr>
            <a:normAutofit fontScale="92500" lnSpcReduction="10000"/>
          </a:bodyPr>
          <a:lstStyle/>
          <a:p>
            <a:r>
              <a:rPr lang="en-US" dirty="0"/>
              <a:t>The object-oriented interface is available for these more complicated situations, and for when you want more control over your figure. Rather than depending on some notion of an "active" figure or axes, in the object-oriented interface the plotting functions are methods of explicit Figure and Axes objects. To re-create the previous plot using this style of plotting, you might do the following:</a:t>
            </a:r>
          </a:p>
          <a:p>
            <a:pPr marL="0" indent="0">
              <a:buNone/>
            </a:pPr>
            <a:r>
              <a:rPr lang="en-US" dirty="0"/>
              <a:t> # First create a grid of plots</a:t>
            </a:r>
          </a:p>
          <a:p>
            <a:r>
              <a:rPr lang="en-US" dirty="0"/>
              <a:t># ax will be an array of two Axes objects</a:t>
            </a:r>
          </a:p>
          <a:p>
            <a:r>
              <a:rPr lang="en-US" b="1" dirty="0">
                <a:highlight>
                  <a:srgbClr val="00FFFF"/>
                </a:highlight>
              </a:rPr>
              <a:t>fig, ax = </a:t>
            </a:r>
            <a:r>
              <a:rPr lang="en-US" b="1" dirty="0" err="1">
                <a:highlight>
                  <a:srgbClr val="00FFFF"/>
                </a:highlight>
              </a:rPr>
              <a:t>plt.subplots</a:t>
            </a:r>
            <a:r>
              <a:rPr lang="en-US" b="1" dirty="0">
                <a:highlight>
                  <a:srgbClr val="00FFFF"/>
                </a:highlight>
              </a:rPr>
              <a:t>(2)</a:t>
            </a:r>
          </a:p>
          <a:p>
            <a:r>
              <a:rPr lang="en-US" dirty="0"/>
              <a:t># Call plot() method on the appropriate object</a:t>
            </a:r>
          </a:p>
          <a:p>
            <a:r>
              <a:rPr lang="en-US" b="1" dirty="0">
                <a:highlight>
                  <a:srgbClr val="00FFFF"/>
                </a:highlight>
              </a:rPr>
              <a:t>ax[0].plot(x, </a:t>
            </a:r>
            <a:r>
              <a:rPr lang="en-US" b="1" dirty="0" err="1">
                <a:highlight>
                  <a:srgbClr val="00FFFF"/>
                </a:highlight>
              </a:rPr>
              <a:t>np.sin</a:t>
            </a:r>
            <a:r>
              <a:rPr lang="en-US" b="1" dirty="0">
                <a:highlight>
                  <a:srgbClr val="00FFFF"/>
                </a:highlight>
              </a:rPr>
              <a:t>(x))</a:t>
            </a:r>
          </a:p>
          <a:p>
            <a:r>
              <a:rPr lang="en-US" b="1" dirty="0">
                <a:highlight>
                  <a:srgbClr val="00FFFF"/>
                </a:highlight>
              </a:rPr>
              <a:t>ax[1].plot(x, </a:t>
            </a:r>
            <a:r>
              <a:rPr lang="en-US" b="1" dirty="0" err="1">
                <a:highlight>
                  <a:srgbClr val="00FFFF"/>
                </a:highlight>
              </a:rPr>
              <a:t>np.cos</a:t>
            </a:r>
            <a:r>
              <a:rPr lang="en-US" b="1" dirty="0">
                <a:highlight>
                  <a:srgbClr val="00FFFF"/>
                </a:highlight>
              </a:rPr>
              <a:t>(x));</a:t>
            </a:r>
          </a:p>
        </p:txBody>
      </p:sp>
      <p:sp>
        <p:nvSpPr>
          <p:cNvPr id="4" name="Date Placeholder 3">
            <a:extLst>
              <a:ext uri="{FF2B5EF4-FFF2-40B4-BE49-F238E27FC236}">
                <a16:creationId xmlns:a16="http://schemas.microsoft.com/office/drawing/2014/main" id="{9A0BB894-4E38-490A-81EA-216C0C01D287}"/>
              </a:ext>
            </a:extLst>
          </p:cNvPr>
          <p:cNvSpPr>
            <a:spLocks noGrp="1"/>
          </p:cNvSpPr>
          <p:nvPr>
            <p:ph type="dt" sz="half" idx="10"/>
          </p:nvPr>
        </p:nvSpPr>
        <p:spPr/>
        <p:txBody>
          <a:bodyPr/>
          <a:lstStyle/>
          <a:p>
            <a:fld id="{4AC0509D-8271-4A47-94C5-9ED2EC031D17}" type="datetime1">
              <a:rPr lang="en-US" smtClean="0"/>
              <a:t>2/19/2019</a:t>
            </a:fld>
            <a:endParaRPr lang="en-US" dirty="0"/>
          </a:p>
        </p:txBody>
      </p:sp>
      <p:sp>
        <p:nvSpPr>
          <p:cNvPr id="5" name="Footer Placeholder 4">
            <a:extLst>
              <a:ext uri="{FF2B5EF4-FFF2-40B4-BE49-F238E27FC236}">
                <a16:creationId xmlns:a16="http://schemas.microsoft.com/office/drawing/2014/main" id="{7596027E-8B64-4C7B-A099-5C8D4BFBCD64}"/>
              </a:ext>
            </a:extLst>
          </p:cNvPr>
          <p:cNvSpPr>
            <a:spLocks noGrp="1"/>
          </p:cNvSpPr>
          <p:nvPr>
            <p:ph type="ftr" sz="quarter" idx="11"/>
          </p:nvPr>
        </p:nvSpPr>
        <p:spPr/>
        <p:txBody>
          <a:bodyPr/>
          <a:lstStyle/>
          <a:p>
            <a:r>
              <a:rPr lang="en-US"/>
              <a:t>Copyright Pragati Soni Mehta</a:t>
            </a:r>
            <a:endParaRPr lang="en-US" dirty="0"/>
          </a:p>
        </p:txBody>
      </p:sp>
      <p:sp>
        <p:nvSpPr>
          <p:cNvPr id="6" name="Slide Number Placeholder 5">
            <a:extLst>
              <a:ext uri="{FF2B5EF4-FFF2-40B4-BE49-F238E27FC236}">
                <a16:creationId xmlns:a16="http://schemas.microsoft.com/office/drawing/2014/main" id="{732F9CE5-0F42-49C7-BF4E-F72D4BDE9AB0}"/>
              </a:ext>
            </a:extLst>
          </p:cNvPr>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2190247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F01BE-9657-449B-817A-A64EE32BFD9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3526F37-E4AD-479A-AA0D-01DC9A1399A0}"/>
              </a:ext>
            </a:extLst>
          </p:cNvPr>
          <p:cNvSpPr>
            <a:spLocks noGrp="1"/>
          </p:cNvSpPr>
          <p:nvPr>
            <p:ph idx="1"/>
          </p:nvPr>
        </p:nvSpPr>
        <p:spPr/>
        <p:txBody>
          <a:bodyPr/>
          <a:lstStyle/>
          <a:p>
            <a:pPr>
              <a:buFont typeface="Wingdings" panose="05000000000000000000" pitchFamily="2" charset="2"/>
              <a:buChar char="Ø"/>
            </a:pPr>
            <a:r>
              <a:rPr lang="en-US" dirty="0"/>
              <a:t>https://jakevdp.github.io/PythonDataScienceHandbook/04.00-introduction-to-matplotlib.html</a:t>
            </a:r>
          </a:p>
          <a:p>
            <a:pPr>
              <a:buFont typeface="Wingdings" panose="05000000000000000000" pitchFamily="2" charset="2"/>
              <a:buChar char="Ø"/>
            </a:pPr>
            <a:r>
              <a:rPr lang="en-US" dirty="0">
                <a:hlinkClick r:id="rId2">
                  <a:extLst>
                    <a:ext uri="{A12FA001-AC4F-418D-AE19-62706E023703}">
                      <ahyp:hlinkClr xmlns:ahyp="http://schemas.microsoft.com/office/drawing/2018/hyperlinkcolor" val="tx"/>
                    </a:ext>
                  </a:extLst>
                </a:hlinkClick>
              </a:rPr>
              <a:t>http://jonathansoma.com/lede/algorithms-2017/classes/fuzziness-matplotlib/how-pandas-uses-matplotlib-plus-figures-axes-and-subplots/</a:t>
            </a:r>
            <a:endParaRPr lang="en-US" dirty="0"/>
          </a:p>
          <a:p>
            <a:pPr>
              <a:buFont typeface="Wingdings" panose="05000000000000000000" pitchFamily="2" charset="2"/>
              <a:buChar char="Ø"/>
            </a:pPr>
            <a:r>
              <a:rPr lang="en-US" dirty="0">
                <a:hlinkClick r:id="rId3"/>
              </a:rPr>
              <a:t>https://jakevdp.github.io/PythonDataScienceHandbook/04.01-simple-line-plots.html</a:t>
            </a:r>
            <a:endParaRPr lang="en-US" dirty="0"/>
          </a:p>
          <a:p>
            <a:pPr>
              <a:buFont typeface="Wingdings" panose="05000000000000000000" pitchFamily="2" charset="2"/>
              <a:buChar char="Ø"/>
            </a:pPr>
            <a:r>
              <a:rPr lang="en-US" dirty="0"/>
              <a:t>https://matplotlib.org/tutorials/index.html</a:t>
            </a:r>
          </a:p>
        </p:txBody>
      </p:sp>
      <p:sp>
        <p:nvSpPr>
          <p:cNvPr id="4" name="Date Placeholder 3">
            <a:extLst>
              <a:ext uri="{FF2B5EF4-FFF2-40B4-BE49-F238E27FC236}">
                <a16:creationId xmlns:a16="http://schemas.microsoft.com/office/drawing/2014/main" id="{74EAB6AF-2F94-4404-87A4-F54901F2F00F}"/>
              </a:ext>
            </a:extLst>
          </p:cNvPr>
          <p:cNvSpPr>
            <a:spLocks noGrp="1"/>
          </p:cNvSpPr>
          <p:nvPr>
            <p:ph type="dt" sz="half" idx="10"/>
          </p:nvPr>
        </p:nvSpPr>
        <p:spPr/>
        <p:txBody>
          <a:bodyPr/>
          <a:lstStyle/>
          <a:p>
            <a:fld id="{F03D3525-5079-47CD-94F0-304361AA28D6}" type="datetime1">
              <a:rPr lang="en-US" smtClean="0"/>
              <a:t>2/19/2019</a:t>
            </a:fld>
            <a:endParaRPr lang="en-US" dirty="0"/>
          </a:p>
        </p:txBody>
      </p:sp>
      <p:sp>
        <p:nvSpPr>
          <p:cNvPr id="5" name="Footer Placeholder 4">
            <a:extLst>
              <a:ext uri="{FF2B5EF4-FFF2-40B4-BE49-F238E27FC236}">
                <a16:creationId xmlns:a16="http://schemas.microsoft.com/office/drawing/2014/main" id="{B9F29148-5D38-4ADF-8B73-90183F212921}"/>
              </a:ext>
            </a:extLst>
          </p:cNvPr>
          <p:cNvSpPr>
            <a:spLocks noGrp="1"/>
          </p:cNvSpPr>
          <p:nvPr>
            <p:ph type="ftr" sz="quarter" idx="11"/>
          </p:nvPr>
        </p:nvSpPr>
        <p:spPr/>
        <p:txBody>
          <a:bodyPr/>
          <a:lstStyle/>
          <a:p>
            <a:r>
              <a:rPr lang="en-US" dirty="0"/>
              <a:t>Copyright   © Pragati Soni Mehta</a:t>
            </a:r>
          </a:p>
        </p:txBody>
      </p:sp>
      <p:sp>
        <p:nvSpPr>
          <p:cNvPr id="6" name="Slide Number Placeholder 5">
            <a:extLst>
              <a:ext uri="{FF2B5EF4-FFF2-40B4-BE49-F238E27FC236}">
                <a16:creationId xmlns:a16="http://schemas.microsoft.com/office/drawing/2014/main" id="{CF40E91D-8709-47BA-87FE-0378790ED0F9}"/>
              </a:ext>
            </a:extLst>
          </p:cNvPr>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1010718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5167B-F84D-4CDA-9FD1-DF423B5E1C85}"/>
              </a:ext>
            </a:extLst>
          </p:cNvPr>
          <p:cNvSpPr>
            <a:spLocks noGrp="1"/>
          </p:cNvSpPr>
          <p:nvPr>
            <p:ph type="title"/>
          </p:nvPr>
        </p:nvSpPr>
        <p:spPr/>
        <p:txBody>
          <a:bodyPr/>
          <a:lstStyle/>
          <a:p>
            <a:r>
              <a:rPr lang="en-US" dirty="0"/>
              <a:t>Importing </a:t>
            </a:r>
            <a:r>
              <a:rPr lang="en-US" cap="none" dirty="0">
                <a:solidFill>
                  <a:srgbClr val="333333"/>
                </a:solidFill>
              </a:rPr>
              <a:t>Matplotlib</a:t>
            </a:r>
          </a:p>
        </p:txBody>
      </p:sp>
      <p:sp>
        <p:nvSpPr>
          <p:cNvPr id="4" name="Rectangle 1">
            <a:extLst>
              <a:ext uri="{FF2B5EF4-FFF2-40B4-BE49-F238E27FC236}">
                <a16:creationId xmlns:a16="http://schemas.microsoft.com/office/drawing/2014/main" id="{A33356C0-D222-4C3D-AADD-1632F9091D1A}"/>
              </a:ext>
            </a:extLst>
          </p:cNvPr>
          <p:cNvSpPr>
            <a:spLocks noGrp="1" noChangeArrowheads="1"/>
          </p:cNvSpPr>
          <p:nvPr>
            <p:ph idx="1"/>
          </p:nvPr>
        </p:nvSpPr>
        <p:spPr bwMode="auto">
          <a:xfrm>
            <a:off x="1024127" y="2040935"/>
            <a:ext cx="1046357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ClrTx/>
              <a:buSzTx/>
              <a:buNone/>
            </a:pPr>
            <a:r>
              <a:rPr lang="en-US" sz="2400" dirty="0">
                <a:latin typeface="+mn-lt"/>
              </a:rPr>
              <a:t>We use some standard </a:t>
            </a:r>
            <a:r>
              <a:rPr lang="en-US" sz="2400" dirty="0" err="1">
                <a:latin typeface="+mn-lt"/>
              </a:rPr>
              <a:t>shorthands</a:t>
            </a:r>
            <a:r>
              <a:rPr lang="en-US" sz="2400" dirty="0">
                <a:latin typeface="+mn-lt"/>
              </a:rPr>
              <a:t> for Matplotlib imports:</a:t>
            </a:r>
            <a:endParaRPr kumimoji="0" lang="en-US" altLang="en-US" sz="2400" b="1" i="0" u="none" strike="noStrike" cap="none" normalizeH="0" baseline="0" dirty="0">
              <a:ln>
                <a:noFill/>
              </a:ln>
              <a:solidFill>
                <a:srgbClr val="008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solidFill>
                <a:srgbClr val="00800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8000"/>
                </a:solidFill>
                <a:effectLst/>
                <a:highlight>
                  <a:srgbClr val="00FFFF"/>
                </a:highlight>
                <a:latin typeface="+mn-lt"/>
              </a:rPr>
              <a:t>import</a:t>
            </a:r>
            <a:r>
              <a:rPr kumimoji="0" lang="en-US" altLang="en-US" sz="2400" b="0" i="0" u="none" strike="noStrike" cap="none" normalizeH="0" baseline="0" dirty="0">
                <a:ln>
                  <a:noFill/>
                </a:ln>
                <a:solidFill>
                  <a:srgbClr val="333333"/>
                </a:solidFill>
                <a:effectLst/>
                <a:highlight>
                  <a:srgbClr val="00FFFF"/>
                </a:highlight>
                <a:latin typeface="+mn-lt"/>
              </a:rPr>
              <a:t> </a:t>
            </a:r>
            <a:r>
              <a:rPr kumimoji="0" lang="en-US" altLang="en-US" sz="2400" b="1" i="0" u="none" strike="noStrike" cap="none" normalizeH="0" baseline="0" dirty="0">
                <a:ln>
                  <a:noFill/>
                </a:ln>
                <a:solidFill>
                  <a:srgbClr val="0000FF"/>
                </a:solidFill>
                <a:effectLst/>
                <a:highlight>
                  <a:srgbClr val="00FFFF"/>
                </a:highlight>
                <a:latin typeface="+mn-lt"/>
              </a:rPr>
              <a:t>matplotlib</a:t>
            </a:r>
            <a:r>
              <a:rPr kumimoji="0" lang="en-US" altLang="en-US" sz="2400" b="0" i="0" u="none" strike="noStrike" cap="none" normalizeH="0" baseline="0" dirty="0">
                <a:ln>
                  <a:noFill/>
                </a:ln>
                <a:solidFill>
                  <a:srgbClr val="333333"/>
                </a:solidFill>
                <a:effectLst/>
                <a:highlight>
                  <a:srgbClr val="00FFFF"/>
                </a:highlight>
                <a:latin typeface="+mn-lt"/>
              </a:rPr>
              <a:t> </a:t>
            </a:r>
            <a:r>
              <a:rPr kumimoji="0" lang="en-US" altLang="en-US" sz="2400" b="1" i="0" u="none" strike="noStrike" cap="none" normalizeH="0" baseline="0" dirty="0">
                <a:ln>
                  <a:noFill/>
                </a:ln>
                <a:solidFill>
                  <a:srgbClr val="008000"/>
                </a:solidFill>
                <a:effectLst/>
                <a:highlight>
                  <a:srgbClr val="00FFFF"/>
                </a:highlight>
                <a:latin typeface="+mn-lt"/>
              </a:rPr>
              <a:t>as</a:t>
            </a:r>
            <a:r>
              <a:rPr kumimoji="0" lang="en-US" altLang="en-US" sz="2400" b="0" i="0" u="none" strike="noStrike" cap="none" normalizeH="0" baseline="0" dirty="0">
                <a:ln>
                  <a:noFill/>
                </a:ln>
                <a:solidFill>
                  <a:srgbClr val="333333"/>
                </a:solidFill>
                <a:effectLst/>
                <a:highlight>
                  <a:srgbClr val="00FFFF"/>
                </a:highlight>
                <a:latin typeface="+mn-lt"/>
              </a:rPr>
              <a:t> </a:t>
            </a:r>
            <a:r>
              <a:rPr kumimoji="0" lang="en-US" altLang="en-US" sz="2400" b="1" i="0" u="none" strike="noStrike" cap="none" normalizeH="0" baseline="0" dirty="0" err="1">
                <a:ln>
                  <a:noFill/>
                </a:ln>
                <a:solidFill>
                  <a:srgbClr val="0000FF"/>
                </a:solidFill>
                <a:effectLst/>
                <a:highlight>
                  <a:srgbClr val="00FFFF"/>
                </a:highlight>
                <a:latin typeface="+mn-lt"/>
              </a:rPr>
              <a:t>mpl</a:t>
            </a:r>
            <a:endParaRPr kumimoji="0" lang="en-US" altLang="en-US" sz="2400" b="1" i="0" u="none" strike="noStrike" cap="none" normalizeH="0" baseline="0" dirty="0">
              <a:ln>
                <a:noFill/>
              </a:ln>
              <a:solidFill>
                <a:srgbClr val="0000FF"/>
              </a:solidFill>
              <a:effectLst/>
              <a:highlight>
                <a:srgbClr val="00FFFF"/>
              </a:highligh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8000"/>
                </a:solidFill>
                <a:effectLst/>
                <a:highlight>
                  <a:srgbClr val="00FFFF"/>
                </a:highlight>
                <a:latin typeface="+mn-lt"/>
              </a:rPr>
              <a:t>import</a:t>
            </a:r>
            <a:r>
              <a:rPr kumimoji="0" lang="en-US" altLang="en-US" sz="2400" b="0" i="0" u="none" strike="noStrike" cap="none" normalizeH="0" baseline="0" dirty="0">
                <a:ln>
                  <a:noFill/>
                </a:ln>
                <a:solidFill>
                  <a:srgbClr val="333333"/>
                </a:solidFill>
                <a:effectLst/>
                <a:highlight>
                  <a:srgbClr val="00FFFF"/>
                </a:highlight>
                <a:latin typeface="+mn-lt"/>
              </a:rPr>
              <a:t> </a:t>
            </a:r>
            <a:r>
              <a:rPr kumimoji="0" lang="en-US" altLang="en-US" sz="2400" b="1" i="0" u="none" strike="noStrike" cap="none" normalizeH="0" baseline="0" dirty="0" err="1">
                <a:ln>
                  <a:noFill/>
                </a:ln>
                <a:solidFill>
                  <a:srgbClr val="0000FF"/>
                </a:solidFill>
                <a:effectLst/>
                <a:highlight>
                  <a:srgbClr val="00FFFF"/>
                </a:highlight>
                <a:latin typeface="+mn-lt"/>
              </a:rPr>
              <a:t>matplotlib.pyplot</a:t>
            </a:r>
            <a:r>
              <a:rPr kumimoji="0" lang="en-US" altLang="en-US" sz="2400" b="0" i="0" u="none" strike="noStrike" cap="none" normalizeH="0" baseline="0" dirty="0">
                <a:ln>
                  <a:noFill/>
                </a:ln>
                <a:solidFill>
                  <a:srgbClr val="333333"/>
                </a:solidFill>
                <a:effectLst/>
                <a:highlight>
                  <a:srgbClr val="00FFFF"/>
                </a:highlight>
                <a:latin typeface="+mn-lt"/>
              </a:rPr>
              <a:t> </a:t>
            </a:r>
            <a:r>
              <a:rPr kumimoji="0" lang="en-US" altLang="en-US" sz="2400" b="1" i="0" u="none" strike="noStrike" cap="none" normalizeH="0" baseline="0" dirty="0">
                <a:ln>
                  <a:noFill/>
                </a:ln>
                <a:solidFill>
                  <a:srgbClr val="008000"/>
                </a:solidFill>
                <a:effectLst/>
                <a:highlight>
                  <a:srgbClr val="00FFFF"/>
                </a:highlight>
                <a:latin typeface="+mn-lt"/>
              </a:rPr>
              <a:t>as</a:t>
            </a:r>
            <a:r>
              <a:rPr kumimoji="0" lang="en-US" altLang="en-US" sz="2400" b="0" i="0" u="none" strike="noStrike" cap="none" normalizeH="0" baseline="0" dirty="0">
                <a:ln>
                  <a:noFill/>
                </a:ln>
                <a:solidFill>
                  <a:srgbClr val="333333"/>
                </a:solidFill>
                <a:effectLst/>
                <a:highlight>
                  <a:srgbClr val="00FFFF"/>
                </a:highlight>
                <a:latin typeface="+mn-lt"/>
              </a:rPr>
              <a:t> </a:t>
            </a:r>
            <a:r>
              <a:rPr kumimoji="0" lang="en-US" altLang="en-US" sz="2400" b="1" i="0" u="none" strike="noStrike" cap="none" normalizeH="0" baseline="0" dirty="0">
                <a:ln>
                  <a:noFill/>
                </a:ln>
                <a:solidFill>
                  <a:srgbClr val="0000FF"/>
                </a:solidFill>
                <a:effectLst/>
                <a:highlight>
                  <a:srgbClr val="00FFFF"/>
                </a:highlight>
                <a:latin typeface="+mn-lt"/>
              </a:rPr>
              <a:t>plt</a:t>
            </a:r>
            <a:endParaRPr kumimoji="0" lang="en-US" altLang="en-US" sz="2400" b="0" i="0" u="none" strike="noStrike" cap="none" normalizeH="0" baseline="0" dirty="0">
              <a:ln>
                <a:noFill/>
              </a:ln>
              <a:solidFill>
                <a:schemeClr val="tx1"/>
              </a:solidFill>
              <a:effectLst/>
              <a:highlight>
                <a:srgbClr val="00FFFF"/>
              </a:highlight>
              <a:latin typeface="+mn-lt"/>
            </a:endParaRPr>
          </a:p>
        </p:txBody>
      </p:sp>
      <p:sp>
        <p:nvSpPr>
          <p:cNvPr id="3" name="Date Placeholder 2">
            <a:extLst>
              <a:ext uri="{FF2B5EF4-FFF2-40B4-BE49-F238E27FC236}">
                <a16:creationId xmlns:a16="http://schemas.microsoft.com/office/drawing/2014/main" id="{3E1CBB2D-196D-45C4-8056-B282C42B7A35}"/>
              </a:ext>
            </a:extLst>
          </p:cNvPr>
          <p:cNvSpPr>
            <a:spLocks noGrp="1"/>
          </p:cNvSpPr>
          <p:nvPr>
            <p:ph type="dt" sz="half" idx="10"/>
          </p:nvPr>
        </p:nvSpPr>
        <p:spPr/>
        <p:txBody>
          <a:bodyPr/>
          <a:lstStyle/>
          <a:p>
            <a:fld id="{11508CEE-8302-4159-A0C6-674B5245F916}" type="datetime1">
              <a:rPr lang="en-US" smtClean="0"/>
              <a:t>2/19/2019</a:t>
            </a:fld>
            <a:endParaRPr lang="en-US" dirty="0"/>
          </a:p>
        </p:txBody>
      </p:sp>
      <p:sp>
        <p:nvSpPr>
          <p:cNvPr id="5" name="Footer Placeholder 4">
            <a:extLst>
              <a:ext uri="{FF2B5EF4-FFF2-40B4-BE49-F238E27FC236}">
                <a16:creationId xmlns:a16="http://schemas.microsoft.com/office/drawing/2014/main" id="{13D4E697-5EF2-4B99-A241-060D57D0700D}"/>
              </a:ext>
            </a:extLst>
          </p:cNvPr>
          <p:cNvSpPr>
            <a:spLocks noGrp="1"/>
          </p:cNvSpPr>
          <p:nvPr>
            <p:ph type="ftr" sz="quarter" idx="11"/>
          </p:nvPr>
        </p:nvSpPr>
        <p:spPr/>
        <p:txBody>
          <a:bodyPr/>
          <a:lstStyle/>
          <a:p>
            <a:r>
              <a:rPr lang="en-US"/>
              <a:t>Copyright Pragati Soni Mehta</a:t>
            </a:r>
            <a:endParaRPr lang="en-US" dirty="0"/>
          </a:p>
        </p:txBody>
      </p:sp>
      <p:sp>
        <p:nvSpPr>
          <p:cNvPr id="6" name="Slide Number Placeholder 5">
            <a:extLst>
              <a:ext uri="{FF2B5EF4-FFF2-40B4-BE49-F238E27FC236}">
                <a16:creationId xmlns:a16="http://schemas.microsoft.com/office/drawing/2014/main" id="{95A81A21-CC24-49D2-A373-E09B84060BE7}"/>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606820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9CBE-1A3B-4241-AFEA-F0E9046EAC15}"/>
              </a:ext>
            </a:extLst>
          </p:cNvPr>
          <p:cNvSpPr>
            <a:spLocks noGrp="1"/>
          </p:cNvSpPr>
          <p:nvPr>
            <p:ph type="title"/>
          </p:nvPr>
        </p:nvSpPr>
        <p:spPr/>
        <p:txBody>
          <a:bodyPr/>
          <a:lstStyle/>
          <a:p>
            <a:r>
              <a:rPr lang="en-US" dirty="0" err="1"/>
              <a:t>MatplotLIB</a:t>
            </a:r>
            <a:r>
              <a:rPr lang="en-US" dirty="0"/>
              <a:t> on figure tips</a:t>
            </a:r>
          </a:p>
        </p:txBody>
      </p:sp>
      <p:sp>
        <p:nvSpPr>
          <p:cNvPr id="3" name="Content Placeholder 2">
            <a:extLst>
              <a:ext uri="{FF2B5EF4-FFF2-40B4-BE49-F238E27FC236}">
                <a16:creationId xmlns:a16="http://schemas.microsoft.com/office/drawing/2014/main" id="{7C5D2EDA-67B6-4C84-B704-D059DA52FF88}"/>
              </a:ext>
            </a:extLst>
          </p:cNvPr>
          <p:cNvSpPr>
            <a:spLocks noGrp="1"/>
          </p:cNvSpPr>
          <p:nvPr>
            <p:ph idx="1"/>
          </p:nvPr>
        </p:nvSpPr>
        <p:spPr/>
        <p:txBody>
          <a:bodyPr/>
          <a:lstStyle/>
          <a:p>
            <a:r>
              <a:rPr lang="en-US" dirty="0"/>
              <a:t>1. Plots can be shown using</a:t>
            </a:r>
          </a:p>
          <a:p>
            <a:pPr lvl="1"/>
            <a:r>
              <a:rPr lang="en-US" dirty="0" err="1"/>
              <a:t>Plt.show</a:t>
            </a:r>
            <a:r>
              <a:rPr lang="en-US" dirty="0"/>
              <a:t>()</a:t>
            </a:r>
          </a:p>
          <a:p>
            <a:pPr lvl="1"/>
            <a:r>
              <a:rPr lang="en-US" dirty="0"/>
              <a:t>%</a:t>
            </a:r>
            <a:r>
              <a:rPr lang="en-US" dirty="0" err="1"/>
              <a:t>matplotlib.inline</a:t>
            </a:r>
            <a:endParaRPr lang="en-US" dirty="0"/>
          </a:p>
          <a:p>
            <a:pPr lvl="1"/>
            <a:r>
              <a:rPr lang="en-US" dirty="0"/>
              <a:t>%</a:t>
            </a:r>
            <a:r>
              <a:rPr lang="en-US" dirty="0" err="1"/>
              <a:t>matplotlib.notebook</a:t>
            </a:r>
            <a:endParaRPr lang="en-US" dirty="0"/>
          </a:p>
          <a:p>
            <a:r>
              <a:rPr lang="en-US" dirty="0"/>
              <a:t>2. Plots can be drawn using lists, numpy arrays and series from the </a:t>
            </a:r>
            <a:r>
              <a:rPr lang="en-US" dirty="0" err="1"/>
              <a:t>DataFrames</a:t>
            </a:r>
            <a:r>
              <a:rPr lang="en-US" dirty="0"/>
              <a:t> cols.</a:t>
            </a:r>
          </a:p>
          <a:p>
            <a:r>
              <a:rPr lang="en-US" dirty="0"/>
              <a:t>3. Plots can be drawn </a:t>
            </a:r>
          </a:p>
          <a:p>
            <a:pPr lvl="1"/>
            <a:r>
              <a:rPr lang="en-US" dirty="0"/>
              <a:t>Simple way - </a:t>
            </a:r>
            <a:r>
              <a:rPr lang="en-US" dirty="0" err="1"/>
              <a:t>plt.plot</a:t>
            </a:r>
            <a:r>
              <a:rPr lang="en-US" dirty="0"/>
              <a:t>(), </a:t>
            </a:r>
            <a:r>
              <a:rPr lang="en-US" dirty="0" err="1"/>
              <a:t>plt.bar</a:t>
            </a:r>
            <a:r>
              <a:rPr lang="en-US" dirty="0"/>
              <a:t>(),</a:t>
            </a:r>
            <a:r>
              <a:rPr lang="en-US" dirty="0" err="1"/>
              <a:t>plt.pie</a:t>
            </a:r>
            <a:r>
              <a:rPr lang="en-US" dirty="0"/>
              <a:t>(),</a:t>
            </a:r>
            <a:r>
              <a:rPr lang="en-US" dirty="0" err="1"/>
              <a:t>plt.scatter</a:t>
            </a:r>
            <a:r>
              <a:rPr lang="en-US" dirty="0"/>
              <a:t>()</a:t>
            </a:r>
          </a:p>
          <a:p>
            <a:pPr lvl="1"/>
            <a:r>
              <a:rPr lang="en-US" dirty="0"/>
              <a:t>Using DataFrame name – </a:t>
            </a:r>
            <a:r>
              <a:rPr lang="en-US" dirty="0" err="1"/>
              <a:t>dataframename.plot</a:t>
            </a:r>
            <a:r>
              <a:rPr lang="en-US" dirty="0"/>
              <a:t>(kind=“bar “,</a:t>
            </a:r>
            <a:r>
              <a:rPr lang="en-US" dirty="0" err="1"/>
              <a:t>figsize</a:t>
            </a:r>
            <a:r>
              <a:rPr lang="en-US" dirty="0"/>
              <a:t>(20,3))</a:t>
            </a:r>
          </a:p>
          <a:p>
            <a:pPr lvl="1"/>
            <a:r>
              <a:rPr lang="en-US" dirty="0" err="1"/>
              <a:t>Matlab</a:t>
            </a:r>
            <a:r>
              <a:rPr lang="en-US" dirty="0"/>
              <a:t>-style interface (</a:t>
            </a:r>
            <a:r>
              <a:rPr lang="en-US" dirty="0" err="1"/>
              <a:t>plt.figure</a:t>
            </a:r>
            <a:r>
              <a:rPr lang="en-US" dirty="0"/>
              <a:t>(), </a:t>
            </a:r>
            <a:r>
              <a:rPr lang="en-US" dirty="0" err="1"/>
              <a:t>plt.subplot</a:t>
            </a:r>
            <a:r>
              <a:rPr lang="en-US" dirty="0"/>
              <a:t>(2,1,1),</a:t>
            </a:r>
            <a:r>
              <a:rPr lang="en-US" dirty="0" err="1"/>
              <a:t>plt.plot</a:t>
            </a:r>
            <a:r>
              <a:rPr lang="en-US" dirty="0"/>
              <a:t>())</a:t>
            </a:r>
          </a:p>
          <a:p>
            <a:pPr lvl="1"/>
            <a:r>
              <a:rPr lang="en-US" dirty="0"/>
              <a:t>Object Oriented interface (</a:t>
            </a:r>
            <a:r>
              <a:rPr lang="en-US" dirty="0" err="1"/>
              <a:t>fig,ax</a:t>
            </a:r>
            <a:r>
              <a:rPr lang="en-US" dirty="0"/>
              <a:t> = </a:t>
            </a:r>
            <a:r>
              <a:rPr lang="en-US" dirty="0" err="1"/>
              <a:t>plt.subplots</a:t>
            </a:r>
            <a:r>
              <a:rPr lang="en-US" dirty="0"/>
              <a:t>(2),ax[0].plot())</a:t>
            </a:r>
          </a:p>
          <a:p>
            <a:pPr lvl="1"/>
            <a:endParaRPr lang="en-US" dirty="0"/>
          </a:p>
          <a:p>
            <a:pPr lvl="1"/>
            <a:endParaRPr lang="en-US" dirty="0"/>
          </a:p>
          <a:p>
            <a:pPr lvl="1"/>
            <a:endParaRPr lang="en-US" dirty="0"/>
          </a:p>
          <a:p>
            <a:endParaRPr lang="en-US" dirty="0"/>
          </a:p>
          <a:p>
            <a:pPr lvl="1"/>
            <a:endParaRPr lang="en-US" dirty="0"/>
          </a:p>
        </p:txBody>
      </p:sp>
      <p:sp>
        <p:nvSpPr>
          <p:cNvPr id="4" name="Date Placeholder 3">
            <a:extLst>
              <a:ext uri="{FF2B5EF4-FFF2-40B4-BE49-F238E27FC236}">
                <a16:creationId xmlns:a16="http://schemas.microsoft.com/office/drawing/2014/main" id="{2A118272-A8F5-4C84-A22C-FF2CEA35B155}"/>
              </a:ext>
            </a:extLst>
          </p:cNvPr>
          <p:cNvSpPr>
            <a:spLocks noGrp="1"/>
          </p:cNvSpPr>
          <p:nvPr>
            <p:ph type="dt" sz="half" idx="10"/>
          </p:nvPr>
        </p:nvSpPr>
        <p:spPr/>
        <p:txBody>
          <a:bodyPr/>
          <a:lstStyle/>
          <a:p>
            <a:fld id="{2BB52D24-21DD-47D0-89CD-62D10B496A69}" type="datetime1">
              <a:rPr lang="en-US" smtClean="0"/>
              <a:t>2/19/2019</a:t>
            </a:fld>
            <a:endParaRPr lang="en-US" dirty="0"/>
          </a:p>
        </p:txBody>
      </p:sp>
      <p:sp>
        <p:nvSpPr>
          <p:cNvPr id="5" name="Footer Placeholder 4">
            <a:extLst>
              <a:ext uri="{FF2B5EF4-FFF2-40B4-BE49-F238E27FC236}">
                <a16:creationId xmlns:a16="http://schemas.microsoft.com/office/drawing/2014/main" id="{6A8C9EB0-242D-43D4-BF5B-4B40C8082324}"/>
              </a:ext>
            </a:extLst>
          </p:cNvPr>
          <p:cNvSpPr>
            <a:spLocks noGrp="1"/>
          </p:cNvSpPr>
          <p:nvPr>
            <p:ph type="ftr" sz="quarter" idx="11"/>
          </p:nvPr>
        </p:nvSpPr>
        <p:spPr/>
        <p:txBody>
          <a:bodyPr/>
          <a:lstStyle/>
          <a:p>
            <a:r>
              <a:rPr lang="en-US" dirty="0"/>
              <a:t>Copyright Pragati Soni Mehta</a:t>
            </a:r>
          </a:p>
        </p:txBody>
      </p:sp>
      <p:sp>
        <p:nvSpPr>
          <p:cNvPr id="6" name="Slide Number Placeholder 5">
            <a:extLst>
              <a:ext uri="{FF2B5EF4-FFF2-40B4-BE49-F238E27FC236}">
                <a16:creationId xmlns:a16="http://schemas.microsoft.com/office/drawing/2014/main" id="{22C37C43-9ECE-4BE8-BD1D-5FE9078027D9}"/>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946279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33356C0-D222-4C3D-AADD-1632F9091D1A}"/>
              </a:ext>
            </a:extLst>
          </p:cNvPr>
          <p:cNvSpPr>
            <a:spLocks noGrp="1" noChangeArrowheads="1"/>
          </p:cNvSpPr>
          <p:nvPr>
            <p:ph idx="1"/>
          </p:nvPr>
        </p:nvSpPr>
        <p:spPr bwMode="auto">
          <a:xfrm>
            <a:off x="837697" y="2064046"/>
            <a:ext cx="10490091"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ClrTx/>
              <a:buSzTx/>
              <a:buNone/>
            </a:pPr>
            <a:endParaRPr lang="en-US" altLang="en-US" sz="1800" dirty="0">
              <a:solidFill>
                <a:srgbClr val="000000"/>
              </a:solidFill>
              <a:latin typeface="&amp;quot"/>
            </a:endParaRPr>
          </a:p>
          <a:p>
            <a:pPr marL="0" lvl="0" indent="0">
              <a:lnSpc>
                <a:spcPct val="100000"/>
              </a:lnSpc>
              <a:buClrTx/>
              <a:buSzTx/>
              <a:buNone/>
            </a:pPr>
            <a:endParaRPr lang="en-US" altLang="en-US" sz="1800" dirty="0">
              <a:solidFill>
                <a:srgbClr val="000000"/>
              </a:solidFill>
              <a:latin typeface="&amp;quot"/>
            </a:endParaRPr>
          </a:p>
          <a:p>
            <a:pPr marL="0" lvl="0" indent="0">
              <a:lnSpc>
                <a:spcPct val="100000"/>
              </a:lnSpc>
              <a:buClrTx/>
              <a:buSzTx/>
              <a:buNone/>
            </a:pPr>
            <a:endParaRPr lang="en-US" altLang="en-US" sz="1800" dirty="0">
              <a:solidFill>
                <a:srgbClr val="000000"/>
              </a:solidFill>
              <a:latin typeface="&amp;quot"/>
            </a:endParaRPr>
          </a:p>
          <a:p>
            <a:pPr marL="0" lvl="0" indent="0">
              <a:lnSpc>
                <a:spcPct val="100000"/>
              </a:lnSpc>
              <a:buClrTx/>
              <a:buSzTx/>
              <a:buNone/>
            </a:pPr>
            <a:endParaRPr lang="en-US" altLang="en-US" sz="1800" dirty="0">
              <a:solidFill>
                <a:srgbClr val="000000"/>
              </a:solidFill>
              <a:latin typeface="&amp;quot"/>
            </a:endParaRPr>
          </a:p>
          <a:p>
            <a:pPr marL="0" lvl="0" indent="0">
              <a:lnSpc>
                <a:spcPct val="100000"/>
              </a:lnSpc>
              <a:buClrTx/>
              <a:buSzTx/>
              <a:buNone/>
            </a:pPr>
            <a:endParaRPr lang="en-US" altLang="en-US" sz="1800" dirty="0"/>
          </a:p>
          <a:p>
            <a:pPr marL="0" lvl="0" indent="0">
              <a:lnSpc>
                <a:spcPct val="100000"/>
              </a:lnSpc>
              <a:buClrTx/>
              <a:buSzTx/>
              <a:buNone/>
            </a:pPr>
            <a:endParaRPr lang="en-US" dirty="0"/>
          </a:p>
          <a:p>
            <a:pPr marL="0" lvl="0" indent="0">
              <a:lnSpc>
                <a:spcPct val="100000"/>
              </a:lnSpc>
              <a:buClrTx/>
              <a:buSz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lvl="0" indent="0">
              <a:lnSpc>
                <a:spcPct val="100000"/>
              </a:lnSpc>
              <a:buClrTx/>
              <a:buSzTx/>
              <a:buNone/>
            </a:pPr>
            <a:endParaRPr lang="en-US" altLang="en-US" sz="2400" dirty="0"/>
          </a:p>
          <a:p>
            <a:pPr marL="0" lvl="0" indent="0">
              <a:lnSpc>
                <a:spcPct val="100000"/>
              </a:lnSpc>
              <a:buClrTx/>
              <a:buSz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E1945BF-DE38-4BCD-92D0-B161CBEC3163}"/>
              </a:ext>
            </a:extLst>
          </p:cNvPr>
          <p:cNvSpPr>
            <a:spLocks noGrp="1" noChangeArrowheads="1"/>
          </p:cNvSpPr>
          <p:nvPr>
            <p:ph type="title"/>
          </p:nvPr>
        </p:nvSpPr>
        <p:spPr bwMode="auto">
          <a:xfrm>
            <a:off x="837697" y="860240"/>
            <a:ext cx="9639242" cy="861774"/>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nSpc>
                <a:spcPct val="100000"/>
              </a:lnSpc>
            </a:pPr>
            <a:r>
              <a:rPr lang="en-US" altLang="en-US" cap="none" dirty="0">
                <a:latin typeface="+mj-lt"/>
              </a:rPr>
              <a:t>show() or No show()? How to Display Your Plots</a:t>
            </a:r>
            <a:endParaRPr kumimoji="0" lang="en-US" altLang="en-US" b="0" i="0" u="none" strike="noStrike" cap="none" normalizeH="0" baseline="0" dirty="0">
              <a:ln>
                <a:noFill/>
              </a:ln>
              <a:effectLst/>
              <a:latin typeface="+mj-lt"/>
            </a:endParaRPr>
          </a:p>
        </p:txBody>
      </p:sp>
      <p:sp>
        <p:nvSpPr>
          <p:cNvPr id="6" name="Rectangle 3">
            <a:extLst>
              <a:ext uri="{FF2B5EF4-FFF2-40B4-BE49-F238E27FC236}">
                <a16:creationId xmlns:a16="http://schemas.microsoft.com/office/drawing/2014/main" id="{90B55C0D-375D-453B-8706-514C022F02D4}"/>
              </a:ext>
            </a:extLst>
          </p:cNvPr>
          <p:cNvSpPr>
            <a:spLocks noChangeArrowheads="1"/>
          </p:cNvSpPr>
          <p:nvPr/>
        </p:nvSpPr>
        <p:spPr bwMode="auto">
          <a:xfrm>
            <a:off x="0" y="360"/>
            <a:ext cx="184731" cy="45647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14264"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FEBFC6BE-92A3-4CFE-B9EB-B61E9868D39D}"/>
              </a:ext>
            </a:extLst>
          </p:cNvPr>
          <p:cNvSpPr/>
          <p:nvPr/>
        </p:nvSpPr>
        <p:spPr>
          <a:xfrm>
            <a:off x="837697" y="1997839"/>
            <a:ext cx="9639242" cy="3785652"/>
          </a:xfrm>
          <a:prstGeom prst="rect">
            <a:avLst/>
          </a:prstGeom>
        </p:spPr>
        <p:txBody>
          <a:bodyPr wrap="square">
            <a:spAutoFit/>
          </a:bodyPr>
          <a:lstStyle/>
          <a:p>
            <a:r>
              <a:rPr lang="en-US" sz="2400" dirty="0"/>
              <a:t>How we view your Matplotlib plots depends on the context. The best use of Matplotlib differs depending on how you are using it; roughly, the three applicable contexts are using Matplotlib in a script, in an </a:t>
            </a:r>
            <a:r>
              <a:rPr lang="en-US" sz="2400" dirty="0" err="1"/>
              <a:t>IPython</a:t>
            </a:r>
            <a:r>
              <a:rPr lang="en-US" sz="2400" dirty="0"/>
              <a:t> terminal, or in an </a:t>
            </a:r>
            <a:r>
              <a:rPr lang="en-US" sz="2400" dirty="0" err="1"/>
              <a:t>IPython</a:t>
            </a:r>
            <a:r>
              <a:rPr lang="en-US" sz="2400" dirty="0"/>
              <a:t> notebook.</a:t>
            </a:r>
          </a:p>
          <a:p>
            <a:endParaRPr lang="en-US" sz="2400" dirty="0"/>
          </a:p>
          <a:p>
            <a:pPr marL="342900" indent="-342900">
              <a:buFont typeface="Arial" panose="020B0604020202020204" pitchFamily="34" charset="0"/>
              <a:buChar char="•"/>
            </a:pPr>
            <a:r>
              <a:rPr lang="en-US" sz="2400" b="1" dirty="0"/>
              <a:t>Plotting from a script</a:t>
            </a:r>
          </a:p>
          <a:p>
            <a:r>
              <a:rPr lang="en-US" sz="2400" dirty="0"/>
              <a:t>If you are using Matplotlib from within a script, the function </a:t>
            </a:r>
            <a:r>
              <a:rPr lang="en-US" sz="2400" b="1" dirty="0" err="1">
                <a:highlight>
                  <a:srgbClr val="00FFFF"/>
                </a:highlight>
              </a:rPr>
              <a:t>plt.show</a:t>
            </a:r>
            <a:r>
              <a:rPr lang="en-US" sz="2400" b="1" dirty="0">
                <a:highlight>
                  <a:srgbClr val="00FFFF"/>
                </a:highlight>
              </a:rPr>
              <a:t>() </a:t>
            </a:r>
            <a:r>
              <a:rPr lang="en-US" sz="2400" dirty="0"/>
              <a:t>is your friend. </a:t>
            </a:r>
            <a:r>
              <a:rPr lang="en-US" sz="2400" dirty="0" err="1"/>
              <a:t>plt.show</a:t>
            </a:r>
            <a:r>
              <a:rPr lang="en-US" sz="2400" dirty="0"/>
              <a:t>() starts an event loop, looks for all currently active figure objects, and opens one or more interactive windows that display your figure or figures.</a:t>
            </a:r>
          </a:p>
        </p:txBody>
      </p:sp>
      <p:sp>
        <p:nvSpPr>
          <p:cNvPr id="2" name="Date Placeholder 1">
            <a:extLst>
              <a:ext uri="{FF2B5EF4-FFF2-40B4-BE49-F238E27FC236}">
                <a16:creationId xmlns:a16="http://schemas.microsoft.com/office/drawing/2014/main" id="{288AF7C0-2940-40A1-98F1-37DB0662CEF3}"/>
              </a:ext>
            </a:extLst>
          </p:cNvPr>
          <p:cNvSpPr>
            <a:spLocks noGrp="1"/>
          </p:cNvSpPr>
          <p:nvPr>
            <p:ph type="dt" sz="half" idx="10"/>
          </p:nvPr>
        </p:nvSpPr>
        <p:spPr/>
        <p:txBody>
          <a:bodyPr/>
          <a:lstStyle/>
          <a:p>
            <a:fld id="{1DB7A2BC-1380-43D5-A234-15BFB81550C5}" type="datetime1">
              <a:rPr lang="en-US" smtClean="0"/>
              <a:t>2/19/2019</a:t>
            </a:fld>
            <a:endParaRPr lang="en-US" dirty="0"/>
          </a:p>
        </p:txBody>
      </p:sp>
      <p:sp>
        <p:nvSpPr>
          <p:cNvPr id="3" name="Footer Placeholder 2">
            <a:extLst>
              <a:ext uri="{FF2B5EF4-FFF2-40B4-BE49-F238E27FC236}">
                <a16:creationId xmlns:a16="http://schemas.microsoft.com/office/drawing/2014/main" id="{BACC97EA-6BCF-4092-A2A7-C53C4B5B4EEA}"/>
              </a:ext>
            </a:extLst>
          </p:cNvPr>
          <p:cNvSpPr>
            <a:spLocks noGrp="1"/>
          </p:cNvSpPr>
          <p:nvPr>
            <p:ph type="ftr" sz="quarter" idx="11"/>
          </p:nvPr>
        </p:nvSpPr>
        <p:spPr/>
        <p:txBody>
          <a:bodyPr/>
          <a:lstStyle/>
          <a:p>
            <a:r>
              <a:rPr lang="en-US"/>
              <a:t>Copyright Pragati Soni Mehta</a:t>
            </a:r>
            <a:endParaRPr lang="en-US" dirty="0"/>
          </a:p>
        </p:txBody>
      </p:sp>
      <p:sp>
        <p:nvSpPr>
          <p:cNvPr id="7" name="Slide Number Placeholder 6">
            <a:extLst>
              <a:ext uri="{FF2B5EF4-FFF2-40B4-BE49-F238E27FC236}">
                <a16:creationId xmlns:a16="http://schemas.microsoft.com/office/drawing/2014/main" id="{E3E4B5B1-BB38-45EB-BF76-5715DF05170A}"/>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941640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8C3713-3996-4B0E-8DBD-101B9229F5DD}"/>
              </a:ext>
            </a:extLst>
          </p:cNvPr>
          <p:cNvSpPr/>
          <p:nvPr/>
        </p:nvSpPr>
        <p:spPr>
          <a:xfrm>
            <a:off x="230819" y="1666313"/>
            <a:ext cx="11105965" cy="4154984"/>
          </a:xfrm>
          <a:prstGeom prst="rect">
            <a:avLst/>
          </a:prstGeom>
        </p:spPr>
        <p:txBody>
          <a:bodyPr wrap="square">
            <a:spAutoFit/>
          </a:bodyPr>
          <a:lstStyle/>
          <a:p>
            <a:pPr marL="342900" indent="-342900" defTabSz="914400" eaLnBrk="0" fontAlgn="base" hangingPunct="0">
              <a:spcBef>
                <a:spcPct val="0"/>
              </a:spcBef>
              <a:spcAft>
                <a:spcPct val="0"/>
              </a:spcAft>
              <a:buFont typeface="Arial" panose="020B0604020202020204" pitchFamily="34" charset="0"/>
              <a:buChar char="•"/>
            </a:pPr>
            <a:r>
              <a:rPr lang="en-US" altLang="en-US" sz="2000" b="1" dirty="0">
                <a:solidFill>
                  <a:srgbClr val="000000"/>
                </a:solidFill>
                <a:latin typeface="&amp;quot"/>
              </a:rPr>
              <a:t>Plotting from an </a:t>
            </a:r>
            <a:r>
              <a:rPr lang="en-US" altLang="en-US" sz="2000" b="1" dirty="0" err="1">
                <a:solidFill>
                  <a:srgbClr val="000000"/>
                </a:solidFill>
                <a:latin typeface="&amp;quot"/>
              </a:rPr>
              <a:t>IPython</a:t>
            </a:r>
            <a:r>
              <a:rPr lang="en-US" altLang="en-US" sz="2000" b="1" dirty="0">
                <a:solidFill>
                  <a:srgbClr val="000000"/>
                </a:solidFill>
                <a:latin typeface="&amp;quot"/>
              </a:rPr>
              <a:t> shell</a:t>
            </a:r>
          </a:p>
          <a:p>
            <a:pPr defTabSz="914400" eaLnBrk="0" fontAlgn="base" hangingPunct="0">
              <a:spcBef>
                <a:spcPct val="0"/>
              </a:spcBef>
              <a:spcAft>
                <a:spcPct val="0"/>
              </a:spcAft>
            </a:pPr>
            <a:r>
              <a:rPr lang="en-US" altLang="en-US" sz="2000" dirty="0">
                <a:solidFill>
                  <a:srgbClr val="000000"/>
                </a:solidFill>
                <a:latin typeface="&amp;quot"/>
              </a:rPr>
              <a:t>It can be very convenient to use Matplotlib interactively within an </a:t>
            </a:r>
            <a:r>
              <a:rPr lang="en-US" altLang="en-US" sz="2000" dirty="0" err="1">
                <a:solidFill>
                  <a:srgbClr val="000000"/>
                </a:solidFill>
                <a:latin typeface="&amp;quot"/>
              </a:rPr>
              <a:t>IPython</a:t>
            </a:r>
            <a:r>
              <a:rPr lang="en-US" altLang="en-US" sz="2000" dirty="0">
                <a:solidFill>
                  <a:srgbClr val="000000"/>
                </a:solidFill>
                <a:latin typeface="&amp;quot"/>
              </a:rPr>
              <a:t> shell (see </a:t>
            </a:r>
            <a:r>
              <a:rPr lang="en-US" altLang="en-US" sz="2000" dirty="0" err="1">
                <a:solidFill>
                  <a:srgbClr val="000000"/>
                </a:solidFill>
                <a:latin typeface="&amp;quot"/>
              </a:rPr>
              <a:t>IPython</a:t>
            </a:r>
            <a:r>
              <a:rPr lang="en-US" altLang="en-US" sz="2000" dirty="0">
                <a:solidFill>
                  <a:srgbClr val="000000"/>
                </a:solidFill>
                <a:latin typeface="&amp;quot"/>
              </a:rPr>
              <a:t>: Beyond Normal Python). </a:t>
            </a:r>
            <a:r>
              <a:rPr lang="en-US" altLang="en-US" sz="2000" dirty="0" err="1">
                <a:solidFill>
                  <a:srgbClr val="000000"/>
                </a:solidFill>
                <a:latin typeface="&amp;quot"/>
              </a:rPr>
              <a:t>IPython</a:t>
            </a:r>
            <a:r>
              <a:rPr lang="en-US" altLang="en-US" sz="2000" dirty="0">
                <a:solidFill>
                  <a:srgbClr val="000000"/>
                </a:solidFill>
                <a:latin typeface="&amp;quot"/>
              </a:rPr>
              <a:t> is built to work well with Matplotlib if you specify Matplotlib mode. To enable this mode, you can use the %matplotlib magic command after starting </a:t>
            </a:r>
            <a:r>
              <a:rPr lang="en-US" altLang="en-US" sz="2000" dirty="0" err="1">
                <a:solidFill>
                  <a:srgbClr val="000000"/>
                </a:solidFill>
                <a:latin typeface="&amp;quot"/>
              </a:rPr>
              <a:t>ipython</a:t>
            </a:r>
            <a:r>
              <a:rPr lang="en-US" altLang="en-US" sz="2000" dirty="0">
                <a:solidFill>
                  <a:srgbClr val="000000"/>
                </a:solidFill>
                <a:latin typeface="&amp;quot"/>
              </a:rPr>
              <a:t>:</a:t>
            </a:r>
          </a:p>
          <a:p>
            <a:pPr defTabSz="914400" eaLnBrk="0" fontAlgn="base" hangingPunct="0">
              <a:spcBef>
                <a:spcPct val="0"/>
              </a:spcBef>
              <a:spcAft>
                <a:spcPct val="0"/>
              </a:spcAft>
            </a:pPr>
            <a:endParaRPr lang="en-US" altLang="en-US" sz="2000" dirty="0">
              <a:solidFill>
                <a:srgbClr val="000000"/>
              </a:solidFill>
              <a:latin typeface="&amp;quot"/>
            </a:endParaRPr>
          </a:p>
          <a:p>
            <a:pPr defTabSz="914400" eaLnBrk="0" fontAlgn="base" hangingPunct="0">
              <a:spcBef>
                <a:spcPct val="0"/>
              </a:spcBef>
              <a:spcAft>
                <a:spcPct val="0"/>
              </a:spcAft>
            </a:pPr>
            <a:r>
              <a:rPr lang="en-US" altLang="en-US" sz="2000" b="1" dirty="0">
                <a:solidFill>
                  <a:srgbClr val="000000"/>
                </a:solidFill>
                <a:highlight>
                  <a:srgbClr val="00FFFF"/>
                </a:highlight>
                <a:latin typeface="&amp;quot"/>
              </a:rPr>
              <a:t>%matplotlib </a:t>
            </a:r>
          </a:p>
          <a:p>
            <a:pPr defTabSz="914400" eaLnBrk="0" fontAlgn="base" hangingPunct="0">
              <a:spcBef>
                <a:spcPct val="0"/>
              </a:spcBef>
              <a:spcAft>
                <a:spcPct val="0"/>
              </a:spcAft>
            </a:pPr>
            <a:r>
              <a:rPr lang="en-US" altLang="en-US" sz="2000" b="1" dirty="0">
                <a:solidFill>
                  <a:srgbClr val="000000"/>
                </a:solidFill>
                <a:highlight>
                  <a:srgbClr val="00FFFF"/>
                </a:highlight>
                <a:latin typeface="&amp;quot"/>
              </a:rPr>
              <a:t>import </a:t>
            </a:r>
            <a:r>
              <a:rPr lang="en-US" altLang="en-US" sz="2000" b="1" dirty="0" err="1">
                <a:solidFill>
                  <a:srgbClr val="000000"/>
                </a:solidFill>
                <a:highlight>
                  <a:srgbClr val="00FFFF"/>
                </a:highlight>
                <a:latin typeface="&amp;quot"/>
              </a:rPr>
              <a:t>matplotlib.pyplot</a:t>
            </a:r>
            <a:r>
              <a:rPr lang="en-US" altLang="en-US" sz="2000" b="1" dirty="0">
                <a:solidFill>
                  <a:srgbClr val="000000"/>
                </a:solidFill>
                <a:highlight>
                  <a:srgbClr val="00FFFF"/>
                </a:highlight>
                <a:latin typeface="&amp;quot"/>
              </a:rPr>
              <a:t> as plt </a:t>
            </a:r>
          </a:p>
          <a:p>
            <a:pPr defTabSz="914400" eaLnBrk="0" fontAlgn="base" hangingPunct="0">
              <a:spcBef>
                <a:spcPct val="0"/>
              </a:spcBef>
              <a:spcAft>
                <a:spcPct val="0"/>
              </a:spcAft>
            </a:pPr>
            <a:endParaRPr lang="en-US" altLang="en-US" sz="2000" dirty="0">
              <a:solidFill>
                <a:srgbClr val="000000"/>
              </a:solidFill>
              <a:latin typeface="&amp;quot"/>
            </a:endParaRPr>
          </a:p>
          <a:p>
            <a:pPr defTabSz="914400" eaLnBrk="0" fontAlgn="base" hangingPunct="0">
              <a:spcBef>
                <a:spcPct val="0"/>
              </a:spcBef>
              <a:spcAft>
                <a:spcPct val="0"/>
              </a:spcAft>
            </a:pPr>
            <a:r>
              <a:rPr lang="en-US" altLang="en-US" sz="2000" dirty="0">
                <a:solidFill>
                  <a:srgbClr val="000000"/>
                </a:solidFill>
                <a:latin typeface="&amp;quot"/>
              </a:rPr>
              <a:t>At this point, any plt plot command will cause a figure window to open, and further commands can be run to update the plot. Some changes (such as modifying properties of lines that are already drawn) will not draw automatically: to force an update, use </a:t>
            </a:r>
            <a:r>
              <a:rPr lang="en-US" altLang="en-US" sz="2000" dirty="0" err="1">
                <a:solidFill>
                  <a:srgbClr val="000000"/>
                </a:solidFill>
                <a:latin typeface="&amp;quot"/>
              </a:rPr>
              <a:t>plt.draw</a:t>
            </a:r>
            <a:r>
              <a:rPr lang="en-US" altLang="en-US" sz="2000" dirty="0">
                <a:solidFill>
                  <a:srgbClr val="000000"/>
                </a:solidFill>
                <a:latin typeface="&amp;quot"/>
              </a:rPr>
              <a:t>(). Using </a:t>
            </a:r>
            <a:r>
              <a:rPr lang="en-US" altLang="en-US" sz="2000" dirty="0" err="1">
                <a:solidFill>
                  <a:srgbClr val="000000"/>
                </a:solidFill>
                <a:latin typeface="&amp;quot"/>
              </a:rPr>
              <a:t>plt.show</a:t>
            </a:r>
            <a:r>
              <a:rPr lang="en-US" altLang="en-US" sz="2000" dirty="0">
                <a:solidFill>
                  <a:srgbClr val="000000"/>
                </a:solidFill>
                <a:latin typeface="&amp;quot"/>
              </a:rPr>
              <a:t>() in Matplotlib mode is not required.</a:t>
            </a:r>
          </a:p>
          <a:p>
            <a:pPr defTabSz="914400" eaLnBrk="0" fontAlgn="base" hangingPunct="0">
              <a:spcBef>
                <a:spcPct val="0"/>
              </a:spcBef>
              <a:spcAft>
                <a:spcPct val="0"/>
              </a:spcAft>
            </a:pPr>
            <a:endParaRPr lang="en-US" altLang="en-US" sz="2400" dirty="0">
              <a:solidFill>
                <a:srgbClr val="000000"/>
              </a:solidFill>
            </a:endParaRPr>
          </a:p>
        </p:txBody>
      </p:sp>
      <p:sp>
        <p:nvSpPr>
          <p:cNvPr id="2" name="Date Placeholder 1">
            <a:extLst>
              <a:ext uri="{FF2B5EF4-FFF2-40B4-BE49-F238E27FC236}">
                <a16:creationId xmlns:a16="http://schemas.microsoft.com/office/drawing/2014/main" id="{91C63320-BFFB-40AD-A6BA-2E507FF5FE46}"/>
              </a:ext>
            </a:extLst>
          </p:cNvPr>
          <p:cNvSpPr>
            <a:spLocks noGrp="1"/>
          </p:cNvSpPr>
          <p:nvPr>
            <p:ph type="dt" sz="half" idx="10"/>
          </p:nvPr>
        </p:nvSpPr>
        <p:spPr/>
        <p:txBody>
          <a:bodyPr/>
          <a:lstStyle/>
          <a:p>
            <a:fld id="{7989A246-E480-4530-92A1-87287D0B0D81}" type="datetime1">
              <a:rPr lang="en-US" smtClean="0"/>
              <a:t>2/19/2019</a:t>
            </a:fld>
            <a:endParaRPr lang="en-US" dirty="0"/>
          </a:p>
        </p:txBody>
      </p:sp>
      <p:sp>
        <p:nvSpPr>
          <p:cNvPr id="3" name="Footer Placeholder 2">
            <a:extLst>
              <a:ext uri="{FF2B5EF4-FFF2-40B4-BE49-F238E27FC236}">
                <a16:creationId xmlns:a16="http://schemas.microsoft.com/office/drawing/2014/main" id="{50A4B4C9-585D-44EC-949B-DF1BFFF41A9E}"/>
              </a:ext>
            </a:extLst>
          </p:cNvPr>
          <p:cNvSpPr>
            <a:spLocks noGrp="1"/>
          </p:cNvSpPr>
          <p:nvPr>
            <p:ph type="ftr" sz="quarter" idx="11"/>
          </p:nvPr>
        </p:nvSpPr>
        <p:spPr/>
        <p:txBody>
          <a:bodyPr/>
          <a:lstStyle/>
          <a:p>
            <a:r>
              <a:rPr lang="en-US"/>
              <a:t>Copyright Pragati Soni Mehta</a:t>
            </a:r>
            <a:endParaRPr lang="en-US" dirty="0"/>
          </a:p>
        </p:txBody>
      </p:sp>
      <p:sp>
        <p:nvSpPr>
          <p:cNvPr id="5" name="Slide Number Placeholder 4">
            <a:extLst>
              <a:ext uri="{FF2B5EF4-FFF2-40B4-BE49-F238E27FC236}">
                <a16:creationId xmlns:a16="http://schemas.microsoft.com/office/drawing/2014/main" id="{2BE640C1-3DAE-4879-8A25-5EA1759E29D8}"/>
              </a:ext>
            </a:extLst>
          </p:cNvPr>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4058378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F89287-7AD6-4B5F-9F97-3A33A71E3334}"/>
              </a:ext>
            </a:extLst>
          </p:cNvPr>
          <p:cNvSpPr/>
          <p:nvPr/>
        </p:nvSpPr>
        <p:spPr>
          <a:xfrm>
            <a:off x="461639" y="612845"/>
            <a:ext cx="11256885" cy="4524315"/>
          </a:xfrm>
          <a:prstGeom prst="rect">
            <a:avLst/>
          </a:prstGeom>
        </p:spPr>
        <p:txBody>
          <a:bodyPr wrap="square">
            <a:spAutoFit/>
          </a:bodyPr>
          <a:lstStyle/>
          <a:p>
            <a:pPr marL="342900" indent="-342900" algn="just">
              <a:buFont typeface="Arial" panose="020B0604020202020204" pitchFamily="34" charset="0"/>
              <a:buChar char="•"/>
            </a:pPr>
            <a:r>
              <a:rPr lang="en-US" sz="2400" b="1" dirty="0"/>
              <a:t>Plotting from an </a:t>
            </a:r>
            <a:r>
              <a:rPr lang="en-US" sz="2400" b="1" dirty="0" err="1"/>
              <a:t>Ipython</a:t>
            </a:r>
            <a:r>
              <a:rPr lang="en-US" sz="2400" b="1" dirty="0"/>
              <a:t>/</a:t>
            </a:r>
            <a:r>
              <a:rPr lang="en-US" sz="2400" b="1" dirty="0" err="1"/>
              <a:t>Jupyter</a:t>
            </a:r>
            <a:r>
              <a:rPr lang="en-US" sz="2400" b="1" dirty="0"/>
              <a:t> notebook</a:t>
            </a:r>
          </a:p>
          <a:p>
            <a:pPr algn="just"/>
            <a:endParaRPr lang="en-US" sz="2400" dirty="0"/>
          </a:p>
          <a:p>
            <a:pPr algn="just"/>
            <a:r>
              <a:rPr lang="en-US" sz="2400" dirty="0"/>
              <a:t>The </a:t>
            </a:r>
            <a:r>
              <a:rPr lang="en-US" sz="2400" dirty="0" err="1"/>
              <a:t>IPython</a:t>
            </a:r>
            <a:r>
              <a:rPr lang="en-US" sz="2400" dirty="0"/>
              <a:t> notebook is a browser-based interactive data analysis tool that can combine narrative, code, graphics, HTML elements, and much more into a single executable document (see </a:t>
            </a:r>
            <a:r>
              <a:rPr lang="en-US" sz="2400" dirty="0" err="1"/>
              <a:t>IPython</a:t>
            </a:r>
            <a:r>
              <a:rPr lang="en-US" sz="2400" dirty="0"/>
              <a:t>: Beyond Normal Python).</a:t>
            </a:r>
          </a:p>
          <a:p>
            <a:pPr algn="just"/>
            <a:endParaRPr lang="en-US" sz="2400" dirty="0"/>
          </a:p>
          <a:p>
            <a:pPr algn="just"/>
            <a:r>
              <a:rPr lang="en-US" sz="2400" dirty="0"/>
              <a:t>Plotting interactively within an </a:t>
            </a:r>
            <a:r>
              <a:rPr lang="en-US" sz="2400" dirty="0" err="1"/>
              <a:t>IPython</a:t>
            </a:r>
            <a:r>
              <a:rPr lang="en-US" sz="2400" dirty="0"/>
              <a:t> notebook can be done with the %matplotlib command, and works in a similar way to the </a:t>
            </a:r>
            <a:r>
              <a:rPr lang="en-US" sz="2400" dirty="0" err="1"/>
              <a:t>IPython</a:t>
            </a:r>
            <a:r>
              <a:rPr lang="en-US" sz="2400" dirty="0"/>
              <a:t> shell. In the </a:t>
            </a:r>
            <a:r>
              <a:rPr lang="en-US" sz="2400" dirty="0" err="1"/>
              <a:t>IPython</a:t>
            </a:r>
            <a:r>
              <a:rPr lang="en-US" sz="2400" dirty="0"/>
              <a:t> notebook, you also have the option of embedding graphics directly in the notebook, with two possible options:</a:t>
            </a:r>
          </a:p>
          <a:p>
            <a:pPr algn="just"/>
            <a:endParaRPr lang="en-US" sz="2400" dirty="0">
              <a:highlight>
                <a:srgbClr val="00FFFF"/>
              </a:highlight>
            </a:endParaRPr>
          </a:p>
          <a:p>
            <a:pPr algn="just"/>
            <a:r>
              <a:rPr lang="en-US" sz="2400" dirty="0">
                <a:highlight>
                  <a:srgbClr val="00FFFF"/>
                </a:highlight>
              </a:rPr>
              <a:t>%matplotlib notebook </a:t>
            </a:r>
            <a:r>
              <a:rPr lang="en-US" sz="2400" dirty="0">
                <a:highlight>
                  <a:srgbClr val="FFFF00"/>
                </a:highlight>
              </a:rPr>
              <a:t>will lead to interactive plots embedded within the notebook </a:t>
            </a:r>
          </a:p>
          <a:p>
            <a:pPr algn="just"/>
            <a:r>
              <a:rPr lang="en-US" sz="2400" dirty="0">
                <a:highlight>
                  <a:srgbClr val="00FFFF"/>
                </a:highlight>
              </a:rPr>
              <a:t>%matplotlib inline </a:t>
            </a:r>
            <a:r>
              <a:rPr lang="en-US" sz="2400" dirty="0">
                <a:highlight>
                  <a:srgbClr val="FFFF00"/>
                </a:highlight>
              </a:rPr>
              <a:t>will lead to static images of your plot embedded in the notebook</a:t>
            </a:r>
          </a:p>
        </p:txBody>
      </p:sp>
      <p:sp>
        <p:nvSpPr>
          <p:cNvPr id="2" name="Date Placeholder 1">
            <a:extLst>
              <a:ext uri="{FF2B5EF4-FFF2-40B4-BE49-F238E27FC236}">
                <a16:creationId xmlns:a16="http://schemas.microsoft.com/office/drawing/2014/main" id="{367AD204-74C7-456E-8930-EC9D9382555C}"/>
              </a:ext>
            </a:extLst>
          </p:cNvPr>
          <p:cNvSpPr>
            <a:spLocks noGrp="1"/>
          </p:cNvSpPr>
          <p:nvPr>
            <p:ph type="dt" sz="half" idx="10"/>
          </p:nvPr>
        </p:nvSpPr>
        <p:spPr/>
        <p:txBody>
          <a:bodyPr/>
          <a:lstStyle/>
          <a:p>
            <a:fld id="{5F4645D9-BDBB-48D6-A6D9-56C54CBE419B}" type="datetime1">
              <a:rPr lang="en-US" smtClean="0"/>
              <a:t>2/19/2019</a:t>
            </a:fld>
            <a:endParaRPr lang="en-US" dirty="0"/>
          </a:p>
        </p:txBody>
      </p:sp>
      <p:sp>
        <p:nvSpPr>
          <p:cNvPr id="3" name="Footer Placeholder 2">
            <a:extLst>
              <a:ext uri="{FF2B5EF4-FFF2-40B4-BE49-F238E27FC236}">
                <a16:creationId xmlns:a16="http://schemas.microsoft.com/office/drawing/2014/main" id="{F354AA8B-2648-425C-89C7-1321508E3F8C}"/>
              </a:ext>
            </a:extLst>
          </p:cNvPr>
          <p:cNvSpPr>
            <a:spLocks noGrp="1"/>
          </p:cNvSpPr>
          <p:nvPr>
            <p:ph type="ftr" sz="quarter" idx="11"/>
          </p:nvPr>
        </p:nvSpPr>
        <p:spPr/>
        <p:txBody>
          <a:bodyPr/>
          <a:lstStyle/>
          <a:p>
            <a:r>
              <a:rPr lang="en-US"/>
              <a:t>Copyright Pragati Soni Mehta</a:t>
            </a:r>
            <a:endParaRPr lang="en-US" dirty="0"/>
          </a:p>
        </p:txBody>
      </p:sp>
      <p:sp>
        <p:nvSpPr>
          <p:cNvPr id="5" name="Slide Number Placeholder 4">
            <a:extLst>
              <a:ext uri="{FF2B5EF4-FFF2-40B4-BE49-F238E27FC236}">
                <a16:creationId xmlns:a16="http://schemas.microsoft.com/office/drawing/2014/main" id="{60B3822C-7DC6-4A21-9B8C-F519523392F9}"/>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2095410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CF37-08B2-4304-9E34-75B8B3125556}"/>
              </a:ext>
            </a:extLst>
          </p:cNvPr>
          <p:cNvSpPr>
            <a:spLocks noGrp="1"/>
          </p:cNvSpPr>
          <p:nvPr>
            <p:ph type="title"/>
          </p:nvPr>
        </p:nvSpPr>
        <p:spPr/>
        <p:txBody>
          <a:bodyPr/>
          <a:lstStyle/>
          <a:p>
            <a:r>
              <a:rPr lang="en-US" dirty="0"/>
              <a:t>Setting Styles</a:t>
            </a:r>
          </a:p>
        </p:txBody>
      </p:sp>
      <p:sp>
        <p:nvSpPr>
          <p:cNvPr id="5" name="Rectangle 4">
            <a:extLst>
              <a:ext uri="{FF2B5EF4-FFF2-40B4-BE49-F238E27FC236}">
                <a16:creationId xmlns:a16="http://schemas.microsoft.com/office/drawing/2014/main" id="{792CAB68-93D1-4C28-8C4B-F4BA49BB557C}"/>
              </a:ext>
            </a:extLst>
          </p:cNvPr>
          <p:cNvSpPr/>
          <p:nvPr/>
        </p:nvSpPr>
        <p:spPr>
          <a:xfrm>
            <a:off x="1024128" y="2159389"/>
            <a:ext cx="10765418" cy="3785652"/>
          </a:xfrm>
          <a:prstGeom prst="rect">
            <a:avLst/>
          </a:prstGeom>
        </p:spPr>
        <p:txBody>
          <a:bodyPr wrap="square">
            <a:spAutoFit/>
          </a:bodyPr>
          <a:lstStyle/>
          <a:p>
            <a:pPr algn="just"/>
            <a:r>
              <a:rPr lang="en-US" sz="2400" dirty="0"/>
              <a:t>We use the </a:t>
            </a:r>
            <a:r>
              <a:rPr lang="en-US" sz="2400" dirty="0" err="1"/>
              <a:t>plt.style</a:t>
            </a:r>
            <a:r>
              <a:rPr lang="en-US" sz="2400" dirty="0"/>
              <a:t> directive to choose appropriate aesthetic styles for our figures. Here we will set the classic style, which ensures that the plots we create use the classic Matplotlib style:</a:t>
            </a:r>
          </a:p>
          <a:p>
            <a:pPr algn="just"/>
            <a:endParaRPr lang="en-US" sz="2400" dirty="0"/>
          </a:p>
          <a:p>
            <a:pPr algn="just"/>
            <a:r>
              <a:rPr lang="en-US" sz="2400" dirty="0" err="1">
                <a:highlight>
                  <a:srgbClr val="00FFFF"/>
                </a:highlight>
              </a:rPr>
              <a:t>plt.style.use</a:t>
            </a:r>
            <a:r>
              <a:rPr lang="en-US" sz="2400" dirty="0">
                <a:highlight>
                  <a:srgbClr val="00FFFF"/>
                </a:highlight>
              </a:rPr>
              <a:t>('classic')</a:t>
            </a:r>
          </a:p>
          <a:p>
            <a:pPr algn="just"/>
            <a:endParaRPr lang="en-US" sz="2400" dirty="0"/>
          </a:p>
          <a:p>
            <a:pPr algn="just"/>
            <a:r>
              <a:rPr lang="en-US" sz="2400" dirty="0"/>
              <a:t>Throughout this section, we will adjust this style as needed. Note that the stylesheets used here are supported as of Matplotlib version 1.5; if you are using an earlier version of Matplotlib, only the default style is available. For more information on stylesheets, see Customizing Matplotlib: Configurations and Style Sheets.</a:t>
            </a:r>
          </a:p>
        </p:txBody>
      </p:sp>
      <p:sp>
        <p:nvSpPr>
          <p:cNvPr id="3" name="Date Placeholder 2">
            <a:extLst>
              <a:ext uri="{FF2B5EF4-FFF2-40B4-BE49-F238E27FC236}">
                <a16:creationId xmlns:a16="http://schemas.microsoft.com/office/drawing/2014/main" id="{D11742D8-3AC6-460E-A1AD-395F16A55DF1}"/>
              </a:ext>
            </a:extLst>
          </p:cNvPr>
          <p:cNvSpPr>
            <a:spLocks noGrp="1"/>
          </p:cNvSpPr>
          <p:nvPr>
            <p:ph type="dt" sz="half" idx="10"/>
          </p:nvPr>
        </p:nvSpPr>
        <p:spPr/>
        <p:txBody>
          <a:bodyPr/>
          <a:lstStyle/>
          <a:p>
            <a:fld id="{A0282CA9-8A91-481F-AAFB-CDE616DC10E0}" type="datetime1">
              <a:rPr lang="en-US" smtClean="0"/>
              <a:t>2/19/2019</a:t>
            </a:fld>
            <a:endParaRPr lang="en-US" dirty="0"/>
          </a:p>
        </p:txBody>
      </p:sp>
      <p:sp>
        <p:nvSpPr>
          <p:cNvPr id="4" name="Footer Placeholder 3">
            <a:extLst>
              <a:ext uri="{FF2B5EF4-FFF2-40B4-BE49-F238E27FC236}">
                <a16:creationId xmlns:a16="http://schemas.microsoft.com/office/drawing/2014/main" id="{3FB7D414-F6EE-4027-B02B-630C2A516E40}"/>
              </a:ext>
            </a:extLst>
          </p:cNvPr>
          <p:cNvSpPr>
            <a:spLocks noGrp="1"/>
          </p:cNvSpPr>
          <p:nvPr>
            <p:ph type="ftr" sz="quarter" idx="11"/>
          </p:nvPr>
        </p:nvSpPr>
        <p:spPr/>
        <p:txBody>
          <a:bodyPr/>
          <a:lstStyle/>
          <a:p>
            <a:r>
              <a:rPr lang="en-US"/>
              <a:t>Copyright Pragati Soni Mehta</a:t>
            </a:r>
            <a:endParaRPr lang="en-US" dirty="0"/>
          </a:p>
        </p:txBody>
      </p:sp>
      <p:sp>
        <p:nvSpPr>
          <p:cNvPr id="6" name="Slide Number Placeholder 5">
            <a:extLst>
              <a:ext uri="{FF2B5EF4-FFF2-40B4-BE49-F238E27FC236}">
                <a16:creationId xmlns:a16="http://schemas.microsoft.com/office/drawing/2014/main" id="{30146EA7-AD84-4206-A7EA-4CD5961EC5C4}"/>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269175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BE11-4B8D-4E8F-B5EE-5DA6EFF6DACE}"/>
              </a:ext>
            </a:extLst>
          </p:cNvPr>
          <p:cNvSpPr>
            <a:spLocks noGrp="1"/>
          </p:cNvSpPr>
          <p:nvPr>
            <p:ph type="title"/>
          </p:nvPr>
        </p:nvSpPr>
        <p:spPr/>
        <p:txBody>
          <a:bodyPr/>
          <a:lstStyle/>
          <a:p>
            <a:r>
              <a:rPr lang="en-US" dirty="0"/>
              <a:t>Saving Figures to File</a:t>
            </a:r>
          </a:p>
        </p:txBody>
      </p:sp>
      <p:sp>
        <p:nvSpPr>
          <p:cNvPr id="4" name="Rectangle 1">
            <a:extLst>
              <a:ext uri="{FF2B5EF4-FFF2-40B4-BE49-F238E27FC236}">
                <a16:creationId xmlns:a16="http://schemas.microsoft.com/office/drawing/2014/main" id="{D6D4B803-9274-4F99-9E6B-C65B75AE94D3}"/>
              </a:ext>
            </a:extLst>
          </p:cNvPr>
          <p:cNvSpPr>
            <a:spLocks noGrp="1" noChangeArrowheads="1"/>
          </p:cNvSpPr>
          <p:nvPr>
            <p:ph idx="1"/>
          </p:nvPr>
        </p:nvSpPr>
        <p:spPr bwMode="auto">
          <a:xfrm>
            <a:off x="1024128" y="3892481"/>
            <a:ext cx="184731" cy="8103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9522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463CB5BC-F6DE-4DB5-9725-2548AF410AF3}"/>
              </a:ext>
            </a:extLst>
          </p:cNvPr>
          <p:cNvSpPr/>
          <p:nvPr/>
        </p:nvSpPr>
        <p:spPr>
          <a:xfrm>
            <a:off x="1024127" y="2551837"/>
            <a:ext cx="9720071" cy="2862322"/>
          </a:xfrm>
          <a:prstGeom prst="rect">
            <a:avLst/>
          </a:prstGeom>
        </p:spPr>
        <p:txBody>
          <a:bodyPr wrap="square">
            <a:spAutoFit/>
          </a:bodyPr>
          <a:lstStyle/>
          <a:p>
            <a:r>
              <a:rPr lang="en-US" sz="2400" dirty="0"/>
              <a:t>One nice feature of Matplotlib is the ability to save figures in a wide variety of formats. Saving a figure can be done using the </a:t>
            </a:r>
            <a:r>
              <a:rPr lang="en-US" sz="2400" dirty="0" err="1"/>
              <a:t>savefig</a:t>
            </a:r>
            <a:r>
              <a:rPr lang="en-US" sz="2400" dirty="0"/>
              <a:t>() command. For example, to save the previous figure as a PNG file, you can run this:</a:t>
            </a:r>
          </a:p>
          <a:p>
            <a:endParaRPr lang="en-US" sz="2400" dirty="0"/>
          </a:p>
          <a:p>
            <a:r>
              <a:rPr lang="en-US" sz="2400" dirty="0" err="1">
                <a:highlight>
                  <a:srgbClr val="00FFFF"/>
                </a:highlight>
              </a:rPr>
              <a:t>plt.savefig</a:t>
            </a:r>
            <a:r>
              <a:rPr lang="en-US" sz="2400" dirty="0"/>
              <a:t>('my_figure.png’)</a:t>
            </a:r>
          </a:p>
          <a:p>
            <a:endParaRPr lang="en-US" sz="2400" dirty="0"/>
          </a:p>
          <a:p>
            <a:r>
              <a:rPr lang="en-US" dirty="0"/>
              <a:t>fig = </a:t>
            </a:r>
            <a:r>
              <a:rPr lang="en-US" dirty="0" err="1"/>
              <a:t>plt.figure</a:t>
            </a:r>
            <a:r>
              <a:rPr lang="en-US" dirty="0"/>
              <a:t>()</a:t>
            </a:r>
          </a:p>
          <a:p>
            <a:r>
              <a:rPr lang="en-US" dirty="0" err="1"/>
              <a:t>fig.canvas.get_supported_filetypes</a:t>
            </a:r>
            <a:r>
              <a:rPr lang="en-US" dirty="0"/>
              <a:t>()</a:t>
            </a:r>
            <a:endParaRPr lang="en-US" sz="2400" dirty="0">
              <a:highlight>
                <a:srgbClr val="00FFFF"/>
              </a:highlight>
            </a:endParaRPr>
          </a:p>
        </p:txBody>
      </p:sp>
      <p:sp>
        <p:nvSpPr>
          <p:cNvPr id="3" name="Date Placeholder 2">
            <a:extLst>
              <a:ext uri="{FF2B5EF4-FFF2-40B4-BE49-F238E27FC236}">
                <a16:creationId xmlns:a16="http://schemas.microsoft.com/office/drawing/2014/main" id="{9720CF82-2322-4657-82AE-7EC3BEF96200}"/>
              </a:ext>
            </a:extLst>
          </p:cNvPr>
          <p:cNvSpPr>
            <a:spLocks noGrp="1"/>
          </p:cNvSpPr>
          <p:nvPr>
            <p:ph type="dt" sz="half" idx="10"/>
          </p:nvPr>
        </p:nvSpPr>
        <p:spPr/>
        <p:txBody>
          <a:bodyPr/>
          <a:lstStyle/>
          <a:p>
            <a:fld id="{6EA3C7AA-7586-4AB6-BF6C-9BEB90C427DC}" type="datetime1">
              <a:rPr lang="en-US" smtClean="0"/>
              <a:t>2/19/2019</a:t>
            </a:fld>
            <a:endParaRPr lang="en-US" dirty="0"/>
          </a:p>
        </p:txBody>
      </p:sp>
      <p:sp>
        <p:nvSpPr>
          <p:cNvPr id="6" name="Footer Placeholder 5">
            <a:extLst>
              <a:ext uri="{FF2B5EF4-FFF2-40B4-BE49-F238E27FC236}">
                <a16:creationId xmlns:a16="http://schemas.microsoft.com/office/drawing/2014/main" id="{1D58F451-ED53-4785-864F-77DC4AC80FC3}"/>
              </a:ext>
            </a:extLst>
          </p:cNvPr>
          <p:cNvSpPr>
            <a:spLocks noGrp="1"/>
          </p:cNvSpPr>
          <p:nvPr>
            <p:ph type="ftr" sz="quarter" idx="11"/>
          </p:nvPr>
        </p:nvSpPr>
        <p:spPr/>
        <p:txBody>
          <a:bodyPr/>
          <a:lstStyle/>
          <a:p>
            <a:r>
              <a:rPr lang="en-US"/>
              <a:t>Copyright Pragati Soni Mehta</a:t>
            </a:r>
            <a:endParaRPr lang="en-US" dirty="0"/>
          </a:p>
        </p:txBody>
      </p:sp>
      <p:sp>
        <p:nvSpPr>
          <p:cNvPr id="7" name="Slide Number Placeholder 6">
            <a:extLst>
              <a:ext uri="{FF2B5EF4-FFF2-40B4-BE49-F238E27FC236}">
                <a16:creationId xmlns:a16="http://schemas.microsoft.com/office/drawing/2014/main" id="{8A094FA4-DDBE-4E1C-BB6F-E8EAEF831CE4}"/>
              </a:ext>
            </a:extLst>
          </p:cNvPr>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3428372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DF4D-8F05-40B3-9DA5-234260C1F4B9}"/>
              </a:ext>
            </a:extLst>
          </p:cNvPr>
          <p:cNvSpPr>
            <a:spLocks noGrp="1"/>
          </p:cNvSpPr>
          <p:nvPr>
            <p:ph type="title"/>
          </p:nvPr>
        </p:nvSpPr>
        <p:spPr/>
        <p:txBody>
          <a:bodyPr/>
          <a:lstStyle/>
          <a:p>
            <a:r>
              <a:rPr lang="en-US" dirty="0"/>
              <a:t>Two Interfaces</a:t>
            </a:r>
          </a:p>
        </p:txBody>
      </p:sp>
      <p:sp>
        <p:nvSpPr>
          <p:cNvPr id="3" name="Content Placeholder 2">
            <a:extLst>
              <a:ext uri="{FF2B5EF4-FFF2-40B4-BE49-F238E27FC236}">
                <a16:creationId xmlns:a16="http://schemas.microsoft.com/office/drawing/2014/main" id="{B56DF920-98D9-40D7-806C-E9CE0C4F0DFB}"/>
              </a:ext>
            </a:extLst>
          </p:cNvPr>
          <p:cNvSpPr>
            <a:spLocks noGrp="1"/>
          </p:cNvSpPr>
          <p:nvPr>
            <p:ph idx="1"/>
          </p:nvPr>
        </p:nvSpPr>
        <p:spPr/>
        <p:txBody>
          <a:bodyPr>
            <a:normAutofit/>
          </a:bodyPr>
          <a:lstStyle/>
          <a:p>
            <a:r>
              <a:rPr lang="en-US" sz="2400" dirty="0"/>
              <a:t>A potentially confusing feature of Matplotlib is its dual interfaces: a convenient MATLAB-style state-based interface, and a more powerful object-oriented interface. </a:t>
            </a:r>
          </a:p>
          <a:p>
            <a:endParaRPr lang="en-US" sz="2400" dirty="0"/>
          </a:p>
          <a:p>
            <a:pPr>
              <a:buFont typeface="Arial" panose="020B0604020202020204" pitchFamily="34" charset="0"/>
              <a:buChar char="•"/>
            </a:pPr>
            <a:r>
              <a:rPr lang="en-US" sz="2400" dirty="0"/>
              <a:t>MATLAB-style Interface</a:t>
            </a:r>
          </a:p>
          <a:p>
            <a:pPr>
              <a:buFont typeface="Arial" panose="020B0604020202020204" pitchFamily="34" charset="0"/>
              <a:buChar char="•"/>
            </a:pPr>
            <a:r>
              <a:rPr lang="en-US" sz="2400" dirty="0"/>
              <a:t>Object-oriented interface</a:t>
            </a:r>
          </a:p>
        </p:txBody>
      </p:sp>
      <p:sp>
        <p:nvSpPr>
          <p:cNvPr id="4" name="Date Placeholder 3">
            <a:extLst>
              <a:ext uri="{FF2B5EF4-FFF2-40B4-BE49-F238E27FC236}">
                <a16:creationId xmlns:a16="http://schemas.microsoft.com/office/drawing/2014/main" id="{8EA23E22-1457-4C51-9E71-BAB54685B92C}"/>
              </a:ext>
            </a:extLst>
          </p:cNvPr>
          <p:cNvSpPr>
            <a:spLocks noGrp="1"/>
          </p:cNvSpPr>
          <p:nvPr>
            <p:ph type="dt" sz="half" idx="10"/>
          </p:nvPr>
        </p:nvSpPr>
        <p:spPr/>
        <p:txBody>
          <a:bodyPr/>
          <a:lstStyle/>
          <a:p>
            <a:fld id="{857079BF-60A2-466A-A6FD-EB6575012E27}" type="datetime1">
              <a:rPr lang="en-US" smtClean="0"/>
              <a:t>2/19/2019</a:t>
            </a:fld>
            <a:endParaRPr lang="en-US" dirty="0"/>
          </a:p>
        </p:txBody>
      </p:sp>
      <p:sp>
        <p:nvSpPr>
          <p:cNvPr id="5" name="Footer Placeholder 4">
            <a:extLst>
              <a:ext uri="{FF2B5EF4-FFF2-40B4-BE49-F238E27FC236}">
                <a16:creationId xmlns:a16="http://schemas.microsoft.com/office/drawing/2014/main" id="{B32B0633-F984-4E67-8C13-A5836642B830}"/>
              </a:ext>
            </a:extLst>
          </p:cNvPr>
          <p:cNvSpPr>
            <a:spLocks noGrp="1"/>
          </p:cNvSpPr>
          <p:nvPr>
            <p:ph type="ftr" sz="quarter" idx="11"/>
          </p:nvPr>
        </p:nvSpPr>
        <p:spPr/>
        <p:txBody>
          <a:bodyPr/>
          <a:lstStyle/>
          <a:p>
            <a:r>
              <a:rPr lang="en-US"/>
              <a:t>Copyright Pragati Soni Mehta</a:t>
            </a:r>
            <a:endParaRPr lang="en-US" dirty="0"/>
          </a:p>
        </p:txBody>
      </p:sp>
      <p:sp>
        <p:nvSpPr>
          <p:cNvPr id="6" name="Slide Number Placeholder 5">
            <a:extLst>
              <a:ext uri="{FF2B5EF4-FFF2-40B4-BE49-F238E27FC236}">
                <a16:creationId xmlns:a16="http://schemas.microsoft.com/office/drawing/2014/main" id="{6E975580-51B4-46FE-9104-A71FF0EB5A11}"/>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28675760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1673</TotalTime>
  <Words>1187</Words>
  <Application>Microsoft Office PowerPoint</Application>
  <PresentationFormat>Widescreen</PresentationFormat>
  <Paragraphs>125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&amp;quot</vt:lpstr>
      <vt:lpstr>Arial</vt:lpstr>
      <vt:lpstr>Calibri</vt:lpstr>
      <vt:lpstr>Tw Cen MT</vt:lpstr>
      <vt:lpstr>Tw Cen MT Condensed</vt:lpstr>
      <vt:lpstr>Wingdings</vt:lpstr>
      <vt:lpstr>Wingdings 3</vt:lpstr>
      <vt:lpstr>Integral</vt:lpstr>
      <vt:lpstr>Python – Matplotlib  </vt:lpstr>
      <vt:lpstr>Importing Matplotlib</vt:lpstr>
      <vt:lpstr>MatplotLIB on figure tips</vt:lpstr>
      <vt:lpstr>show() or No show()? How to Display Your Plots</vt:lpstr>
      <vt:lpstr>PowerPoint Presentation</vt:lpstr>
      <vt:lpstr>PowerPoint Presentation</vt:lpstr>
      <vt:lpstr>Setting Styles</vt:lpstr>
      <vt:lpstr>Saving Figures to File</vt:lpstr>
      <vt:lpstr>Two Interfaces</vt:lpstr>
      <vt:lpstr>MATLAB-style Interface </vt:lpstr>
      <vt:lpstr>Object-oriented interface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Matplotlib  </dc:title>
  <dc:creator>Pragati Mehta</dc:creator>
  <cp:lastModifiedBy>Pragati Mehta</cp:lastModifiedBy>
  <cp:revision>18</cp:revision>
  <dcterms:created xsi:type="dcterms:W3CDTF">2019-02-13T20:47:02Z</dcterms:created>
  <dcterms:modified xsi:type="dcterms:W3CDTF">2019-02-20T16:12:42Z</dcterms:modified>
</cp:coreProperties>
</file>