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A60-DDFF-4D0B-BAA0-8FD9261DE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Numpy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08373-4E57-43A5-A5E7-621861FE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NumPy is the fundamental package for scientific computing with Python.</a:t>
            </a:r>
          </a:p>
          <a:p>
            <a:r>
              <a:rPr lang="en-US" dirty="0">
                <a:hlinkClick r:id="rId2"/>
              </a:rPr>
              <a:t>http://www.numpy.org/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https://docs.scipy.org/doc/numpy/user/basics.creation.html#intrinsic-numpy-array-creation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DFF-A04A-470B-A79E-072FE6D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AFC1-2431-45C8-94A8-69E919BD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5 general mechanisms for creating arrays:</a:t>
            </a:r>
          </a:p>
          <a:p>
            <a:r>
              <a:rPr lang="en-US" dirty="0"/>
              <a:t>Conversion from other Python structures (e.g., lists, tuples)</a:t>
            </a:r>
          </a:p>
          <a:p>
            <a:r>
              <a:rPr lang="en-US" dirty="0"/>
              <a:t>Intrinsic numpy array creation objects (e.g., arange, ones, zeros, etc.)</a:t>
            </a:r>
          </a:p>
          <a:p>
            <a:r>
              <a:rPr lang="en-US" dirty="0">
                <a:solidFill>
                  <a:schemeClr val="bg2"/>
                </a:solidFill>
              </a:rPr>
              <a:t>Reading arrays from disk, either from standard or custom formats</a:t>
            </a:r>
          </a:p>
          <a:p>
            <a:r>
              <a:rPr lang="en-US" dirty="0">
                <a:solidFill>
                  <a:schemeClr val="bg2"/>
                </a:solidFill>
              </a:rPr>
              <a:t>Creating arrays from raw bytes through the use of strings or buffers</a:t>
            </a:r>
          </a:p>
          <a:p>
            <a:r>
              <a:rPr lang="en-US" dirty="0"/>
              <a:t>Use of special library functions (e.g., random)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Converting Python </a:t>
            </a:r>
            <a:r>
              <a:rPr lang="en-US" b="1" dirty="0" err="1"/>
              <a:t>array_like</a:t>
            </a:r>
            <a:r>
              <a:rPr lang="en-US" b="1" dirty="0"/>
              <a:t> Objects to NumPy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([2,3,1,0])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([2, 3, 1, 0])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([[1,2.0],[0,0],(1+1j,3.)]) # note mix of tuple and lists, and types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x = </a:t>
            </a:r>
            <a:r>
              <a:rPr lang="en-US" sz="1800" dirty="0" err="1">
                <a:solidFill>
                  <a:schemeClr val="tx2"/>
                </a:solidFill>
              </a:rPr>
              <a:t>np.array</a:t>
            </a:r>
            <a:r>
              <a:rPr lang="en-US" sz="1800" dirty="0">
                <a:solidFill>
                  <a:schemeClr val="tx2"/>
                </a:solidFill>
              </a:rPr>
              <a:t>([[ 1.+0.j, 2.+0.j], [ 0.+0.j, 0.+0.j], [ 1.+1.j, 3.+0.j]]) </a:t>
            </a:r>
          </a:p>
        </p:txBody>
      </p:sp>
    </p:spTree>
    <p:extLst>
      <p:ext uri="{BB962C8B-B14F-4D97-AF65-F5344CB8AC3E}">
        <p14:creationId xmlns:p14="http://schemas.microsoft.com/office/powerpoint/2010/main" val="23824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Intrinsic NumPy Array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has built-in functions for creating arrays from scratch: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zeros(shape) will create an array filled with 0 values with the specified shape. The default </a:t>
            </a:r>
            <a:r>
              <a:rPr lang="en-US" sz="2000" dirty="0" err="1">
                <a:solidFill>
                  <a:schemeClr val="tx2"/>
                </a:solidFill>
              </a:rPr>
              <a:t>dtype</a:t>
            </a:r>
            <a:r>
              <a:rPr lang="en-US" sz="2000" dirty="0">
                <a:solidFill>
                  <a:schemeClr val="tx2"/>
                </a:solidFill>
              </a:rPr>
              <a:t> is float64.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np.zeros</a:t>
            </a:r>
            <a:r>
              <a:rPr lang="en-US" sz="1800" dirty="0">
                <a:solidFill>
                  <a:schemeClr val="tx2"/>
                </a:solidFill>
              </a:rPr>
              <a:t>((2, 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array([[ 0., 0., 0.], [ 0., 0., 0.]])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ones(shape) will create an array filled with 1 values. It is identical to zeros in all other respects.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ighlight>
                  <a:srgbClr val="FFFF00"/>
                </a:highlight>
              </a:rPr>
              <a:t>arange() will create arrays with regularly incrementing values.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(10) array([0, 1, 2, 3, 4, 5, 6, 7, 8, 9])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(2, 10,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dtype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=float) array([ 2., 3., 4., 5., 6., 7., 8., 9.])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highlight>
                  <a:srgbClr val="FFFF00"/>
                </a:highlight>
              </a:rPr>
              <a:t>np.arange</a:t>
            </a:r>
            <a:r>
              <a:rPr lang="en-US" sz="1800" dirty="0">
                <a:solidFill>
                  <a:schemeClr val="tx2"/>
                </a:solidFill>
                <a:highlight>
                  <a:srgbClr val="FFFF00"/>
                </a:highlight>
              </a:rPr>
              <a:t>(2, 3, 0.1) array([ 2. , 2.1, 2.2, 2.3, 2.4, 2.5, 2.6, 2.7, 2.8, 2.9])</a:t>
            </a:r>
          </a:p>
        </p:txBody>
      </p:sp>
    </p:spTree>
    <p:extLst>
      <p:ext uri="{BB962C8B-B14F-4D97-AF65-F5344CB8AC3E}">
        <p14:creationId xmlns:p14="http://schemas.microsoft.com/office/powerpoint/2010/main" val="116729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354F-C078-4AD4-B3AA-70AF80E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Intrinsic NumPy Array Creation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3D15-CAFC-437F-8F8D-1E71118E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has built-in functions for creating arrays from scratch: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linspace</a:t>
            </a:r>
            <a:r>
              <a:rPr lang="en-US" sz="2000" dirty="0"/>
              <a:t>() will create arrays with a specified number of elements, and spaced equally between the specified beginning and end values. For 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&gt;&gt;&gt; </a:t>
            </a:r>
            <a:r>
              <a:rPr lang="en-US" sz="1800" dirty="0" err="1"/>
              <a:t>np.linspace</a:t>
            </a:r>
            <a:r>
              <a:rPr lang="en-US" sz="1800" dirty="0"/>
              <a:t>(1., 4., 6)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array([ 1. , 1.6, 2.2, 2.8, 3.4, 4. 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</a:rPr>
              <a:t>indices() will create a set of arrays (stacked as a one-higher dimensioned array), one per dimension with each representing variation in that dimension. An example illustrates much better than a verbal description: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</a:rPr>
              <a:t>np.indices</a:t>
            </a:r>
            <a:r>
              <a:rPr lang="en-US" sz="1800" dirty="0">
                <a:solidFill>
                  <a:schemeClr val="tx2"/>
                </a:solidFill>
              </a:rPr>
              <a:t>((3,3))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2"/>
                </a:solidFill>
              </a:rPr>
              <a:t>array([[[0, 0, 0], [1, 1, 1], [2, 2, 2]], [[0, 1, 2], [0, 1, 2], [0, 1, 2]]])</a:t>
            </a: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19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2F8-8E12-4E47-98C4-3E4E36B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A621A-E1B6-424C-9882-34973C1B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12742"/>
            <a:ext cx="9601196" cy="3407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ndarray.ndim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the number of axes (dimensions) of the array.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ndarray.shape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indent="0" defTabSz="914400">
              <a:lnSpc>
                <a:spcPct val="100000"/>
              </a:lnSpc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dimensions of the array. This is a tuple of integers indicating the size of the array in each dimension. For a matrix with n rows and m columns, shape will be (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n,m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). The length of the shape tuple is therefore the number of axes,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ndim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ndarray.size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lvl="1" indent="0" defTabSz="914400">
              <a:buClrTx/>
              <a:buSzTx/>
              <a:buNone/>
            </a:pPr>
            <a:r>
              <a:rPr lang="en-US" altLang="en-US" dirty="0">
                <a:solidFill>
                  <a:srgbClr val="333333"/>
                </a:solidFill>
                <a:latin typeface="+mn-lt"/>
              </a:rPr>
              <a:t>the total number of elements of the array. This is equal to the product of the elements of shape.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2F8-8E12-4E47-98C4-3E4E36BC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Functions Continued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A621A-E1B6-424C-9882-34973C1B2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81964"/>
            <a:ext cx="9601196" cy="346887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1904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ndarray.dtype</a:t>
            </a:r>
            <a:endParaRPr lang="en-US" altLang="en-US" sz="2000" b="1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an object describing the type of the elements in the array. One can create or specify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dtype’s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using standard Python types. Additionally NumPy provides types of its own. numpy.int32, numpy.int16, and numpy.float64 are some examples.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ndarray.itemsize</a:t>
            </a:r>
            <a:endParaRPr lang="en-US" altLang="en-US" sz="2000" b="1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size in bytes of each element of the array. For example, an array of elements of type float64 has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8 (=64/8), while one of type complex32 has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 4 (=32/8). It is equivalent to </a:t>
            </a:r>
            <a:r>
              <a:rPr lang="en-US" altLang="en-US" sz="2000" dirty="0" err="1">
                <a:solidFill>
                  <a:srgbClr val="333333"/>
                </a:solidFill>
                <a:latin typeface="+mn-lt"/>
              </a:rPr>
              <a:t>ndarray.dtype.itemsize</a:t>
            </a: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.</a:t>
            </a: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b="1" dirty="0" err="1">
                <a:solidFill>
                  <a:srgbClr val="333333"/>
                </a:solidFill>
                <a:latin typeface="+mn-lt"/>
              </a:rPr>
              <a:t>ndarray.data</a:t>
            </a:r>
            <a:endParaRPr lang="en-US" altLang="en-US" sz="2000" dirty="0">
              <a:solidFill>
                <a:srgbClr val="333333"/>
              </a:solidFill>
              <a:latin typeface="+mn-lt"/>
            </a:endParaRPr>
          </a:p>
          <a:p>
            <a:pPr marL="0" lvl="0" indent="0" defTabSz="914400">
              <a:buClrTx/>
              <a:buSzTx/>
              <a:buNone/>
            </a:pPr>
            <a:r>
              <a:rPr lang="en-US" altLang="en-US" sz="2000" dirty="0">
                <a:solidFill>
                  <a:srgbClr val="333333"/>
                </a:solidFill>
                <a:latin typeface="+mn-lt"/>
              </a:rPr>
              <a:t>the buffer containing the actual elements of the array. Normally, we won’t need to use this attribute because we will access the elements in an array using indexing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28247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F572-7485-41F1-9CF5-1695B377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4DA9-3230-42C6-B213-F7977A10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2467992"/>
            <a:ext cx="10422385" cy="36043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b="1" dirty="0">
                <a:solidFill>
                  <a:srgbClr val="007020"/>
                </a:solidFill>
              </a:rPr>
              <a:t>import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E84B5"/>
                </a:solidFill>
              </a:rPr>
              <a:t>numpy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07020"/>
                </a:solidFill>
              </a:rPr>
              <a:t>as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b="1" dirty="0">
                <a:solidFill>
                  <a:srgbClr val="0E84B5"/>
                </a:solidFill>
              </a:rPr>
              <a:t>np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 </a:t>
            </a:r>
            <a:r>
              <a:rPr lang="en-US" sz="1100" dirty="0">
                <a:solidFill>
                  <a:srgbClr val="666666"/>
                </a:solidFill>
              </a:rPr>
              <a:t>=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dirty="0" err="1">
                <a:solidFill>
                  <a:srgbClr val="333333"/>
                </a:solidFill>
              </a:rPr>
              <a:t>np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arange</a:t>
            </a:r>
            <a:r>
              <a:rPr lang="en-US" sz="1100" dirty="0">
                <a:solidFill>
                  <a:srgbClr val="333333"/>
                </a:solidFill>
              </a:rPr>
              <a:t>(</a:t>
            </a:r>
            <a:r>
              <a:rPr lang="en-US" sz="1100" dirty="0">
                <a:solidFill>
                  <a:srgbClr val="208050"/>
                </a:solidFill>
              </a:rPr>
              <a:t>15</a:t>
            </a:r>
            <a:r>
              <a:rPr lang="en-US" sz="1100" dirty="0">
                <a:solidFill>
                  <a:srgbClr val="333333"/>
                </a:solidFill>
              </a:rPr>
              <a:t>)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reshape(</a:t>
            </a:r>
            <a:r>
              <a:rPr lang="en-US" sz="1100" dirty="0">
                <a:solidFill>
                  <a:srgbClr val="208050"/>
                </a:solidFill>
              </a:rPr>
              <a:t>3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5</a:t>
            </a:r>
            <a:r>
              <a:rPr lang="en-US" sz="1100" dirty="0">
                <a:solidFill>
                  <a:srgbClr val="333333"/>
                </a:solidFill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array([[ 0, 1, 2, 3, 4], [ 5, 6, 7, 8, 9], [10, 11, 12, 13, 14]])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shape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(3, 5)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ndim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2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a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dtype</a:t>
            </a:r>
            <a:r>
              <a:rPr lang="en-US" sz="1100" dirty="0">
                <a:solidFill>
                  <a:srgbClr val="666666"/>
                </a:solidFill>
              </a:rPr>
              <a:t>.</a:t>
            </a:r>
            <a:r>
              <a:rPr lang="en-US" sz="1100" dirty="0">
                <a:solidFill>
                  <a:srgbClr val="333333"/>
                </a:solidFill>
              </a:rPr>
              <a:t>name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'int64’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itemsize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8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 err="1">
                <a:solidFill>
                  <a:srgbClr val="333333"/>
                </a:solidFill>
              </a:rPr>
              <a:t>a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size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15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007020"/>
                </a:solidFill>
              </a:rPr>
              <a:t>type</a:t>
            </a:r>
            <a:r>
              <a:rPr lang="en-US" sz="1100" dirty="0">
                <a:solidFill>
                  <a:srgbClr val="333333"/>
                </a:solidFill>
              </a:rPr>
              <a:t>(a)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&lt;type '</a:t>
            </a:r>
            <a:r>
              <a:rPr lang="en-US" sz="1100" dirty="0" err="1">
                <a:solidFill>
                  <a:srgbClr val="333333"/>
                </a:solidFill>
              </a:rPr>
              <a:t>numpy.ndarray</a:t>
            </a:r>
            <a:r>
              <a:rPr lang="en-US" sz="1100" dirty="0">
                <a:solidFill>
                  <a:srgbClr val="333333"/>
                </a:solidFill>
              </a:rPr>
              <a:t>’&gt;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b </a:t>
            </a:r>
            <a:r>
              <a:rPr lang="en-US" sz="1100" dirty="0">
                <a:solidFill>
                  <a:srgbClr val="666666"/>
                </a:solidFill>
              </a:rPr>
              <a:t>=</a:t>
            </a:r>
            <a:r>
              <a:rPr lang="en-US" sz="1100" dirty="0">
                <a:solidFill>
                  <a:srgbClr val="333333"/>
                </a:solidFill>
              </a:rPr>
              <a:t> </a:t>
            </a:r>
            <a:r>
              <a:rPr lang="en-US" sz="1100" dirty="0" err="1">
                <a:solidFill>
                  <a:srgbClr val="333333"/>
                </a:solidFill>
              </a:rPr>
              <a:t>np</a:t>
            </a:r>
            <a:r>
              <a:rPr lang="en-US" sz="1100" dirty="0" err="1">
                <a:solidFill>
                  <a:srgbClr val="666666"/>
                </a:solidFill>
              </a:rPr>
              <a:t>.</a:t>
            </a:r>
            <a:r>
              <a:rPr lang="en-US" sz="1100" dirty="0" err="1">
                <a:solidFill>
                  <a:srgbClr val="333333"/>
                </a:solidFill>
              </a:rPr>
              <a:t>array</a:t>
            </a:r>
            <a:r>
              <a:rPr lang="en-US" sz="1100" dirty="0">
                <a:solidFill>
                  <a:srgbClr val="333333"/>
                </a:solidFill>
              </a:rPr>
              <a:t>([</a:t>
            </a:r>
            <a:r>
              <a:rPr lang="en-US" sz="1100" dirty="0">
                <a:solidFill>
                  <a:srgbClr val="208050"/>
                </a:solidFill>
              </a:rPr>
              <a:t>6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7</a:t>
            </a:r>
            <a:r>
              <a:rPr lang="en-US" sz="1100" dirty="0">
                <a:solidFill>
                  <a:srgbClr val="333333"/>
                </a:solidFill>
              </a:rPr>
              <a:t>, </a:t>
            </a:r>
            <a:r>
              <a:rPr lang="en-US" sz="1100" dirty="0">
                <a:solidFill>
                  <a:srgbClr val="208050"/>
                </a:solidFill>
              </a:rPr>
              <a:t>8</a:t>
            </a:r>
            <a:r>
              <a:rPr lang="en-US" sz="1100" dirty="0">
                <a:solidFill>
                  <a:srgbClr val="333333"/>
                </a:solidFill>
              </a:rPr>
              <a:t>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333333"/>
                </a:solidFill>
              </a:rPr>
              <a:t>b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array([6, 7, 8])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C65D09"/>
                </a:solidFill>
              </a:rPr>
              <a:t>&gt;&gt;&gt; </a:t>
            </a:r>
            <a:r>
              <a:rPr lang="en-US" sz="1100" dirty="0">
                <a:solidFill>
                  <a:srgbClr val="007020"/>
                </a:solidFill>
              </a:rPr>
              <a:t>type</a:t>
            </a:r>
            <a:r>
              <a:rPr lang="en-US" sz="1100" dirty="0">
                <a:solidFill>
                  <a:srgbClr val="333333"/>
                </a:solidFill>
              </a:rPr>
              <a:t>(b)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33333"/>
                </a:solidFill>
              </a:rPr>
              <a:t>&lt;type '</a:t>
            </a:r>
            <a:r>
              <a:rPr lang="en-US" sz="1100" dirty="0" err="1">
                <a:solidFill>
                  <a:srgbClr val="333333"/>
                </a:solidFill>
              </a:rPr>
              <a:t>numpy.ndarray</a:t>
            </a:r>
            <a:r>
              <a:rPr lang="en-US" sz="1100" dirty="0">
                <a:solidFill>
                  <a:srgbClr val="333333"/>
                </a:solidFill>
              </a:rPr>
              <a:t>'&gt;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7775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939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Python Numpy</vt:lpstr>
      <vt:lpstr>Numpy Arrays Creation</vt:lpstr>
      <vt:lpstr>Converting Python array_like Objects to NumPy Arrays</vt:lpstr>
      <vt:lpstr>Intrinsic NumPy Array Creation</vt:lpstr>
      <vt:lpstr>Intrinsic NumPy Array Creation Continued</vt:lpstr>
      <vt:lpstr>Numpy Functions</vt:lpstr>
      <vt:lpstr>Numpy Functions Continued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Numpy</dc:title>
  <dc:creator>Pragati Mehta</dc:creator>
  <cp:lastModifiedBy>Pragati Mehta</cp:lastModifiedBy>
  <cp:revision>4</cp:revision>
  <dcterms:created xsi:type="dcterms:W3CDTF">2019-02-15T20:19:29Z</dcterms:created>
  <dcterms:modified xsi:type="dcterms:W3CDTF">2019-02-15T20:57:37Z</dcterms:modified>
</cp:coreProperties>
</file>