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66" r:id="rId4"/>
    <p:sldId id="257" r:id="rId5"/>
    <p:sldId id="258" r:id="rId6"/>
    <p:sldId id="259" r:id="rId7"/>
    <p:sldId id="261" r:id="rId8"/>
    <p:sldId id="262" r:id="rId9"/>
    <p:sldId id="263" r:id="rId10"/>
    <p:sldId id="264" r:id="rId11"/>
    <p:sldId id="260"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9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CBADEE-9716-472C-B52A-42F54A1675DB}" type="datetimeFigureOut">
              <a:rPr lang="en-IN" smtClean="0"/>
              <a:t>12-07-2023</a:t>
            </a:fld>
            <a:endParaRPr lang="en-IN"/>
          </a:p>
        </p:txBody>
      </p:sp>
      <p:sp>
        <p:nvSpPr>
          <p:cNvPr id="5" name="Footer Placeholder 4"/>
          <p:cNvSpPr>
            <a:spLocks noGrp="1"/>
          </p:cNvSpPr>
          <p:nvPr>
            <p:ph type="ftr" sz="quarter" idx="11"/>
          </p:nvPr>
        </p:nvSpPr>
        <p:spPr>
          <a:xfrm>
            <a:off x="2493105" y="329307"/>
            <a:ext cx="4897310"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0CFEEA17-82B0-42CC-A04E-C202502AA399}" type="slidenum">
              <a:rPr lang="en-IN" smtClean="0"/>
              <a:t>‹#›</a:t>
            </a:fld>
            <a:endParaRPr lang="en-IN"/>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87675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CBADEE-9716-472C-B52A-42F54A1675DB}" type="datetimeFigureOut">
              <a:rPr lang="en-IN" smtClean="0"/>
              <a:t>12-07-2023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FEEA17-82B0-42CC-A04E-C202502AA399}" type="slidenum">
              <a:rPr lang="en-IN" smtClean="0"/>
              <a:t>‹#›</a:t>
            </a:fld>
            <a:endParaRPr lang="en-IN"/>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67247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CBADEE-9716-472C-B52A-42F54A1675DB}" type="datetimeFigureOut">
              <a:rPr lang="en-IN" smtClean="0"/>
              <a:t>12-07-2023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FEEA17-82B0-42CC-A04E-C202502AA399}" type="slidenum">
              <a:rPr lang="en-IN" smtClean="0"/>
              <a:t>‹#›</a:t>
            </a:fld>
            <a:endParaRPr lang="en-IN"/>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75182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CBADEE-9716-472C-B52A-42F54A1675DB}" type="datetimeFigureOut">
              <a:rPr lang="en-IN" smtClean="0"/>
              <a:t>12-07-2023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FEEA17-82B0-42CC-A04E-C202502AA399}" type="slidenum">
              <a:rPr lang="en-IN" smtClean="0"/>
              <a:t>‹#›</a:t>
            </a:fld>
            <a:endParaRPr lang="en-IN"/>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78206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CBADEE-9716-472C-B52A-42F54A1675DB}" type="datetimeFigureOut">
              <a:rPr lang="en-IN" smtClean="0"/>
              <a:t>12-07-2023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FEEA17-82B0-42CC-A04E-C202502AA399}" type="slidenum">
              <a:rPr lang="en-IN" smtClean="0"/>
              <a:t>‹#›</a:t>
            </a:fld>
            <a:endParaRPr lang="en-IN"/>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54917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CBADEE-9716-472C-B52A-42F54A1675DB}" type="datetimeFigureOut">
              <a:rPr lang="en-IN" smtClean="0"/>
              <a:t>12-07-2023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FEEA17-82B0-42CC-A04E-C202502AA399}" type="slidenum">
              <a:rPr lang="en-IN" smtClean="0"/>
              <a:t>‹#›</a:t>
            </a:fld>
            <a:endParaRPr lang="en-IN"/>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79101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CBADEE-9716-472C-B52A-42F54A1675DB}" type="datetimeFigureOut">
              <a:rPr lang="en-IN" smtClean="0"/>
              <a:t>12-07-2023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FEEA17-82B0-42CC-A04E-C202502AA399}" type="slidenum">
              <a:rPr lang="en-IN" smtClean="0"/>
              <a:t>‹#›</a:t>
            </a:fld>
            <a:endParaRPr lang="en-IN"/>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20892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CBADEE-9716-472C-B52A-42F54A1675DB}" type="datetimeFigureOut">
              <a:rPr lang="en-IN" smtClean="0"/>
              <a:t>12-07-2023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CFEEA17-82B0-42CC-A04E-C202502AA399}" type="slidenum">
              <a:rPr lang="en-IN" smtClean="0"/>
              <a:t>‹#›</a:t>
            </a:fld>
            <a:endParaRPr lang="en-IN"/>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14347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CBADEE-9716-472C-B52A-42F54A1675DB}" type="datetimeFigureOut">
              <a:rPr lang="en-IN" smtClean="0"/>
              <a:t>12-07-2023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CFEEA17-82B0-42CC-A04E-C202502AA399}" type="slidenum">
              <a:rPr lang="en-IN" smtClean="0"/>
              <a:t>‹#›</a:t>
            </a:fld>
            <a:endParaRPr lang="en-IN"/>
          </a:p>
        </p:txBody>
      </p:sp>
    </p:spTree>
    <p:extLst>
      <p:ext uri="{BB962C8B-B14F-4D97-AF65-F5344CB8AC3E}">
        <p14:creationId xmlns:p14="http://schemas.microsoft.com/office/powerpoint/2010/main" val="679881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CBADEE-9716-472C-B52A-42F54A1675DB}" type="datetimeFigureOut">
              <a:rPr lang="en-IN" smtClean="0"/>
              <a:t>12-07-2023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FEEA17-82B0-42CC-A04E-C202502AA399}" type="slidenum">
              <a:rPr lang="en-IN" smtClean="0"/>
              <a:t>‹#›</a:t>
            </a:fld>
            <a:endParaRPr lang="en-IN"/>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36996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B4CBADEE-9716-472C-B52A-42F54A1675DB}" type="datetimeFigureOut">
              <a:rPr lang="en-IN" smtClean="0"/>
              <a:t>12-07-2023</a:t>
            </a:fld>
            <a:endParaRPr lang="en-IN"/>
          </a:p>
        </p:txBody>
      </p:sp>
      <p:sp>
        <p:nvSpPr>
          <p:cNvPr id="6" name="Footer Placeholder 5"/>
          <p:cNvSpPr>
            <a:spLocks noGrp="1"/>
          </p:cNvSpPr>
          <p:nvPr>
            <p:ph type="ftr" sz="quarter" idx="11"/>
          </p:nvPr>
        </p:nvSpPr>
        <p:spPr>
          <a:xfrm>
            <a:off x="1534910" y="318640"/>
            <a:ext cx="5453475" cy="320931"/>
          </a:xfrm>
        </p:spPr>
        <p:txBody>
          <a:bodyPr/>
          <a:lstStyle/>
          <a:p>
            <a:endParaRPr lang="en-IN"/>
          </a:p>
        </p:txBody>
      </p:sp>
      <p:sp>
        <p:nvSpPr>
          <p:cNvPr id="7" name="Slide Number Placeholder 6"/>
          <p:cNvSpPr>
            <a:spLocks noGrp="1"/>
          </p:cNvSpPr>
          <p:nvPr>
            <p:ph type="sldNum" sz="quarter" idx="12"/>
          </p:nvPr>
        </p:nvSpPr>
        <p:spPr/>
        <p:txBody>
          <a:bodyPr/>
          <a:lstStyle/>
          <a:p>
            <a:fld id="{0CFEEA17-82B0-42CC-A04E-C202502AA399}" type="slidenum">
              <a:rPr lang="en-IN" smtClean="0"/>
              <a:t>‹#›</a:t>
            </a:fld>
            <a:endParaRPr lang="en-IN"/>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57662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4CBADEE-9716-472C-B52A-42F54A1675DB}" type="datetimeFigureOut">
              <a:rPr lang="en-IN" smtClean="0"/>
              <a:t>12-07-2023</a:t>
            </a:fld>
            <a:endParaRPr lang="en-IN"/>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CFEEA17-82B0-42CC-A04E-C202502AA399}" type="slidenum">
              <a:rPr lang="en-IN" smtClean="0"/>
              <a:t>‹#›</a:t>
            </a:fld>
            <a:endParaRPr lang="en-IN"/>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370205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9FB7E-E0CB-44B9-BE28-116867AB1C2A}"/>
              </a:ext>
            </a:extLst>
          </p:cNvPr>
          <p:cNvSpPr>
            <a:spLocks noGrp="1"/>
          </p:cNvSpPr>
          <p:nvPr>
            <p:ph type="ctrTitle"/>
          </p:nvPr>
        </p:nvSpPr>
        <p:spPr>
          <a:xfrm>
            <a:off x="2560340" y="779930"/>
            <a:ext cx="8533483" cy="2918011"/>
          </a:xfrm>
        </p:spPr>
        <p:txBody>
          <a:bodyPr>
            <a:noAutofit/>
            <a:scene3d>
              <a:camera prst="orthographicFront"/>
              <a:lightRig rig="soft" dir="t">
                <a:rot lat="0" lon="0" rev="15600000"/>
              </a:lightRig>
            </a:scene3d>
            <a:sp3d extrusionH="57150" prstMaterial="softEdge">
              <a:bevelT w="25400" h="38100"/>
            </a:sp3d>
          </a:bodyPr>
          <a:lstStyle/>
          <a:p>
            <a:r>
              <a:rPr lang="en-US" sz="4800" b="1" dirty="0">
                <a:ln/>
                <a:solidFill>
                  <a:schemeClr val="accent4"/>
                </a:solidFill>
              </a:rPr>
              <a:t>Using a map visual and conditional formatting, determine which country has the most customers</a:t>
            </a:r>
            <a:endParaRPr lang="en-IN" sz="4800" b="1" dirty="0">
              <a:ln/>
              <a:solidFill>
                <a:schemeClr val="accent4"/>
              </a:solidFill>
            </a:endParaRPr>
          </a:p>
        </p:txBody>
      </p:sp>
      <p:sp>
        <p:nvSpPr>
          <p:cNvPr id="3" name="Subtitle 2">
            <a:extLst>
              <a:ext uri="{FF2B5EF4-FFF2-40B4-BE49-F238E27FC236}">
                <a16:creationId xmlns:a16="http://schemas.microsoft.com/office/drawing/2014/main" id="{6C995699-063A-4B79-BD45-44797D20B6EB}"/>
              </a:ext>
            </a:extLst>
          </p:cNvPr>
          <p:cNvSpPr>
            <a:spLocks noGrp="1"/>
          </p:cNvSpPr>
          <p:nvPr>
            <p:ph type="subTitle" idx="1"/>
          </p:nvPr>
        </p:nvSpPr>
        <p:spPr>
          <a:xfrm>
            <a:off x="7699313" y="6208418"/>
            <a:ext cx="4268569" cy="407472"/>
          </a:xfrm>
        </p:spPr>
        <p:txBody>
          <a:bodyPr>
            <a:noAutofit/>
          </a:bodyPr>
          <a:lstStyle/>
          <a:p>
            <a:r>
              <a:rPr lang="en-US" sz="2800" b="1"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By – PRAGATI SHINDE</a:t>
            </a:r>
            <a:endParaRPr lang="en-IN" sz="2800" b="1"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102352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C7111-3C80-414C-877C-4DF095608094}"/>
              </a:ext>
            </a:extLst>
          </p:cNvPr>
          <p:cNvSpPr>
            <a:spLocks noGrp="1"/>
          </p:cNvSpPr>
          <p:nvPr>
            <p:ph type="title"/>
          </p:nvPr>
        </p:nvSpPr>
        <p:spPr/>
        <p:txBody>
          <a:bodyPr/>
          <a:lstStyle/>
          <a:p>
            <a:r>
              <a:rPr lang="en-US" dirty="0"/>
              <a:t>Conditional Formatting:</a:t>
            </a:r>
            <a:endParaRPr lang="en-IN" dirty="0"/>
          </a:p>
        </p:txBody>
      </p:sp>
      <p:sp>
        <p:nvSpPr>
          <p:cNvPr id="3" name="Content Placeholder 2">
            <a:extLst>
              <a:ext uri="{FF2B5EF4-FFF2-40B4-BE49-F238E27FC236}">
                <a16:creationId xmlns:a16="http://schemas.microsoft.com/office/drawing/2014/main" id="{0083F9D5-3176-42B8-8105-B035D8B68FEE}"/>
              </a:ext>
            </a:extLst>
          </p:cNvPr>
          <p:cNvSpPr>
            <a:spLocks noGrp="1"/>
          </p:cNvSpPr>
          <p:nvPr>
            <p:ph idx="1"/>
          </p:nvPr>
        </p:nvSpPr>
        <p:spPr>
          <a:xfrm>
            <a:off x="1534696" y="2015732"/>
            <a:ext cx="4561304" cy="2988515"/>
          </a:xfrm>
        </p:spPr>
        <p:txBody>
          <a:bodyPr/>
          <a:lstStyle/>
          <a:p>
            <a:pPr>
              <a:lnSpc>
                <a:spcPct val="150000"/>
              </a:lnSpc>
            </a:pPr>
            <a:r>
              <a:rPr lang="en-US" dirty="0"/>
              <a:t>Go to Format Pane </a:t>
            </a:r>
            <a:r>
              <a:rPr lang="en-US" dirty="0">
                <a:sym typeface="Wingdings" panose="05000000000000000000" pitchFamily="2" charset="2"/>
              </a:rPr>
              <a:t> Visuals  Bubbles  Colors  select conditional formatting  format like fig.  OK.</a:t>
            </a:r>
            <a:endParaRPr lang="en-IN" dirty="0"/>
          </a:p>
        </p:txBody>
      </p:sp>
      <p:pic>
        <p:nvPicPr>
          <p:cNvPr id="5" name="Picture 4">
            <a:extLst>
              <a:ext uri="{FF2B5EF4-FFF2-40B4-BE49-F238E27FC236}">
                <a16:creationId xmlns:a16="http://schemas.microsoft.com/office/drawing/2014/main" id="{FA95D3AC-804A-42E0-857A-AA6F19743F50}"/>
              </a:ext>
            </a:extLst>
          </p:cNvPr>
          <p:cNvPicPr>
            <a:picLocks noChangeAspect="1"/>
          </p:cNvPicPr>
          <p:nvPr/>
        </p:nvPicPr>
        <p:blipFill>
          <a:blip r:embed="rId2"/>
          <a:stretch>
            <a:fillRect/>
          </a:stretch>
        </p:blipFill>
        <p:spPr>
          <a:xfrm>
            <a:off x="6441140" y="1573306"/>
            <a:ext cx="5459969" cy="4540606"/>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6" name="Picture 5">
            <a:extLst>
              <a:ext uri="{FF2B5EF4-FFF2-40B4-BE49-F238E27FC236}">
                <a16:creationId xmlns:a16="http://schemas.microsoft.com/office/drawing/2014/main" id="{0E9CE51F-A754-4C9D-BFAD-D34BA9884C0C}"/>
              </a:ext>
            </a:extLst>
          </p:cNvPr>
          <p:cNvPicPr>
            <a:picLocks noChangeAspect="1"/>
          </p:cNvPicPr>
          <p:nvPr/>
        </p:nvPicPr>
        <p:blipFill>
          <a:blip r:embed="rId3"/>
          <a:stretch>
            <a:fillRect/>
          </a:stretch>
        </p:blipFill>
        <p:spPr>
          <a:xfrm>
            <a:off x="3684494" y="3617259"/>
            <a:ext cx="2282384" cy="2328646"/>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916940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022BC8C-E8C9-4368-886C-B4C5CE4039B4}"/>
              </a:ext>
            </a:extLst>
          </p:cNvPr>
          <p:cNvPicPr>
            <a:picLocks noChangeAspect="1"/>
          </p:cNvPicPr>
          <p:nvPr/>
        </p:nvPicPr>
        <p:blipFill>
          <a:blip r:embed="rId2"/>
          <a:stretch>
            <a:fillRect/>
          </a:stretch>
        </p:blipFill>
        <p:spPr>
          <a:xfrm>
            <a:off x="2469677" y="1788458"/>
            <a:ext cx="7944959" cy="4252116"/>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11" name="Title 10">
            <a:extLst>
              <a:ext uri="{FF2B5EF4-FFF2-40B4-BE49-F238E27FC236}">
                <a16:creationId xmlns:a16="http://schemas.microsoft.com/office/drawing/2014/main" id="{545825E4-B9FF-4CF5-A748-B31F121E9576}"/>
              </a:ext>
            </a:extLst>
          </p:cNvPr>
          <p:cNvSpPr>
            <a:spLocks noGrp="1"/>
          </p:cNvSpPr>
          <p:nvPr>
            <p:ph type="ctrTitle"/>
          </p:nvPr>
        </p:nvSpPr>
        <p:spPr>
          <a:xfrm>
            <a:off x="2519999" y="712694"/>
            <a:ext cx="7844316" cy="848845"/>
          </a:xfrm>
        </p:spPr>
        <p:txBody>
          <a:bodyPr>
            <a:noAutofit/>
          </a:bodyPr>
          <a:lstStyle/>
          <a:p>
            <a:r>
              <a:rPr lang="en-US" sz="3200" dirty="0">
                <a:solidFill>
                  <a:srgbClr val="FF0000"/>
                </a:solidFill>
              </a:rPr>
              <a:t>FRANCE</a:t>
            </a:r>
            <a:r>
              <a:rPr lang="en-US" sz="3200" dirty="0"/>
              <a:t> country has the most customers</a:t>
            </a:r>
            <a:endParaRPr lang="en-IN" sz="3200" dirty="0"/>
          </a:p>
        </p:txBody>
      </p:sp>
    </p:spTree>
    <p:extLst>
      <p:ext uri="{BB962C8B-B14F-4D97-AF65-F5344CB8AC3E}">
        <p14:creationId xmlns:p14="http://schemas.microsoft.com/office/powerpoint/2010/main" val="2303919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AE1FF21-B34D-4406-9B9B-2FF971E77350}"/>
              </a:ext>
            </a:extLst>
          </p:cNvPr>
          <p:cNvPicPr>
            <a:picLocks noGrp="1" noChangeAspect="1"/>
          </p:cNvPicPr>
          <p:nvPr>
            <p:ph idx="1"/>
          </p:nvPr>
        </p:nvPicPr>
        <p:blipFill>
          <a:blip r:embed="rId2"/>
          <a:stretch>
            <a:fillRect/>
          </a:stretch>
        </p:blipFill>
        <p:spPr>
          <a:xfrm>
            <a:off x="1990165" y="927847"/>
            <a:ext cx="8861611" cy="5069541"/>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180063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4E490-31F6-4239-84E2-948C9E9F558C}"/>
              </a:ext>
            </a:extLst>
          </p:cNvPr>
          <p:cNvSpPr>
            <a:spLocks noGrp="1"/>
          </p:cNvSpPr>
          <p:nvPr>
            <p:ph type="title"/>
          </p:nvPr>
        </p:nvSpPr>
        <p:spPr/>
        <p:txBody>
          <a:bodyPr/>
          <a:lstStyle/>
          <a:p>
            <a:r>
              <a:rPr lang="en-US" dirty="0"/>
              <a:t>Power BI Visualization:</a:t>
            </a:r>
            <a:endParaRPr lang="en-IN" dirty="0"/>
          </a:p>
        </p:txBody>
      </p:sp>
      <p:sp>
        <p:nvSpPr>
          <p:cNvPr id="3" name="Content Placeholder 2">
            <a:extLst>
              <a:ext uri="{FF2B5EF4-FFF2-40B4-BE49-F238E27FC236}">
                <a16:creationId xmlns:a16="http://schemas.microsoft.com/office/drawing/2014/main" id="{68A5A282-8192-4539-A601-3F3117E97CC3}"/>
              </a:ext>
            </a:extLst>
          </p:cNvPr>
          <p:cNvSpPr>
            <a:spLocks noGrp="1"/>
          </p:cNvSpPr>
          <p:nvPr>
            <p:ph idx="1"/>
          </p:nvPr>
        </p:nvSpPr>
        <p:spPr/>
        <p:txBody>
          <a:bodyPr/>
          <a:lstStyle/>
          <a:p>
            <a:pPr>
              <a:lnSpc>
                <a:spcPct val="200000"/>
              </a:lnSpc>
            </a:pPr>
            <a:r>
              <a:rPr lang="en-US" dirty="0"/>
              <a:t>Power BI Visualization is a way to represent data graphically using different visual elements such as charts, graphs, tables, maps and other visual elements. These visualizations helps to quickly understand and analyze data and extract insights.</a:t>
            </a:r>
          </a:p>
          <a:p>
            <a:endParaRPr lang="en-IN" dirty="0"/>
          </a:p>
        </p:txBody>
      </p:sp>
    </p:spTree>
    <p:extLst>
      <p:ext uri="{BB962C8B-B14F-4D97-AF65-F5344CB8AC3E}">
        <p14:creationId xmlns:p14="http://schemas.microsoft.com/office/powerpoint/2010/main" val="1282060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838AD-1BB1-4A33-886B-FDC9452318B0}"/>
              </a:ext>
            </a:extLst>
          </p:cNvPr>
          <p:cNvSpPr>
            <a:spLocks noGrp="1"/>
          </p:cNvSpPr>
          <p:nvPr>
            <p:ph type="ctrTitle"/>
          </p:nvPr>
        </p:nvSpPr>
        <p:spPr>
          <a:xfrm>
            <a:off x="2493105" y="632012"/>
            <a:ext cx="8561747" cy="551329"/>
          </a:xfrm>
        </p:spPr>
        <p:txBody>
          <a:bodyPr>
            <a:noAutofit/>
          </a:bodyPr>
          <a:lstStyle/>
          <a:p>
            <a:r>
              <a:rPr lang="en-US" sz="3600" dirty="0">
                <a:solidFill>
                  <a:srgbClr val="FF0000"/>
                </a:solidFill>
              </a:rPr>
              <a:t>Steps:</a:t>
            </a:r>
            <a:endParaRPr lang="en-IN" sz="3600" dirty="0"/>
          </a:p>
        </p:txBody>
      </p:sp>
      <p:sp>
        <p:nvSpPr>
          <p:cNvPr id="3" name="Subtitle 2">
            <a:extLst>
              <a:ext uri="{FF2B5EF4-FFF2-40B4-BE49-F238E27FC236}">
                <a16:creationId xmlns:a16="http://schemas.microsoft.com/office/drawing/2014/main" id="{54638BAF-BD90-419F-A89E-DF49BAD102CD}"/>
              </a:ext>
            </a:extLst>
          </p:cNvPr>
          <p:cNvSpPr>
            <a:spLocks noGrp="1"/>
          </p:cNvSpPr>
          <p:nvPr>
            <p:ph type="subTitle" idx="1"/>
          </p:nvPr>
        </p:nvSpPr>
        <p:spPr>
          <a:xfrm>
            <a:off x="2493106" y="1438836"/>
            <a:ext cx="8561746" cy="3069990"/>
          </a:xfrm>
        </p:spPr>
        <p:txBody>
          <a:bodyPr/>
          <a:lstStyle/>
          <a:p>
            <a:pPr marL="285750" indent="-285750">
              <a:lnSpc>
                <a:spcPct val="150000"/>
              </a:lnSpc>
              <a:buFont typeface="Wingdings" panose="05000000000000000000" pitchFamily="2" charset="2"/>
              <a:buChar char="q"/>
            </a:pPr>
            <a:r>
              <a:rPr lang="en-IN" dirty="0"/>
              <a:t>Understanding the data</a:t>
            </a:r>
          </a:p>
          <a:p>
            <a:pPr marL="285750" indent="-285750">
              <a:lnSpc>
                <a:spcPct val="150000"/>
              </a:lnSpc>
              <a:buFont typeface="Wingdings" panose="05000000000000000000" pitchFamily="2" charset="2"/>
              <a:buChar char="q"/>
            </a:pPr>
            <a:r>
              <a:rPr lang="en-US" dirty="0"/>
              <a:t>Import the data in Power BI</a:t>
            </a:r>
          </a:p>
          <a:p>
            <a:pPr marL="285750" indent="-285750">
              <a:lnSpc>
                <a:spcPct val="150000"/>
              </a:lnSpc>
              <a:buFont typeface="Wingdings" panose="05000000000000000000" pitchFamily="2" charset="2"/>
              <a:buChar char="q"/>
            </a:pPr>
            <a:r>
              <a:rPr lang="en-US" dirty="0"/>
              <a:t>Transformation of data</a:t>
            </a:r>
          </a:p>
          <a:p>
            <a:pPr marL="285750" indent="-285750">
              <a:lnSpc>
                <a:spcPct val="150000"/>
              </a:lnSpc>
              <a:buFont typeface="Wingdings" panose="05000000000000000000" pitchFamily="2" charset="2"/>
              <a:buChar char="q"/>
            </a:pPr>
            <a:r>
              <a:rPr lang="en-US" dirty="0"/>
              <a:t>Map Visualization</a:t>
            </a:r>
          </a:p>
          <a:p>
            <a:pPr marL="285750" indent="-285750">
              <a:lnSpc>
                <a:spcPct val="150000"/>
              </a:lnSpc>
              <a:buFont typeface="Wingdings" panose="05000000000000000000" pitchFamily="2" charset="2"/>
              <a:buChar char="q"/>
            </a:pPr>
            <a:r>
              <a:rPr lang="en-US" dirty="0"/>
              <a:t>Conditional Formatting</a:t>
            </a:r>
          </a:p>
          <a:p>
            <a:pPr marL="285750" indent="-285750">
              <a:buFont typeface="Wingdings" panose="05000000000000000000" pitchFamily="2" charset="2"/>
              <a:buChar char="q"/>
            </a:pPr>
            <a:endParaRPr lang="en-IN" dirty="0"/>
          </a:p>
        </p:txBody>
      </p:sp>
    </p:spTree>
    <p:extLst>
      <p:ext uri="{BB962C8B-B14F-4D97-AF65-F5344CB8AC3E}">
        <p14:creationId xmlns:p14="http://schemas.microsoft.com/office/powerpoint/2010/main" val="3621025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21F63-C7D3-4C53-A64E-BE81AA3E8AE5}"/>
              </a:ext>
            </a:extLst>
          </p:cNvPr>
          <p:cNvSpPr>
            <a:spLocks noGrp="1"/>
          </p:cNvSpPr>
          <p:nvPr>
            <p:ph type="title"/>
          </p:nvPr>
        </p:nvSpPr>
        <p:spPr>
          <a:xfrm>
            <a:off x="1496086" y="632010"/>
            <a:ext cx="8617833" cy="2151531"/>
          </a:xfrm>
        </p:spPr>
        <p:txBody>
          <a:bodyPr>
            <a:normAutofit/>
          </a:bodyPr>
          <a:lstStyle/>
          <a:p>
            <a:br>
              <a:rPr lang="en-US" sz="1300" dirty="0"/>
            </a:br>
            <a:r>
              <a:rPr lang="en-US" dirty="0"/>
              <a:t>Import the data in Power BI : </a:t>
            </a:r>
            <a:br>
              <a:rPr lang="en-US" sz="9600" b="1" dirty="0"/>
            </a:br>
            <a:br>
              <a:rPr lang="en-US" dirty="0"/>
            </a:br>
            <a:endParaRPr lang="en-IN" dirty="0"/>
          </a:p>
        </p:txBody>
      </p:sp>
      <p:sp>
        <p:nvSpPr>
          <p:cNvPr id="3" name="Content Placeholder 2">
            <a:extLst>
              <a:ext uri="{FF2B5EF4-FFF2-40B4-BE49-F238E27FC236}">
                <a16:creationId xmlns:a16="http://schemas.microsoft.com/office/drawing/2014/main" id="{3B4708F6-5766-46DC-AAA0-EC0990528AE8}"/>
              </a:ext>
            </a:extLst>
          </p:cNvPr>
          <p:cNvSpPr>
            <a:spLocks noGrp="1"/>
          </p:cNvSpPr>
          <p:nvPr>
            <p:ph idx="1"/>
          </p:nvPr>
        </p:nvSpPr>
        <p:spPr>
          <a:xfrm>
            <a:off x="1534696" y="2877671"/>
            <a:ext cx="8295104" cy="1627095"/>
          </a:xfrm>
        </p:spPr>
        <p:txBody>
          <a:bodyPr>
            <a:normAutofit fontScale="25000" lnSpcReduction="20000"/>
          </a:bodyPr>
          <a:lstStyle/>
          <a:p>
            <a:pPr>
              <a:lnSpc>
                <a:spcPct val="170000"/>
              </a:lnSpc>
            </a:pPr>
            <a:r>
              <a:rPr lang="en-US" sz="9600" dirty="0"/>
              <a:t>Open the Power BI Desktop </a:t>
            </a:r>
            <a:r>
              <a:rPr lang="en-US" sz="9600" dirty="0">
                <a:sym typeface="Wingdings" panose="05000000000000000000" pitchFamily="2" charset="2"/>
              </a:rPr>
              <a:t> Home  Get data  Excel workbook  choose file  Open </a:t>
            </a:r>
          </a:p>
          <a:p>
            <a:endParaRPr lang="en-US" dirty="0">
              <a:sym typeface="Wingdings" panose="05000000000000000000" pitchFamily="2" charset="2"/>
            </a:endParaRPr>
          </a:p>
          <a:p>
            <a:endParaRPr lang="en-US" dirty="0">
              <a:sym typeface="Wingdings" panose="05000000000000000000" pitchFamily="2" charset="2"/>
            </a:endParaRPr>
          </a:p>
          <a:p>
            <a:endParaRPr lang="en-US" dirty="0">
              <a:sym typeface="Wingdings" panose="05000000000000000000" pitchFamily="2" charset="2"/>
            </a:endParaRPr>
          </a:p>
          <a:p>
            <a:endParaRPr lang="en-US" dirty="0">
              <a:sym typeface="Wingdings" panose="05000000000000000000" pitchFamily="2" charset="2"/>
            </a:endParaRPr>
          </a:p>
          <a:p>
            <a:endParaRPr lang="en-US" dirty="0">
              <a:sym typeface="Wingdings" panose="05000000000000000000" pitchFamily="2" charset="2"/>
            </a:endParaRPr>
          </a:p>
          <a:p>
            <a:endParaRPr lang="en-US" dirty="0">
              <a:sym typeface="Wingdings" panose="05000000000000000000" pitchFamily="2" charset="2"/>
            </a:endParaRPr>
          </a:p>
          <a:p>
            <a:pPr marL="0" indent="0">
              <a:buNone/>
            </a:pPr>
            <a:r>
              <a:rPr lang="en-IN" dirty="0"/>
              <a:t>                                      </a:t>
            </a:r>
          </a:p>
        </p:txBody>
      </p:sp>
    </p:spTree>
    <p:extLst>
      <p:ext uri="{BB962C8B-B14F-4D97-AF65-F5344CB8AC3E}">
        <p14:creationId xmlns:p14="http://schemas.microsoft.com/office/powerpoint/2010/main" val="772087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089B7-2C9C-47A8-96CF-6B8E735B5DE2}"/>
              </a:ext>
            </a:extLst>
          </p:cNvPr>
          <p:cNvSpPr>
            <a:spLocks noGrp="1"/>
          </p:cNvSpPr>
          <p:nvPr>
            <p:ph type="title"/>
          </p:nvPr>
        </p:nvSpPr>
        <p:spPr/>
        <p:txBody>
          <a:bodyPr/>
          <a:lstStyle/>
          <a:p>
            <a:r>
              <a:rPr lang="en-US" dirty="0"/>
              <a:t>Transformation of data:</a:t>
            </a:r>
            <a:endParaRPr lang="en-IN" dirty="0"/>
          </a:p>
        </p:txBody>
      </p:sp>
      <p:sp>
        <p:nvSpPr>
          <p:cNvPr id="3" name="Content Placeholder 2">
            <a:extLst>
              <a:ext uri="{FF2B5EF4-FFF2-40B4-BE49-F238E27FC236}">
                <a16:creationId xmlns:a16="http://schemas.microsoft.com/office/drawing/2014/main" id="{B004B8DB-2B03-4EF9-BDB3-E66B8AF5EBDF}"/>
              </a:ext>
            </a:extLst>
          </p:cNvPr>
          <p:cNvSpPr>
            <a:spLocks noGrp="1"/>
          </p:cNvSpPr>
          <p:nvPr>
            <p:ph idx="1"/>
          </p:nvPr>
        </p:nvSpPr>
        <p:spPr>
          <a:xfrm>
            <a:off x="1534696" y="2151529"/>
            <a:ext cx="3198669" cy="3314816"/>
          </a:xfrm>
        </p:spPr>
        <p:txBody>
          <a:bodyPr>
            <a:normAutofit fontScale="32500" lnSpcReduction="20000"/>
          </a:bodyPr>
          <a:lstStyle/>
          <a:p>
            <a:pPr>
              <a:lnSpc>
                <a:spcPct val="170000"/>
              </a:lnSpc>
            </a:pPr>
            <a:r>
              <a:rPr lang="en-US" sz="6400" dirty="0">
                <a:sym typeface="Wingdings" panose="05000000000000000000" pitchFamily="2" charset="2"/>
              </a:rPr>
              <a:t>Navigator page will open </a:t>
            </a:r>
            <a:r>
              <a:rPr lang="en-US" sz="6400" dirty="0"/>
              <a:t>select the sheets you want to </a:t>
            </a:r>
            <a:r>
              <a:rPr lang="en-US" sz="6400" dirty="0" err="1"/>
              <a:t>import</a:t>
            </a:r>
            <a:r>
              <a:rPr lang="en-US" sz="6400" dirty="0" err="1">
                <a:sym typeface="Wingdings" panose="05000000000000000000" pitchFamily="2" charset="2"/>
              </a:rPr>
              <a:t>click</a:t>
            </a:r>
            <a:r>
              <a:rPr lang="en-US" sz="6400" dirty="0">
                <a:sym typeface="Wingdings" panose="05000000000000000000" pitchFamily="2" charset="2"/>
              </a:rPr>
              <a:t> on Transform data.</a:t>
            </a:r>
          </a:p>
          <a:p>
            <a:endParaRPr lang="en-US" sz="6400" dirty="0">
              <a:sym typeface="Wingdings" panose="05000000000000000000" pitchFamily="2" charset="2"/>
            </a:endParaRPr>
          </a:p>
          <a:p>
            <a:endParaRPr lang="en-US" dirty="0">
              <a:sym typeface="Wingdings" panose="05000000000000000000" pitchFamily="2" charset="2"/>
            </a:endParaRPr>
          </a:p>
          <a:p>
            <a:endParaRPr lang="en-US" dirty="0">
              <a:sym typeface="Wingdings" panose="05000000000000000000" pitchFamily="2" charset="2"/>
            </a:endParaRPr>
          </a:p>
          <a:p>
            <a:endParaRPr lang="en-US" dirty="0">
              <a:sym typeface="Wingdings" panose="05000000000000000000" pitchFamily="2" charset="2"/>
            </a:endParaRPr>
          </a:p>
          <a:p>
            <a:endParaRPr lang="en-US" dirty="0">
              <a:sym typeface="Wingdings" panose="05000000000000000000" pitchFamily="2" charset="2"/>
            </a:endParaRPr>
          </a:p>
          <a:p>
            <a:endParaRPr lang="en-IN" dirty="0"/>
          </a:p>
        </p:txBody>
      </p:sp>
      <p:pic>
        <p:nvPicPr>
          <p:cNvPr id="4" name="Picture 3">
            <a:extLst>
              <a:ext uri="{FF2B5EF4-FFF2-40B4-BE49-F238E27FC236}">
                <a16:creationId xmlns:a16="http://schemas.microsoft.com/office/drawing/2014/main" id="{91F21657-D8C7-4932-8727-68BB7AF41338}"/>
              </a:ext>
            </a:extLst>
          </p:cNvPr>
          <p:cNvPicPr>
            <a:picLocks noChangeAspect="1"/>
          </p:cNvPicPr>
          <p:nvPr/>
        </p:nvPicPr>
        <p:blipFill>
          <a:blip r:embed="rId2"/>
          <a:stretch>
            <a:fillRect/>
          </a:stretch>
        </p:blipFill>
        <p:spPr>
          <a:xfrm>
            <a:off x="5815825" y="1992471"/>
            <a:ext cx="5641070" cy="406101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042618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C7111-3C80-414C-877C-4DF095608094}"/>
              </a:ext>
            </a:extLst>
          </p:cNvPr>
          <p:cNvSpPr>
            <a:spLocks noGrp="1"/>
          </p:cNvSpPr>
          <p:nvPr>
            <p:ph type="title"/>
          </p:nvPr>
        </p:nvSpPr>
        <p:spPr/>
        <p:txBody>
          <a:bodyPr/>
          <a:lstStyle/>
          <a:p>
            <a:r>
              <a:rPr lang="en-US" dirty="0"/>
              <a:t>Transformation of data:</a:t>
            </a:r>
            <a:endParaRPr lang="en-IN" dirty="0"/>
          </a:p>
        </p:txBody>
      </p:sp>
      <p:sp>
        <p:nvSpPr>
          <p:cNvPr id="3" name="Content Placeholder 2">
            <a:extLst>
              <a:ext uri="{FF2B5EF4-FFF2-40B4-BE49-F238E27FC236}">
                <a16:creationId xmlns:a16="http://schemas.microsoft.com/office/drawing/2014/main" id="{0083F9D5-3176-42B8-8105-B035D8B68FEE}"/>
              </a:ext>
            </a:extLst>
          </p:cNvPr>
          <p:cNvSpPr>
            <a:spLocks noGrp="1"/>
          </p:cNvSpPr>
          <p:nvPr>
            <p:ph idx="1"/>
          </p:nvPr>
        </p:nvSpPr>
        <p:spPr>
          <a:xfrm>
            <a:off x="1534696" y="2015732"/>
            <a:ext cx="5444328" cy="3450613"/>
          </a:xfrm>
        </p:spPr>
        <p:txBody>
          <a:bodyPr/>
          <a:lstStyle/>
          <a:p>
            <a:pPr>
              <a:lnSpc>
                <a:spcPct val="150000"/>
              </a:lnSpc>
            </a:pPr>
            <a:r>
              <a:rPr lang="en-US" dirty="0">
                <a:sym typeface="Wingdings" panose="05000000000000000000" pitchFamily="2" charset="2"/>
              </a:rPr>
              <a:t>Power Query Editor window will open.</a:t>
            </a:r>
          </a:p>
          <a:p>
            <a:pPr>
              <a:lnSpc>
                <a:spcPct val="150000"/>
              </a:lnSpc>
            </a:pPr>
            <a:r>
              <a:rPr lang="en-US" dirty="0">
                <a:sym typeface="Wingdings" panose="05000000000000000000" pitchFamily="2" charset="2"/>
              </a:rPr>
              <a:t>In transformation we clean the data such as </a:t>
            </a:r>
            <a:r>
              <a:rPr lang="en-IN" dirty="0"/>
              <a:t>Promoted headers, Removed Duplicates, Unpivoted Other Columns and Renamed Columns.</a:t>
            </a:r>
          </a:p>
        </p:txBody>
      </p:sp>
      <p:pic>
        <p:nvPicPr>
          <p:cNvPr id="5" name="Picture 4">
            <a:extLst>
              <a:ext uri="{FF2B5EF4-FFF2-40B4-BE49-F238E27FC236}">
                <a16:creationId xmlns:a16="http://schemas.microsoft.com/office/drawing/2014/main" id="{2E32B926-BE0B-49F6-A503-9DBE30D769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5165" y="2015732"/>
            <a:ext cx="3509682" cy="379420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455990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C7111-3C80-414C-877C-4DF095608094}"/>
              </a:ext>
            </a:extLst>
          </p:cNvPr>
          <p:cNvSpPr>
            <a:spLocks noGrp="1"/>
          </p:cNvSpPr>
          <p:nvPr>
            <p:ph type="title"/>
          </p:nvPr>
        </p:nvSpPr>
        <p:spPr/>
        <p:txBody>
          <a:bodyPr/>
          <a:lstStyle/>
          <a:p>
            <a:r>
              <a:rPr lang="en-US" dirty="0"/>
              <a:t>Transformation of data:</a:t>
            </a:r>
            <a:endParaRPr lang="en-IN" dirty="0"/>
          </a:p>
        </p:txBody>
      </p:sp>
      <p:sp>
        <p:nvSpPr>
          <p:cNvPr id="3" name="Content Placeholder 2">
            <a:extLst>
              <a:ext uri="{FF2B5EF4-FFF2-40B4-BE49-F238E27FC236}">
                <a16:creationId xmlns:a16="http://schemas.microsoft.com/office/drawing/2014/main" id="{0083F9D5-3176-42B8-8105-B035D8B68FEE}"/>
              </a:ext>
            </a:extLst>
          </p:cNvPr>
          <p:cNvSpPr>
            <a:spLocks noGrp="1"/>
          </p:cNvSpPr>
          <p:nvPr>
            <p:ph idx="1"/>
          </p:nvPr>
        </p:nvSpPr>
        <p:spPr>
          <a:xfrm>
            <a:off x="1534696" y="2015732"/>
            <a:ext cx="5444328" cy="3450613"/>
          </a:xfrm>
        </p:spPr>
        <p:txBody>
          <a:bodyPr/>
          <a:lstStyle/>
          <a:p>
            <a:pPr>
              <a:lnSpc>
                <a:spcPct val="150000"/>
              </a:lnSpc>
            </a:pPr>
            <a:r>
              <a:rPr lang="en-US" dirty="0"/>
              <a:t>Once done with transformation .</a:t>
            </a:r>
          </a:p>
          <a:p>
            <a:pPr>
              <a:lnSpc>
                <a:spcPct val="150000"/>
              </a:lnSpc>
            </a:pPr>
            <a:r>
              <a:rPr lang="en-US" dirty="0"/>
              <a:t>Go to Home </a:t>
            </a:r>
            <a:r>
              <a:rPr lang="en-US" dirty="0">
                <a:sym typeface="Wingdings" panose="05000000000000000000" pitchFamily="2" charset="2"/>
              </a:rPr>
              <a:t> click on Close &amp; Apply.</a:t>
            </a:r>
          </a:p>
          <a:p>
            <a:pPr>
              <a:lnSpc>
                <a:spcPct val="150000"/>
              </a:lnSpc>
            </a:pPr>
            <a:r>
              <a:rPr lang="en-US" dirty="0">
                <a:sym typeface="Wingdings" panose="05000000000000000000" pitchFamily="2" charset="2"/>
              </a:rPr>
              <a:t>Then it will redirect to you on Power BI Desktop.</a:t>
            </a:r>
          </a:p>
          <a:p>
            <a:pPr>
              <a:lnSpc>
                <a:spcPct val="150000"/>
              </a:lnSpc>
            </a:pPr>
            <a:endParaRPr lang="en-IN" dirty="0"/>
          </a:p>
        </p:txBody>
      </p:sp>
      <p:pic>
        <p:nvPicPr>
          <p:cNvPr id="4" name="Picture 3">
            <a:extLst>
              <a:ext uri="{FF2B5EF4-FFF2-40B4-BE49-F238E27FC236}">
                <a16:creationId xmlns:a16="http://schemas.microsoft.com/office/drawing/2014/main" id="{34260FA8-897E-4001-AD43-176EC6270B0D}"/>
              </a:ext>
            </a:extLst>
          </p:cNvPr>
          <p:cNvPicPr>
            <a:picLocks noChangeAspect="1"/>
          </p:cNvPicPr>
          <p:nvPr/>
        </p:nvPicPr>
        <p:blipFill>
          <a:blip r:embed="rId2"/>
          <a:stretch>
            <a:fillRect/>
          </a:stretch>
        </p:blipFill>
        <p:spPr>
          <a:xfrm>
            <a:off x="8095129" y="1497781"/>
            <a:ext cx="3122415" cy="396856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681814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C7111-3C80-414C-877C-4DF095608094}"/>
              </a:ext>
            </a:extLst>
          </p:cNvPr>
          <p:cNvSpPr>
            <a:spLocks noGrp="1"/>
          </p:cNvSpPr>
          <p:nvPr>
            <p:ph type="title"/>
          </p:nvPr>
        </p:nvSpPr>
        <p:spPr/>
        <p:txBody>
          <a:bodyPr/>
          <a:lstStyle/>
          <a:p>
            <a:r>
              <a:rPr lang="en-US" dirty="0"/>
              <a:t>Map Visualization:</a:t>
            </a:r>
            <a:endParaRPr lang="en-IN" dirty="0"/>
          </a:p>
        </p:txBody>
      </p:sp>
      <p:sp>
        <p:nvSpPr>
          <p:cNvPr id="3" name="Content Placeholder 2">
            <a:extLst>
              <a:ext uri="{FF2B5EF4-FFF2-40B4-BE49-F238E27FC236}">
                <a16:creationId xmlns:a16="http://schemas.microsoft.com/office/drawing/2014/main" id="{0083F9D5-3176-42B8-8105-B035D8B68FEE}"/>
              </a:ext>
            </a:extLst>
          </p:cNvPr>
          <p:cNvSpPr>
            <a:spLocks noGrp="1"/>
          </p:cNvSpPr>
          <p:nvPr>
            <p:ph idx="1"/>
          </p:nvPr>
        </p:nvSpPr>
        <p:spPr>
          <a:xfrm>
            <a:off x="1534696" y="2015732"/>
            <a:ext cx="6923504" cy="3242067"/>
          </a:xfrm>
        </p:spPr>
        <p:txBody>
          <a:bodyPr/>
          <a:lstStyle/>
          <a:p>
            <a:pPr>
              <a:lnSpc>
                <a:spcPct val="150000"/>
              </a:lnSpc>
            </a:pPr>
            <a:r>
              <a:rPr lang="en-US" dirty="0"/>
              <a:t>Power BI has detected all the text-based location fields like Country, State, and City as text fields; and the Postal Code as a numeric field. But, these are geo-locations.</a:t>
            </a:r>
          </a:p>
          <a:p>
            <a:pPr>
              <a:lnSpc>
                <a:spcPct val="150000"/>
              </a:lnSpc>
            </a:pPr>
            <a:r>
              <a:rPr lang="en-US" dirty="0"/>
              <a:t>Go to Report View </a:t>
            </a:r>
            <a:r>
              <a:rPr lang="en-US" dirty="0">
                <a:sym typeface="Wingdings" panose="05000000000000000000" pitchFamily="2" charset="2"/>
              </a:rPr>
              <a:t> Insert  Visual Gallery  Select Map.</a:t>
            </a:r>
          </a:p>
          <a:p>
            <a:pPr>
              <a:lnSpc>
                <a:spcPct val="150000"/>
              </a:lnSpc>
            </a:pPr>
            <a:endParaRPr lang="en-IN" dirty="0"/>
          </a:p>
        </p:txBody>
      </p:sp>
      <p:pic>
        <p:nvPicPr>
          <p:cNvPr id="4" name="Picture 3">
            <a:extLst>
              <a:ext uri="{FF2B5EF4-FFF2-40B4-BE49-F238E27FC236}">
                <a16:creationId xmlns:a16="http://schemas.microsoft.com/office/drawing/2014/main" id="{A40FD100-8157-439C-B066-19D27943D65C}"/>
              </a:ext>
            </a:extLst>
          </p:cNvPr>
          <p:cNvPicPr>
            <a:picLocks noChangeAspect="1"/>
          </p:cNvPicPr>
          <p:nvPr/>
        </p:nvPicPr>
        <p:blipFill>
          <a:blip r:embed="rId2"/>
          <a:stretch>
            <a:fillRect/>
          </a:stretch>
        </p:blipFill>
        <p:spPr>
          <a:xfrm>
            <a:off x="8458200" y="1438835"/>
            <a:ext cx="3133165" cy="34290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021632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C7111-3C80-414C-877C-4DF095608094}"/>
              </a:ext>
            </a:extLst>
          </p:cNvPr>
          <p:cNvSpPr>
            <a:spLocks noGrp="1"/>
          </p:cNvSpPr>
          <p:nvPr>
            <p:ph type="title"/>
          </p:nvPr>
        </p:nvSpPr>
        <p:spPr/>
        <p:txBody>
          <a:bodyPr/>
          <a:lstStyle/>
          <a:p>
            <a:r>
              <a:rPr lang="en-US" dirty="0"/>
              <a:t>Map Visualization:</a:t>
            </a:r>
            <a:endParaRPr lang="en-IN" dirty="0"/>
          </a:p>
        </p:txBody>
      </p:sp>
      <p:sp>
        <p:nvSpPr>
          <p:cNvPr id="3" name="Content Placeholder 2">
            <a:extLst>
              <a:ext uri="{FF2B5EF4-FFF2-40B4-BE49-F238E27FC236}">
                <a16:creationId xmlns:a16="http://schemas.microsoft.com/office/drawing/2014/main" id="{0083F9D5-3176-42B8-8105-B035D8B68FEE}"/>
              </a:ext>
            </a:extLst>
          </p:cNvPr>
          <p:cNvSpPr>
            <a:spLocks noGrp="1"/>
          </p:cNvSpPr>
          <p:nvPr>
            <p:ph idx="1"/>
          </p:nvPr>
        </p:nvSpPr>
        <p:spPr>
          <a:xfrm>
            <a:off x="1534696" y="2015732"/>
            <a:ext cx="5444328" cy="3450613"/>
          </a:xfrm>
        </p:spPr>
        <p:txBody>
          <a:bodyPr/>
          <a:lstStyle/>
          <a:p>
            <a:pPr>
              <a:lnSpc>
                <a:spcPct val="150000"/>
              </a:lnSpc>
            </a:pPr>
            <a:r>
              <a:rPr lang="en-US" dirty="0"/>
              <a:t>Go to Data Pane </a:t>
            </a:r>
            <a:r>
              <a:rPr lang="en-US" dirty="0">
                <a:sym typeface="Wingdings" panose="05000000000000000000" pitchFamily="2" charset="2"/>
              </a:rPr>
              <a:t> select Country and Customer Name.</a:t>
            </a:r>
          </a:p>
          <a:p>
            <a:pPr>
              <a:lnSpc>
                <a:spcPct val="150000"/>
              </a:lnSpc>
            </a:pPr>
            <a:r>
              <a:rPr lang="en-US" dirty="0">
                <a:sym typeface="Wingdings" panose="05000000000000000000" pitchFamily="2" charset="2"/>
              </a:rPr>
              <a:t>Select Build a Visual  Select options as shown in fig.</a:t>
            </a:r>
            <a:endParaRPr lang="en-IN" dirty="0"/>
          </a:p>
        </p:txBody>
      </p:sp>
      <p:pic>
        <p:nvPicPr>
          <p:cNvPr id="4" name="Picture 3">
            <a:extLst>
              <a:ext uri="{FF2B5EF4-FFF2-40B4-BE49-F238E27FC236}">
                <a16:creationId xmlns:a16="http://schemas.microsoft.com/office/drawing/2014/main" id="{3FAF0927-D398-4A61-A8DB-B6BD49DC443E}"/>
              </a:ext>
            </a:extLst>
          </p:cNvPr>
          <p:cNvPicPr>
            <a:picLocks noChangeAspect="1"/>
          </p:cNvPicPr>
          <p:nvPr/>
        </p:nvPicPr>
        <p:blipFill>
          <a:blip r:embed="rId2"/>
          <a:stretch>
            <a:fillRect/>
          </a:stretch>
        </p:blipFill>
        <p:spPr>
          <a:xfrm>
            <a:off x="6979024" y="804519"/>
            <a:ext cx="3872752" cy="4661826"/>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08241763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Gallery</Template>
  <TotalTime>249</TotalTime>
  <Words>293</Words>
  <Application>Microsoft Office PowerPoint</Application>
  <PresentationFormat>Widescreen</PresentationFormat>
  <Paragraphs>41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Palatino Linotype</vt:lpstr>
      <vt:lpstr>Wingdings</vt:lpstr>
      <vt:lpstr>Gallery</vt:lpstr>
      <vt:lpstr>Using a map visual and conditional formatting, determine which country has the most customers</vt:lpstr>
      <vt:lpstr>Power BI Visualization:</vt:lpstr>
      <vt:lpstr>Steps:</vt:lpstr>
      <vt:lpstr> Import the data in Power BI :   </vt:lpstr>
      <vt:lpstr>Transformation of data:</vt:lpstr>
      <vt:lpstr>Transformation of data:</vt:lpstr>
      <vt:lpstr>Transformation of data:</vt:lpstr>
      <vt:lpstr>Map Visualization:</vt:lpstr>
      <vt:lpstr>Map Visualization:</vt:lpstr>
      <vt:lpstr>Conditional Formatting:</vt:lpstr>
      <vt:lpstr>FRANCE country has the most customers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a map visual and conditional formatting, determine which country has the most customers</dc:title>
  <dc:creator>Harshal Suryawanshi</dc:creator>
  <cp:lastModifiedBy>Harshal Suryawanshi</cp:lastModifiedBy>
  <cp:revision>16</cp:revision>
  <dcterms:created xsi:type="dcterms:W3CDTF">2023-07-12T07:06:32Z</dcterms:created>
  <dcterms:modified xsi:type="dcterms:W3CDTF">2023-07-12T11:48:41Z</dcterms:modified>
</cp:coreProperties>
</file>