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71" r:id="rId7"/>
    <p:sldId id="274" r:id="rId8"/>
    <p:sldId id="259" r:id="rId9"/>
    <p:sldId id="273" r:id="rId10"/>
    <p:sldId id="260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1" d="100"/>
          <a:sy n="71" d="100"/>
        </p:scale>
        <p:origin x="696" y="5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779667251627776E-2"/>
          <c:y val="0.40683723244043524"/>
          <c:w val="0.55927031100301072"/>
          <c:h val="0.8534769566403054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7/19/2023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499" y="2489403"/>
            <a:ext cx="5121514" cy="1748117"/>
          </a:xfrm>
        </p:spPr>
        <p:txBody>
          <a:bodyPr>
            <a:normAutofit/>
          </a:bodyPr>
          <a:lstStyle/>
          <a:p>
            <a:r>
              <a:rPr lang="en-US" sz="4800" dirty="0"/>
              <a:t>DRILL Mode In the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309" y="6169045"/>
            <a:ext cx="3763868" cy="500696"/>
          </a:xfrm>
        </p:spPr>
        <p:txBody>
          <a:bodyPr/>
          <a:lstStyle/>
          <a:p>
            <a:r>
              <a:rPr lang="en-US" dirty="0"/>
              <a:t>By- PRAGATI SHINDE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E2A-3B0D-46CA-89A5-31789155FB3B}"/>
              </a:ext>
            </a:extLst>
          </p:cNvPr>
          <p:cNvSpPr txBox="1"/>
          <p:nvPr/>
        </p:nvSpPr>
        <p:spPr>
          <a:xfrm>
            <a:off x="3390828" y="30080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445B0-5B28-4E4F-8710-09E4DF667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55" y="2919940"/>
            <a:ext cx="1881541" cy="1018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2E93E-E088-456C-81FD-01677851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37391" y="2919940"/>
            <a:ext cx="1164113" cy="10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0C882-881B-44CB-A3E7-AC74039A5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905" y="2608729"/>
            <a:ext cx="1892485" cy="16287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Table Placeholder 5">
            <a:extLst>
              <a:ext uri="{FF2B5EF4-FFF2-40B4-BE49-F238E27FC236}">
                <a16:creationId xmlns:a16="http://schemas.microsoft.com/office/drawing/2014/main" id="{32D8A7A2-6CDA-4FC5-B130-751A69A15E8B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2"/>
          <a:stretch>
            <a:fillRect/>
          </a:stretch>
        </p:blipFill>
        <p:spPr>
          <a:xfrm>
            <a:off x="5459506" y="1573306"/>
            <a:ext cx="6252882" cy="4783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AA2307-3482-4220-8D2A-705ADCDE5A90}"/>
              </a:ext>
            </a:extLst>
          </p:cNvPr>
          <p:cNvSpPr/>
          <p:nvPr/>
        </p:nvSpPr>
        <p:spPr>
          <a:xfrm>
            <a:off x="1278703" y="1544357"/>
            <a:ext cx="4005993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Drill down to the regions by selecting the East bar. Now you are at the items level.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D6BDC7-4012-4138-BD50-5CC81EFD0305}"/>
              </a:ext>
            </a:extLst>
          </p:cNvPr>
          <p:cNvSpPr/>
          <p:nvPr/>
        </p:nvSpPr>
        <p:spPr>
          <a:xfrm>
            <a:off x="887506" y="3795423"/>
            <a:ext cx="4397190" cy="2457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3200" dirty="0">
                <a:solidFill>
                  <a:schemeClr val="bg1"/>
                </a:solidFill>
              </a:rPr>
              <a:t>Jones seller, 770 sum of  units  in  East region with the product items.</a:t>
            </a: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7359" y="2662518"/>
            <a:ext cx="4301243" cy="232634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8000" dirty="0"/>
              <a:t>Thank </a:t>
            </a:r>
            <a:r>
              <a:rPr lang="en-US" sz="8000" b="0" dirty="0"/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761565"/>
            <a:ext cx="4911633" cy="618564"/>
          </a:xfrm>
        </p:spPr>
        <p:txBody>
          <a:bodyPr/>
          <a:lstStyle/>
          <a:p>
            <a:r>
              <a:rPr lang="en-US" dirty="0"/>
              <a:t>DRILL Mode</a:t>
            </a:r>
            <a:endParaRPr lang="en-US" b="0"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1" y="2380129"/>
            <a:ext cx="5320971" cy="376517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+mn-cs"/>
              </a:rPr>
              <a:t>To use the drill mode, the Power BI visual must have a hierarchy.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+mn-cs"/>
              </a:rPr>
              <a:t> Then, you can select one of the visual elements, like a bar, line, or bubble, to display the individual.</a:t>
            </a:r>
          </a:p>
        </p:txBody>
      </p:sp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7CE8F0EA-5B77-47B4-ACD5-64A4E0D07A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8941" b="8941"/>
          <a:stretch>
            <a:fillRect/>
          </a:stretch>
        </p:blipFill>
        <p:spPr>
          <a:xfrm>
            <a:off x="3330115" y="2836278"/>
            <a:ext cx="1255761" cy="11854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77EA-E113-41A9-9B0A-66BB8468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536583"/>
            <a:ext cx="10905564" cy="492188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Drill Down</a:t>
            </a:r>
            <a:r>
              <a:rPr lang="en-US" sz="3600" b="0" dirty="0"/>
              <a:t>(</a:t>
            </a:r>
            <a:r>
              <a:rPr lang="en-US" sz="3100" b="0" dirty="0"/>
              <a:t>C</a:t>
            </a:r>
            <a:r>
              <a:rPr lang="en-US" sz="3600" b="0" dirty="0"/>
              <a:t>lick the data point to drill down)</a:t>
            </a:r>
            <a:br>
              <a:rPr lang="en-US" sz="3600" b="0" dirty="0"/>
            </a:br>
            <a:br>
              <a:rPr lang="en-US" sz="2200" b="0" dirty="0"/>
            </a:br>
            <a:br>
              <a:rPr lang="en-US" dirty="0"/>
            </a:br>
            <a:r>
              <a:rPr lang="en-US" dirty="0"/>
              <a:t>               Drill Up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Go to the next level in the hierarchy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Expand all down one level down in the hierarchy</a:t>
            </a:r>
            <a:endParaRPr lang="en-IN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254809E3-F32C-407F-96F7-88B41AA9D6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941" b="8941"/>
          <a:stretch>
            <a:fillRect/>
          </a:stretch>
        </p:blipFill>
        <p:spPr>
          <a:xfrm>
            <a:off x="1328711" y="663899"/>
            <a:ext cx="925556" cy="8737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43197-34A4-4F33-8B68-BBFB465E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328711" y="1985010"/>
            <a:ext cx="925556" cy="8737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0FB9934-6189-46D8-B33E-43637B29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11" y="3306123"/>
            <a:ext cx="626272" cy="8737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E0FD56-DF45-4C6C-8947-A6C1EBDD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92" y="3306122"/>
            <a:ext cx="532141" cy="877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41D7050-310B-4747-A67F-877AF34B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21" y="4944132"/>
            <a:ext cx="532141" cy="5148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F174CD-F33C-45B1-AFED-A12634A0A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49" y="4943641"/>
            <a:ext cx="416860" cy="51482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8C910F-8A86-4B71-8DBE-E45F84091DA3}"/>
              </a:ext>
            </a:extLst>
          </p:cNvPr>
          <p:cNvCxnSpPr>
            <a:cxnSpLocks/>
          </p:cNvCxnSpPr>
          <p:nvPr/>
        </p:nvCxnSpPr>
        <p:spPr>
          <a:xfrm flipH="1">
            <a:off x="1530222" y="4983595"/>
            <a:ext cx="5321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3969593-1805-4B7F-B5A1-E8D7D38F2623}"/>
              </a:ext>
            </a:extLst>
          </p:cNvPr>
          <p:cNvCxnSpPr>
            <a:cxnSpLocks/>
          </p:cNvCxnSpPr>
          <p:nvPr/>
        </p:nvCxnSpPr>
        <p:spPr>
          <a:xfrm>
            <a:off x="1796292" y="4718498"/>
            <a:ext cx="0" cy="2650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0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D544-5DA0-4C35-9B6A-6AC7E868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154" y="1102660"/>
            <a:ext cx="8633011" cy="527124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Difference in Drill Down and Drill Up: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800" dirty="0"/>
              <a:t>Drill Down – </a:t>
            </a:r>
            <a:r>
              <a:rPr lang="en-US" sz="2800" b="0" dirty="0"/>
              <a:t>Drill down in Power BI allows users to move from a higher level of data to a more detailed level.</a:t>
            </a:r>
            <a:br>
              <a:rPr lang="en-US" sz="2800" b="0" dirty="0"/>
            </a:br>
            <a:r>
              <a:rPr lang="en-US" sz="2800" b="0" dirty="0"/>
              <a:t>     </a:t>
            </a:r>
            <a:r>
              <a:rPr lang="en-US" sz="2800" dirty="0"/>
              <a:t>Drill Up- </a:t>
            </a:r>
            <a:r>
              <a:rPr lang="en-US" sz="2800" b="0" dirty="0"/>
              <a:t>Drill up feature allows users to move from a lower level of data to a higher level of data.</a:t>
            </a:r>
            <a:br>
              <a:rPr lang="en-US" sz="2800" b="0" dirty="0"/>
            </a:br>
            <a:br>
              <a:rPr lang="en-US" sz="2800" b="0" dirty="0"/>
            </a:br>
            <a:br>
              <a:rPr lang="en-US" sz="2800" b="0" dirty="0"/>
            </a:br>
            <a:br>
              <a:rPr lang="en-US" sz="2800" b="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965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DOWN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716306"/>
            <a:ext cx="6072622" cy="364004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Power BI Drill down is a feature that allows users to view data at a more granular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It is providing more detailed insights and enabling them to identify patterns and trends that may not be visible at higher levels of data granularity.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DOWN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864225"/>
            <a:ext cx="6072622" cy="23397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Drill-Down plays a vital role in breaking down data and providing a comprehensible data for easy understanding.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206EDF-F81E-4450-9B80-0FFD7A95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84" y="4881283"/>
            <a:ext cx="2119616" cy="20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1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435100"/>
            <a:ext cx="6779544" cy="18325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Create a single visual with the detailed information of each seller, what is the unit sold for each region with the product items.</a:t>
            </a:r>
            <a:endParaRPr lang="en-US" sz="2800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590364"/>
            <a:ext cx="6165257" cy="2564825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Select a Clustered Column Chart from visual gallery.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Select Rep, Region, Item on X-axis in similar order.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Select sum of units on Y-axis. 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0F4C4-24F2-4AB3-B33B-CFFF12DB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754" y="1922152"/>
            <a:ext cx="4123124" cy="44487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9674" y="2595008"/>
            <a:ext cx="5475290" cy="2729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Turn on the drill-down option by selecting the single downward arrow.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 The grey background indicates that the drill-down option is turned on.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CF170BB-67E4-4D78-9A61-C09A924185B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186488" y="2595007"/>
            <a:ext cx="5475287" cy="3899921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9D224-6043-4235-8180-952E48B6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02" y="1428900"/>
            <a:ext cx="4822296" cy="8438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7219314F-6D0C-4B97-BEF6-F631C4783792}"/>
              </a:ext>
            </a:extLst>
          </p:cNvPr>
          <p:cNvSpPr/>
          <p:nvPr/>
        </p:nvSpPr>
        <p:spPr>
          <a:xfrm>
            <a:off x="4276164" y="689419"/>
            <a:ext cx="282389" cy="8438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3458" y="1721225"/>
            <a:ext cx="4383740" cy="38593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Continue to drill down one field at a time by selecting Jones. The bar chart now shows the segments for the Jones Seller in the East region.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E7A6D-A1B1-434F-B36D-5BDD1F20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7" y="1143001"/>
            <a:ext cx="6213817" cy="4719918"/>
          </a:xfrm>
          <a:prstGeom prst="rect">
            <a:avLst/>
          </a:prstGeom>
        </p:spPr>
      </p:pic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178794916"/>
              </p:ext>
            </p:extLst>
          </p:nvPr>
        </p:nvGraphicFramePr>
        <p:xfrm>
          <a:off x="8377519" y="-1071656"/>
          <a:ext cx="1707236" cy="2944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176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Book Antiqua</vt:lpstr>
      <vt:lpstr>Calibri</vt:lpstr>
      <vt:lpstr>Calibri Light</vt:lpstr>
      <vt:lpstr>Gill Sans SemiBold</vt:lpstr>
      <vt:lpstr>Times New Roman</vt:lpstr>
      <vt:lpstr>Wingdings</vt:lpstr>
      <vt:lpstr>Office Theme</vt:lpstr>
      <vt:lpstr>DRILL Mode In the Power BI</vt:lpstr>
      <vt:lpstr>DRILL Mode</vt:lpstr>
      <vt:lpstr>                                                                              Drill Down(Click the data point to drill down)                  Drill Up                  Go to the next level in the hierarchy                Expand all down one level down in the hierarchy</vt:lpstr>
      <vt:lpstr>Difference in Drill Down and Drill Up:    Drill Down – Drill down in Power BI allows users to move from a higher level of data to a more detailed level.      Drill Up- Drill up feature allows users to move from a lower level of data to a higher level of data.    </vt:lpstr>
      <vt:lpstr>DRILL DOWN</vt:lpstr>
      <vt:lpstr>DRILL DOWN</vt:lpstr>
      <vt:lpstr>Create a single visual with the detailed information of each seller, what is the unit sold for each region with the product items.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2023-07-19T07:13:32Z</dcterms:created>
  <dcterms:modified xsi:type="dcterms:W3CDTF">2023-07-19T11:22:58Z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