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57" r:id="rId3"/>
    <p:sldId id="258" r:id="rId4"/>
    <p:sldId id="259" r:id="rId5"/>
    <p:sldId id="262" r:id="rId6"/>
    <p:sldId id="260" r:id="rId7"/>
    <p:sldId id="263" r:id="rId8"/>
    <p:sldId id="267" r:id="rId9"/>
    <p:sldId id="261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33E64-ECCF-43A2-9464-05977754D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90DBBD-56B9-4A61-A179-B2BC9D55EE92}">
      <dgm:prSet/>
      <dgm:spPr/>
      <dgm:t>
        <a:bodyPr/>
        <a:lstStyle/>
        <a:p>
          <a:r>
            <a:rPr lang="en-US" b="1" dirty="0"/>
            <a:t>WELCOME IN</a:t>
          </a:r>
          <a:endParaRPr lang="en-IN" dirty="0"/>
        </a:p>
      </dgm:t>
    </dgm:pt>
    <dgm:pt modelId="{8A800680-1196-44E2-96E0-0F0C332EDB50}" type="sibTrans" cxnId="{1EC0DE92-BB0D-4C2D-BDD9-AC72891E75B6}">
      <dgm:prSet/>
      <dgm:spPr/>
      <dgm:t>
        <a:bodyPr/>
        <a:lstStyle/>
        <a:p>
          <a:endParaRPr lang="en-IN"/>
        </a:p>
      </dgm:t>
    </dgm:pt>
    <dgm:pt modelId="{A4615250-8389-4244-B994-35BEA4E2EE66}" type="parTrans" cxnId="{1EC0DE92-BB0D-4C2D-BDD9-AC72891E75B6}">
      <dgm:prSet/>
      <dgm:spPr/>
      <dgm:t>
        <a:bodyPr/>
        <a:lstStyle/>
        <a:p>
          <a:endParaRPr lang="en-IN"/>
        </a:p>
      </dgm:t>
    </dgm:pt>
    <dgm:pt modelId="{744A431F-318C-40A6-A3C9-7163D818A26F}" type="pres">
      <dgm:prSet presAssocID="{F6033E64-ECCF-43A2-9464-05977754D422}" presName="linear" presStyleCnt="0">
        <dgm:presLayoutVars>
          <dgm:animLvl val="lvl"/>
          <dgm:resizeHandles val="exact"/>
        </dgm:presLayoutVars>
      </dgm:prSet>
      <dgm:spPr/>
    </dgm:pt>
    <dgm:pt modelId="{9612202D-F1D9-415E-90F0-02C0771921A7}" type="pres">
      <dgm:prSet presAssocID="{5890DBBD-56B9-4A61-A179-B2BC9D55EE92}" presName="parentText" presStyleLbl="node1" presStyleIdx="0" presStyleCnt="1" custScaleY="119970" custLinFactNeighborX="184" custLinFactNeighborY="47045">
        <dgm:presLayoutVars>
          <dgm:chMax val="0"/>
          <dgm:bulletEnabled val="1"/>
        </dgm:presLayoutVars>
      </dgm:prSet>
      <dgm:spPr/>
    </dgm:pt>
  </dgm:ptLst>
  <dgm:cxnLst>
    <dgm:cxn modelId="{D6A7EB39-02F3-438B-ACFC-F9FA77C15F71}" type="presOf" srcId="{5890DBBD-56B9-4A61-A179-B2BC9D55EE92}" destId="{9612202D-F1D9-415E-90F0-02C0771921A7}" srcOrd="0" destOrd="0" presId="urn:microsoft.com/office/officeart/2005/8/layout/vList2"/>
    <dgm:cxn modelId="{6A01D55B-A570-4441-9FCC-EBC4D2171FEA}" type="presOf" srcId="{F6033E64-ECCF-43A2-9464-05977754D422}" destId="{744A431F-318C-40A6-A3C9-7163D818A26F}" srcOrd="0" destOrd="0" presId="urn:microsoft.com/office/officeart/2005/8/layout/vList2"/>
    <dgm:cxn modelId="{1EC0DE92-BB0D-4C2D-BDD9-AC72891E75B6}" srcId="{F6033E64-ECCF-43A2-9464-05977754D422}" destId="{5890DBBD-56B9-4A61-A179-B2BC9D55EE92}" srcOrd="0" destOrd="0" parTransId="{A4615250-8389-4244-B994-35BEA4E2EE66}" sibTransId="{8A800680-1196-44E2-96E0-0F0C332EDB50}"/>
    <dgm:cxn modelId="{58E04BBB-8026-42A9-AC07-F5FEE50D294D}" type="presParOf" srcId="{744A431F-318C-40A6-A3C9-7163D818A26F}" destId="{9612202D-F1D9-415E-90F0-02C0771921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2202D-F1D9-415E-90F0-02C0771921A7}">
      <dsp:nvSpPr>
        <dsp:cNvPr id="0" name=""/>
        <dsp:cNvSpPr/>
      </dsp:nvSpPr>
      <dsp:spPr>
        <a:xfrm>
          <a:off x="0" y="1170710"/>
          <a:ext cx="9144000" cy="1870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WELCOME IN</a:t>
          </a:r>
          <a:endParaRPr lang="en-IN" sz="6500" kern="1200" dirty="0"/>
        </a:p>
      </dsp:txBody>
      <dsp:txXfrm>
        <a:off x="91304" y="1262014"/>
        <a:ext cx="8961392" cy="1687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59DE-860B-449F-B6EA-D023751A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F2B-8D04-4D30-B063-59B10CAEE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BE36-FD90-4506-A719-DEE5F51A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1AA4-B701-44FC-BC7A-6323C67C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3F6A-2FA9-4E27-87B3-BFB7295C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1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3F20-DD41-413E-AC59-6E02055B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CA6B7-4A1D-4904-A14B-B9618AE67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8737-6499-422F-8309-00B2B4FB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2EF2-CD27-44EE-9247-BA2C6DE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23DC-F7D0-4209-A832-AA1360E2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1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E85E4-6780-49F3-A3CB-740A5A8B5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7342F-A4B9-437A-9F04-EA3B8925A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745ED-FA45-47DB-A25D-3228BF18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03C3-E778-4075-9490-FAD745E4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DF94-1B43-4B37-B531-ABA64A24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75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E913-5E6D-4F1C-861C-AC3F9DB2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6CCC-0B53-414A-BE0C-B731A7B8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3CB7-F212-4360-B710-AD21BFA8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4E10D-DA65-43DD-8264-107EE1F9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E7039-D428-481E-B63E-C324261F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5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0B47-35DF-4C2A-B613-5471392C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08E6-C210-43B8-AFDF-060EF9E6E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1FA6-44B3-46F3-82E5-697389DC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DDC3-4515-4DF6-913E-32C25553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48B3-BB75-409A-828D-6A8D0A59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2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725B-2F62-40A5-8698-C5564F3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962B-AEA0-4093-BA0C-43053C6DD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4326D-43F5-4B6E-A8A4-68540CB23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46EFD-AB9D-4E50-B3F0-191D7280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C720-F947-4183-BC27-C0E53CB3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FBD82-9A76-4B07-8218-A6FB5D5A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82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E68B-DBE2-4B7A-87EC-70318A57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6FFB8-F50B-4F17-B1EB-9ED8A760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176B5-1E16-4C76-B0C1-149E538C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02536-3444-44CB-97EF-EE82554C9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5D558-4291-4C8E-BA57-E16A4722D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5E8F0-7769-40B8-A828-994A4618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32371-0B1A-494D-B1AC-5F424170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37373-E1D3-424F-87AD-AFBC97B7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0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A25B-6D6F-48BA-A87B-3672FCFC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343CA-A737-41B6-AF60-168750C3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4A288-EF8B-456E-8583-BF1479F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F5409-9C8F-4218-9DF1-89C265DA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3B64C-1205-49F1-B646-63EB8D02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D0430-753D-4496-977F-F445373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916AF-2BD1-45B1-86EA-FC08FDD5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141-B578-4325-96A4-CE61FFEF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0150-868C-4BEC-8D60-6921B008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F720-6E03-460B-9F5A-EC2DB423F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ECAB1-D634-4D40-8033-9E56F21D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02752-0718-4C73-8118-CBAF29BA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8647-AE93-4459-A3AE-C03D58D8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3275-33BF-4857-BB6E-FBF39880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2D09F-AB00-43A7-ABCD-9B4F0F5E8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F6C8C-6A0D-4BDE-B026-E37ACD02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8E13-8063-41CC-A8D6-8C3A374F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E9A71-923F-4491-AF56-B9F6071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3EAD-AB90-4EAD-B65E-35512B1C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6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78A7-7505-4AEF-81F0-09115357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6233-0AAB-4D74-8813-7BCAE8AF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EC12-DE3F-4C95-9CBF-9B3994111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4142-736A-4322-9AE8-ACB0C9CE1C31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B53E-A32A-46DB-8ED1-AF6A1867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E52E-A54B-4971-BB33-92671D61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E6C13-B543-42FA-A642-2DCD0C1BF0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490404-1395-447D-BAA8-EDE009E20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331515"/>
              </p:ext>
            </p:extLst>
          </p:nvPr>
        </p:nvGraphicFramePr>
        <p:xfrm>
          <a:off x="1524000" y="387927"/>
          <a:ext cx="9144000" cy="3041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FB76A81-4D38-44CD-A3EA-5D6D2898DAA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20118" y="3938915"/>
            <a:ext cx="4491318" cy="1614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By-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     </a:t>
            </a:r>
            <a: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PRAGATI SHINDE</a:t>
            </a:r>
            <a:br>
              <a:rPr 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</a:br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M.Sc. (Statistics)</a:t>
            </a:r>
            <a:endParaRPr lang="en-I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25546-4A0A-4CED-B755-72563E8DB0E4}"/>
              </a:ext>
            </a:extLst>
          </p:cNvPr>
          <p:cNvSpPr/>
          <p:nvPr/>
        </p:nvSpPr>
        <p:spPr>
          <a:xfrm>
            <a:off x="8565777" y="1896035"/>
            <a:ext cx="2891117" cy="13447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2" descr="Excel | Prism">
            <a:extLst>
              <a:ext uri="{FF2B5EF4-FFF2-40B4-BE49-F238E27FC236}">
                <a16:creationId xmlns:a16="http://schemas.microsoft.com/office/drawing/2014/main" id="{8F8AC635-55C6-4C79-BE12-0DC5D9950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129" y="1373355"/>
            <a:ext cx="2057400" cy="226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6D1F3FB-0C23-4BD7-8BE1-C272877DAA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" y="0"/>
            <a:ext cx="2864224" cy="118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7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08FE6D-AB22-4CCD-96EB-5B45820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4302"/>
            <a:ext cx="9144000" cy="556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0E22B-B8D0-431C-8BB8-8AC7997848FC}"/>
              </a:ext>
            </a:extLst>
          </p:cNvPr>
          <p:cNvSpPr/>
          <p:nvPr/>
        </p:nvSpPr>
        <p:spPr>
          <a:xfrm>
            <a:off x="734518" y="1064302"/>
            <a:ext cx="10777928" cy="55613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 err="1"/>
              <a:t>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0D23A-CD01-45C7-ADB6-13598E43F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742839"/>
            <a:ext cx="9144000" cy="463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77556-1B88-4784-8E6A-69E8A6161BBC}"/>
              </a:ext>
            </a:extLst>
          </p:cNvPr>
          <p:cNvSpPr txBox="1"/>
          <p:nvPr/>
        </p:nvSpPr>
        <p:spPr>
          <a:xfrm>
            <a:off x="1344706" y="1290918"/>
            <a:ext cx="879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Output: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64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D28DFD-10C8-4CFA-AFB1-5EABEE1489CF}"/>
              </a:ext>
            </a:extLst>
          </p:cNvPr>
          <p:cNvSpPr/>
          <p:nvPr/>
        </p:nvSpPr>
        <p:spPr>
          <a:xfrm>
            <a:off x="2084295" y="779929"/>
            <a:ext cx="8377518" cy="1237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Short Cut Keys</a:t>
            </a:r>
            <a:endParaRPr lang="en-IN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74997D-8B10-4552-B7D1-46A43CEF4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1835"/>
            <a:ext cx="9144000" cy="307937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(</a:t>
            </a:r>
            <a:r>
              <a:rPr lang="en-US" sz="2800" dirty="0" err="1"/>
              <a:t>fn</a:t>
            </a:r>
            <a:r>
              <a:rPr lang="en-US" sz="2800" dirty="0"/>
              <a:t>)Function key + f4 ---&gt;To freeze cell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Ctrl + ~ ---&gt; To see the formula in cells(Show formula)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Ctrl + Enter ---&gt; fills the selected cells with current entry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74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775FB6D-578B-40E1-AC97-782404C5E7C2}"/>
              </a:ext>
            </a:extLst>
          </p:cNvPr>
          <p:cNvSpPr/>
          <p:nvPr/>
        </p:nvSpPr>
        <p:spPr>
          <a:xfrm>
            <a:off x="2043953" y="981635"/>
            <a:ext cx="8283388" cy="480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THANK YOU</a:t>
            </a:r>
            <a:endParaRPr lang="en-IN" sz="9600" dirty="0">
              <a:solidFill>
                <a:schemeClr val="accent2">
                  <a:lumMod val="75000"/>
                </a:schemeClr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7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CECF-C360-454B-B4A7-3C7AF1EF4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4026"/>
            <a:ext cx="9144000" cy="1749892"/>
          </a:xfrm>
        </p:spPr>
        <p:txBody>
          <a:bodyPr>
            <a:normAutofit fontScale="90000"/>
          </a:bodyPr>
          <a:lstStyle/>
          <a:p>
            <a:br>
              <a:rPr lang="en-US" sz="96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sz="96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sz="96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CELL REFERENCING</a:t>
            </a:r>
            <a:endParaRPr lang="en-IN" sz="9600" b="1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991E17-3B56-4537-A1AA-86DE97A1E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976" y="2689412"/>
            <a:ext cx="10058400" cy="348456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cell reference refers to a cell or a range of cells on a worksheet.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 true advantage of cell references is that they allow you to update data in your worksheet without having to rewrite formulas.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When you change the value in a cell, the formula calculates the new result automatically.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There are three types of referencing.</a:t>
            </a:r>
          </a:p>
        </p:txBody>
      </p:sp>
    </p:spTree>
    <p:extLst>
      <p:ext uri="{BB962C8B-B14F-4D97-AF65-F5344CB8AC3E}">
        <p14:creationId xmlns:p14="http://schemas.microsoft.com/office/powerpoint/2010/main" val="43119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E358689-DFDE-44B7-8437-11C4444FC441}"/>
              </a:ext>
            </a:extLst>
          </p:cNvPr>
          <p:cNvGrpSpPr/>
          <p:nvPr/>
        </p:nvGrpSpPr>
        <p:grpSpPr>
          <a:xfrm>
            <a:off x="2431675" y="0"/>
            <a:ext cx="2290480" cy="6858000"/>
            <a:chOff x="2395820" y="0"/>
            <a:chExt cx="2290480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3BDFFD-63D3-43F1-BAAC-F5871DF1FD25}"/>
                </a:ext>
              </a:extLst>
            </p:cNvPr>
            <p:cNvSpPr/>
            <p:nvPr/>
          </p:nvSpPr>
          <p:spPr>
            <a:xfrm>
              <a:off x="2395820" y="0"/>
              <a:ext cx="2290480" cy="6858000"/>
            </a:xfrm>
            <a:custGeom>
              <a:avLst/>
              <a:gdLst>
                <a:gd name="connsiteX0" fmla="*/ 0 w 2218767"/>
                <a:gd name="connsiteY0" fmla="*/ 0 h 6858000"/>
                <a:gd name="connsiteX1" fmla="*/ 1232648 w 2218767"/>
                <a:gd name="connsiteY1" fmla="*/ 0 h 6858000"/>
                <a:gd name="connsiteX2" fmla="*/ 1232648 w 2218767"/>
                <a:gd name="connsiteY2" fmla="*/ 5015756 h 6858000"/>
                <a:gd name="connsiteX3" fmla="*/ 2218767 w 2218767"/>
                <a:gd name="connsiteY3" fmla="*/ 5716123 h 6858000"/>
                <a:gd name="connsiteX4" fmla="*/ 1232648 w 2218767"/>
                <a:gd name="connsiteY4" fmla="*/ 6416489 h 6858000"/>
                <a:gd name="connsiteX5" fmla="*/ 1232648 w 2218767"/>
                <a:gd name="connsiteY5" fmla="*/ 6858000 h 6858000"/>
                <a:gd name="connsiteX6" fmla="*/ 0 w 2218767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8767" h="6858000">
                  <a:moveTo>
                    <a:pt x="0" y="0"/>
                  </a:moveTo>
                  <a:lnTo>
                    <a:pt x="1232648" y="0"/>
                  </a:lnTo>
                  <a:lnTo>
                    <a:pt x="1232648" y="5015756"/>
                  </a:lnTo>
                  <a:lnTo>
                    <a:pt x="2218767" y="5716123"/>
                  </a:lnTo>
                  <a:lnTo>
                    <a:pt x="1232648" y="6416489"/>
                  </a:lnTo>
                  <a:lnTo>
                    <a:pt x="1232648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F7F961-F365-4AFA-A5C6-5685898D87C8}"/>
                </a:ext>
              </a:extLst>
            </p:cNvPr>
            <p:cNvSpPr txBox="1"/>
            <p:nvPr/>
          </p:nvSpPr>
          <p:spPr>
            <a:xfrm>
              <a:off x="3761815" y="5338483"/>
              <a:ext cx="2723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 Black" panose="020B0A04020102020204" pitchFamily="34" charset="0"/>
                </a:rPr>
                <a:t>3</a:t>
              </a:r>
              <a:endParaRPr lang="en-IN" sz="2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251E58-56CC-4342-B42A-18D2C0BFE388}"/>
              </a:ext>
            </a:extLst>
          </p:cNvPr>
          <p:cNvGrpSpPr/>
          <p:nvPr/>
        </p:nvGrpSpPr>
        <p:grpSpPr>
          <a:xfrm>
            <a:off x="1211160" y="0"/>
            <a:ext cx="2312894" cy="6858000"/>
            <a:chOff x="1210236" y="1"/>
            <a:chExt cx="2312894" cy="68580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27D986-E85E-4789-A9AD-B4846F8F656F}"/>
                </a:ext>
              </a:extLst>
            </p:cNvPr>
            <p:cNvSpPr/>
            <p:nvPr/>
          </p:nvSpPr>
          <p:spPr>
            <a:xfrm>
              <a:off x="1210236" y="1"/>
              <a:ext cx="2312894" cy="6858000"/>
            </a:xfrm>
            <a:custGeom>
              <a:avLst/>
              <a:gdLst>
                <a:gd name="connsiteX0" fmla="*/ 0 w 2290481"/>
                <a:gd name="connsiteY0" fmla="*/ 0 h 6858000"/>
                <a:gd name="connsiteX1" fmla="*/ 1232648 w 2290481"/>
                <a:gd name="connsiteY1" fmla="*/ 0 h 6858000"/>
                <a:gd name="connsiteX2" fmla="*/ 1232648 w 2290481"/>
                <a:gd name="connsiteY2" fmla="*/ 3104037 h 6858000"/>
                <a:gd name="connsiteX3" fmla="*/ 2290481 w 2290481"/>
                <a:gd name="connsiteY3" fmla="*/ 3804404 h 6858000"/>
                <a:gd name="connsiteX4" fmla="*/ 1232648 w 2290481"/>
                <a:gd name="connsiteY4" fmla="*/ 4504770 h 6858000"/>
                <a:gd name="connsiteX5" fmla="*/ 1232648 w 2290481"/>
                <a:gd name="connsiteY5" fmla="*/ 6858000 h 6858000"/>
                <a:gd name="connsiteX6" fmla="*/ 0 w 229048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481" h="6858000">
                  <a:moveTo>
                    <a:pt x="0" y="0"/>
                  </a:moveTo>
                  <a:lnTo>
                    <a:pt x="1232648" y="0"/>
                  </a:lnTo>
                  <a:lnTo>
                    <a:pt x="1232648" y="3104037"/>
                  </a:lnTo>
                  <a:lnTo>
                    <a:pt x="2290481" y="3804404"/>
                  </a:lnTo>
                  <a:lnTo>
                    <a:pt x="1232648" y="4504770"/>
                  </a:lnTo>
                  <a:lnTo>
                    <a:pt x="1232648" y="6858000"/>
                  </a:lnTo>
                  <a:lnTo>
                    <a:pt x="0" y="6858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ECF5AD-7F22-41F3-BBDD-538434732963}"/>
                </a:ext>
              </a:extLst>
            </p:cNvPr>
            <p:cNvSpPr txBox="1"/>
            <p:nvPr/>
          </p:nvSpPr>
          <p:spPr>
            <a:xfrm>
              <a:off x="2483220" y="3429001"/>
              <a:ext cx="474209" cy="7078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 Black" panose="020B0A04020102020204" pitchFamily="34" charset="0"/>
                </a:rPr>
                <a:t>2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B5C1C6-54EC-4FEB-9027-264A9502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84443"/>
            <a:ext cx="4863353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`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004A28-5E7E-4D1E-BAE6-39FEF902E95A}"/>
              </a:ext>
            </a:extLst>
          </p:cNvPr>
          <p:cNvSpPr/>
          <p:nvPr/>
        </p:nvSpPr>
        <p:spPr>
          <a:xfrm>
            <a:off x="5711252" y="456406"/>
            <a:ext cx="6145967" cy="132556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Types of Referencing</a:t>
            </a:r>
            <a:endParaRPr lang="en-I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841608-BF1C-4A05-96FC-5CD458B4B0AC}"/>
              </a:ext>
            </a:extLst>
          </p:cNvPr>
          <p:cNvGrpSpPr/>
          <p:nvPr/>
        </p:nvGrpSpPr>
        <p:grpSpPr>
          <a:xfrm>
            <a:off x="0" y="0"/>
            <a:ext cx="2290481" cy="6858000"/>
            <a:chOff x="0" y="-30535"/>
            <a:chExt cx="2290481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BAB89B-C901-4973-BF42-7FF24ED9FA41}"/>
                </a:ext>
              </a:extLst>
            </p:cNvPr>
            <p:cNvSpPr/>
            <p:nvPr/>
          </p:nvSpPr>
          <p:spPr>
            <a:xfrm>
              <a:off x="0" y="-30535"/>
              <a:ext cx="2290481" cy="6858000"/>
            </a:xfrm>
            <a:custGeom>
              <a:avLst/>
              <a:gdLst>
                <a:gd name="connsiteX0" fmla="*/ 0 w 2290481"/>
                <a:gd name="connsiteY0" fmla="*/ 0 h 6858000"/>
                <a:gd name="connsiteX1" fmla="*/ 1232648 w 2290481"/>
                <a:gd name="connsiteY1" fmla="*/ 0 h 6858000"/>
                <a:gd name="connsiteX2" fmla="*/ 1232648 w 2290481"/>
                <a:gd name="connsiteY2" fmla="*/ 1192315 h 6858000"/>
                <a:gd name="connsiteX3" fmla="*/ 2290481 w 2290481"/>
                <a:gd name="connsiteY3" fmla="*/ 1892682 h 6858000"/>
                <a:gd name="connsiteX4" fmla="*/ 1232648 w 2290481"/>
                <a:gd name="connsiteY4" fmla="*/ 2593048 h 6858000"/>
                <a:gd name="connsiteX5" fmla="*/ 1232648 w 2290481"/>
                <a:gd name="connsiteY5" fmla="*/ 6858000 h 6858000"/>
                <a:gd name="connsiteX6" fmla="*/ 0 w 229048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481" h="6858000">
                  <a:moveTo>
                    <a:pt x="0" y="0"/>
                  </a:moveTo>
                  <a:lnTo>
                    <a:pt x="1232648" y="0"/>
                  </a:lnTo>
                  <a:lnTo>
                    <a:pt x="1232648" y="1192315"/>
                  </a:lnTo>
                  <a:lnTo>
                    <a:pt x="2290481" y="1892682"/>
                  </a:lnTo>
                  <a:lnTo>
                    <a:pt x="1232648" y="2593048"/>
                  </a:lnTo>
                  <a:lnTo>
                    <a:pt x="1232648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0367A2-278E-4EB6-BAF7-8CA9FBED4646}"/>
                </a:ext>
              </a:extLst>
            </p:cNvPr>
            <p:cNvSpPr txBox="1"/>
            <p:nvPr/>
          </p:nvSpPr>
          <p:spPr>
            <a:xfrm>
              <a:off x="1210236" y="1451487"/>
              <a:ext cx="479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Arial Black" panose="020B0A04020102020204" pitchFamily="34" charset="0"/>
                </a:rPr>
                <a:t>1</a:t>
              </a:r>
              <a:endParaRPr lang="en-IN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0A47A95-2C50-4CE6-9FF1-8472D8AA431D}"/>
              </a:ext>
            </a:extLst>
          </p:cNvPr>
          <p:cNvSpPr txBox="1"/>
          <p:nvPr/>
        </p:nvSpPr>
        <p:spPr>
          <a:xfrm>
            <a:off x="6174440" y="2527507"/>
            <a:ext cx="508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1. Relative Referencing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F5166-498F-4AD5-B687-E75277BFDE5E}"/>
              </a:ext>
            </a:extLst>
          </p:cNvPr>
          <p:cNvSpPr txBox="1"/>
          <p:nvPr/>
        </p:nvSpPr>
        <p:spPr>
          <a:xfrm>
            <a:off x="6174439" y="3207110"/>
            <a:ext cx="5682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2. Absolute Referencing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27C22A-67E5-455D-8C01-4A9E6780A25B}"/>
              </a:ext>
            </a:extLst>
          </p:cNvPr>
          <p:cNvSpPr txBox="1"/>
          <p:nvPr/>
        </p:nvSpPr>
        <p:spPr>
          <a:xfrm>
            <a:off x="6174439" y="3886713"/>
            <a:ext cx="4967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3. Mixed Referencing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04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0657-9D4F-45FD-ADED-274EE5AC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504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1.Relative Referencing</a:t>
            </a:r>
            <a:endParaRPr lang="en-IN" sz="4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181B67-0CB3-4AFB-9809-6EABBE907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0DBA4-59CB-40D7-9148-E167708EEC2E}"/>
              </a:ext>
            </a:extLst>
          </p:cNvPr>
          <p:cNvSpPr/>
          <p:nvPr/>
        </p:nvSpPr>
        <p:spPr>
          <a:xfrm>
            <a:off x="824458" y="931524"/>
            <a:ext cx="10523094" cy="556135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D3918-D947-4EC6-8ECB-3B6ADB8405F7}"/>
              </a:ext>
            </a:extLst>
          </p:cNvPr>
          <p:cNvSpPr txBox="1"/>
          <p:nvPr/>
        </p:nvSpPr>
        <p:spPr>
          <a:xfrm flipH="1">
            <a:off x="1154242" y="1376938"/>
            <a:ext cx="986352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default, a cell reference in Excel, is Relative Referencing.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means that the reference is relative to the location of the cell.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When copied across multiple cells, the change based on relative position of rows and columns.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e.g. C5*D5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08FE6D-AB22-4CCD-96EB-5B45820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4302"/>
            <a:ext cx="9144000" cy="556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00DBA4-59CB-40D7-9148-E167708EEC2E}"/>
              </a:ext>
            </a:extLst>
          </p:cNvPr>
          <p:cNvSpPr/>
          <p:nvPr/>
        </p:nvSpPr>
        <p:spPr>
          <a:xfrm>
            <a:off x="824460" y="494675"/>
            <a:ext cx="10523094" cy="613097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2400" dirty="0"/>
              <a:t>Output: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BE8B98-910A-4ED5-8BBE-C21AA8EC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71" y="3665178"/>
            <a:ext cx="4459131" cy="277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782D5-AFE6-457A-9C79-5614ECDA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98" y="654244"/>
            <a:ext cx="6870637" cy="264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0657-9D4F-45FD-ADED-274EE5AC7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921"/>
            <a:ext cx="9144000" cy="711381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2. Absolute Referencing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8FE6D-AB22-4CCD-96EB-5B45820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4302"/>
            <a:ext cx="9144000" cy="556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D5AAE-28B6-428A-9712-A2729FC18339}"/>
              </a:ext>
            </a:extLst>
          </p:cNvPr>
          <p:cNvSpPr/>
          <p:nvPr/>
        </p:nvSpPr>
        <p:spPr>
          <a:xfrm>
            <a:off x="819462" y="1064302"/>
            <a:ext cx="11092722" cy="55613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A1BD6-04CD-49BC-B3EA-D3DC1FD8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30" y="2953061"/>
            <a:ext cx="8619343" cy="3552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6DC1E-270C-4E89-BCD0-EB52F2215881}"/>
              </a:ext>
            </a:extLst>
          </p:cNvPr>
          <p:cNvSpPr txBox="1"/>
          <p:nvPr/>
        </p:nvSpPr>
        <p:spPr>
          <a:xfrm>
            <a:off x="1317812" y="1438834"/>
            <a:ext cx="10206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If you want to maintain the original cell reference when you copy it, you “lock” it by putting a dollar sign($) before the cell and column reference.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E.g. H6*K$6   (if we want to lock 6</a:t>
            </a:r>
            <a:r>
              <a:rPr lang="en-US" baseline="30000" dirty="0">
                <a:solidFill>
                  <a:schemeClr val="bg2">
                    <a:lumMod val="90000"/>
                  </a:schemeClr>
                </a:solidFill>
              </a:rPr>
              <a:t>th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row)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            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7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08FE6D-AB22-4CCD-96EB-5B45820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4302"/>
            <a:ext cx="9144000" cy="556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D5AAE-28B6-428A-9712-A2729FC18339}"/>
              </a:ext>
            </a:extLst>
          </p:cNvPr>
          <p:cNvSpPr/>
          <p:nvPr/>
        </p:nvSpPr>
        <p:spPr>
          <a:xfrm>
            <a:off x="549639" y="1064302"/>
            <a:ext cx="11092722" cy="55613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AA531-46C5-404E-92FC-37640945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53336"/>
            <a:ext cx="8992855" cy="29180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2298FC9-C42C-4A9C-B74C-8532E12EA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4024"/>
            <a:ext cx="9144000" cy="133500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E.g. L4*$I2( If we want to lock I </a:t>
            </a:r>
            <a:r>
              <a:rPr lang="en-US" sz="2800" dirty="0" err="1">
                <a:solidFill>
                  <a:schemeClr val="bg2">
                    <a:lumMod val="90000"/>
                  </a:schemeClr>
                </a:solidFill>
              </a:rPr>
              <a:t>th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 column)</a:t>
            </a:r>
            <a:endParaRPr lang="en-IN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89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08FE6D-AB22-4CCD-96EB-5B45820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4302"/>
            <a:ext cx="9144000" cy="556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D5AAE-28B6-428A-9712-A2729FC18339}"/>
              </a:ext>
            </a:extLst>
          </p:cNvPr>
          <p:cNvSpPr/>
          <p:nvPr/>
        </p:nvSpPr>
        <p:spPr>
          <a:xfrm>
            <a:off x="549639" y="1064302"/>
            <a:ext cx="11092722" cy="556135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A79DEE-F8FF-4520-AAE8-07364446D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9850"/>
          </a:xfrm>
        </p:spPr>
        <p:txBody>
          <a:bodyPr>
            <a:normAutofit/>
          </a:bodyPr>
          <a:lstStyle/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E.g. $A$1(If we want to lock both row or column)</a:t>
            </a:r>
            <a:endParaRPr lang="en-IN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9254A-AEB9-4ED2-9869-ADC85457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8" y="2675965"/>
            <a:ext cx="6320117" cy="360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0657-9D4F-45FD-ADED-274EE5AC7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2921"/>
            <a:ext cx="9144000" cy="711381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3.Mixed Referencing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8FE6D-AB22-4CCD-96EB-5B45820A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4302"/>
            <a:ext cx="9144000" cy="556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0E22B-B8D0-431C-8BB8-8AC7997848FC}"/>
              </a:ext>
            </a:extLst>
          </p:cNvPr>
          <p:cNvSpPr/>
          <p:nvPr/>
        </p:nvSpPr>
        <p:spPr>
          <a:xfrm>
            <a:off x="734518" y="1064302"/>
            <a:ext cx="10777928" cy="55613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7866B-1D59-4B5C-87D2-2C85C57D3E65}"/>
              </a:ext>
            </a:extLst>
          </p:cNvPr>
          <p:cNvSpPr txBox="1"/>
          <p:nvPr/>
        </p:nvSpPr>
        <p:spPr>
          <a:xfrm>
            <a:off x="1411941" y="1465729"/>
            <a:ext cx="9722224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Mixed reference in Excel is used to fix either column or row simultaneously.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E.g. </a:t>
            </a:r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B$1*$A2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B57B7-903C-4565-849D-527E7B07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77" y="2554941"/>
            <a:ext cx="10462010" cy="39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274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Segoe UI Black</vt:lpstr>
      <vt:lpstr>Wingdings</vt:lpstr>
      <vt:lpstr>Office Theme</vt:lpstr>
      <vt:lpstr>By-      PRAGATI SHINDE M.Sc. (Statistics)</vt:lpstr>
      <vt:lpstr>  CELL REFERENCING</vt:lpstr>
      <vt:lpstr>`</vt:lpstr>
      <vt:lpstr>1.Relative Referencing</vt:lpstr>
      <vt:lpstr>PowerPoint Presentation</vt:lpstr>
      <vt:lpstr>2. Absolute Referencing</vt:lpstr>
      <vt:lpstr>E.g. L4*$I2( If we want to lock I th column)</vt:lpstr>
      <vt:lpstr>E.g. $A$1(If we want to lock both row or column)</vt:lpstr>
      <vt:lpstr>3.Mixed Referencing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Suryawanshi</dc:creator>
  <cp:lastModifiedBy>Harshal Suryawanshi</cp:lastModifiedBy>
  <cp:revision>42</cp:revision>
  <dcterms:created xsi:type="dcterms:W3CDTF">2023-06-12T17:35:34Z</dcterms:created>
  <dcterms:modified xsi:type="dcterms:W3CDTF">2023-06-14T05:32:16Z</dcterms:modified>
</cp:coreProperties>
</file>