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7" r:id="rId2"/>
    <p:sldId id="256" r:id="rId3"/>
    <p:sldId id="258" r:id="rId4"/>
    <p:sldId id="262" r:id="rId5"/>
    <p:sldId id="260"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35B0C0-5182-4269-A549-A1F7C7AF06AC}" type="datetimeFigureOut">
              <a:rPr lang="en-IN" smtClean="0"/>
              <a:t>23-06-2023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0779B8C-465A-4490-A193-46AB6EFBE8D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53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5B0C0-5182-4269-A549-A1F7C7AF06AC}"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79B8C-465A-4490-A193-46AB6EFBE8D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860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5B0C0-5182-4269-A549-A1F7C7AF06AC}"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79B8C-465A-4490-A193-46AB6EFBE8D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952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5B0C0-5182-4269-A549-A1F7C7AF06AC}"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79B8C-465A-4490-A193-46AB6EFBE8D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7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35B0C0-5182-4269-A549-A1F7C7AF06AC}" type="datetimeFigureOut">
              <a:rPr lang="en-IN" smtClean="0"/>
              <a:t>23-06-2023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779B8C-465A-4490-A193-46AB6EFBE8D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92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35B0C0-5182-4269-A549-A1F7C7AF06AC}"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79B8C-465A-4490-A193-46AB6EFBE8D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854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35B0C0-5182-4269-A549-A1F7C7AF06AC}" type="datetimeFigureOut">
              <a:rPr lang="en-IN" smtClean="0"/>
              <a:t>23-06-2023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779B8C-465A-4490-A193-46AB6EFBE8D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8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35B0C0-5182-4269-A549-A1F7C7AF06AC}" type="datetimeFigureOut">
              <a:rPr lang="en-IN" smtClean="0"/>
              <a:t>23-06-2023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779B8C-465A-4490-A193-46AB6EFBE8D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57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B0C0-5182-4269-A549-A1F7C7AF06AC}" type="datetimeFigureOut">
              <a:rPr lang="en-IN" smtClean="0"/>
              <a:t>23-06-2023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779B8C-465A-4490-A193-46AB6EFBE8D7}" type="slidenum">
              <a:rPr lang="en-IN" smtClean="0"/>
              <a:t>‹#›</a:t>
            </a:fld>
            <a:endParaRPr lang="en-IN"/>
          </a:p>
        </p:txBody>
      </p:sp>
    </p:spTree>
    <p:extLst>
      <p:ext uri="{BB962C8B-B14F-4D97-AF65-F5344CB8AC3E}">
        <p14:creationId xmlns:p14="http://schemas.microsoft.com/office/powerpoint/2010/main" val="307238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35B0C0-5182-4269-A549-A1F7C7AF06AC}" type="datetimeFigureOut">
              <a:rPr lang="en-IN" smtClean="0"/>
              <a:t>23-06-2023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779B8C-465A-4490-A193-46AB6EFBE8D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47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35B0C0-5182-4269-A549-A1F7C7AF06AC}" type="datetimeFigureOut">
              <a:rPr lang="en-IN" smtClean="0"/>
              <a:t>23-06-2023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0779B8C-465A-4490-A193-46AB6EFBE8D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79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35B0C0-5182-4269-A549-A1F7C7AF06AC}" type="datetimeFigureOut">
              <a:rPr lang="en-IN" smtClean="0"/>
              <a:t>23-06-2023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779B8C-465A-4490-A193-46AB6EFBE8D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86273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7BE98-96C2-4FCC-87B6-176C9A11C895}"/>
              </a:ext>
            </a:extLst>
          </p:cNvPr>
          <p:cNvPicPr>
            <a:picLocks noChangeAspect="1"/>
          </p:cNvPicPr>
          <p:nvPr/>
        </p:nvPicPr>
        <p:blipFill>
          <a:blip r:embed="rId2"/>
          <a:stretch>
            <a:fillRect/>
          </a:stretch>
        </p:blipFill>
        <p:spPr>
          <a:xfrm>
            <a:off x="927847" y="0"/>
            <a:ext cx="11264153" cy="6172200"/>
          </a:xfrm>
          <a:prstGeom prst="rect">
            <a:avLst/>
          </a:prstGeom>
        </p:spPr>
      </p:pic>
      <p:pic>
        <p:nvPicPr>
          <p:cNvPr id="9" name="Content Placeholder 6">
            <a:extLst>
              <a:ext uri="{FF2B5EF4-FFF2-40B4-BE49-F238E27FC236}">
                <a16:creationId xmlns:a16="http://schemas.microsoft.com/office/drawing/2014/main" id="{A284AEA0-78BF-4D41-B403-83E47EFE2C6D}"/>
              </a:ext>
            </a:extLst>
          </p:cNvPr>
          <p:cNvPicPr>
            <a:picLocks noGrp="1" noChangeAspect="1"/>
          </p:cNvPicPr>
          <p:nvPr>
            <p:ph idx="1"/>
          </p:nvPr>
        </p:nvPicPr>
        <p:blipFill>
          <a:blip r:embed="rId3"/>
          <a:stretch>
            <a:fillRect/>
          </a:stretch>
        </p:blipFill>
        <p:spPr>
          <a:xfrm>
            <a:off x="177053" y="3429000"/>
            <a:ext cx="4096871" cy="3250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AB04D61-3262-4E15-9DFD-53E4AD5150BB}"/>
              </a:ext>
            </a:extLst>
          </p:cNvPr>
          <p:cNvSpPr txBox="1"/>
          <p:nvPr/>
        </p:nvSpPr>
        <p:spPr>
          <a:xfrm>
            <a:off x="7918078" y="6172200"/>
            <a:ext cx="4182035" cy="523220"/>
          </a:xfrm>
          <a:prstGeom prst="rect">
            <a:avLst/>
          </a:prstGeom>
          <a:noFill/>
        </p:spPr>
        <p:txBody>
          <a:bodyPr wrap="square" rtlCol="0">
            <a:spAutoFit/>
          </a:bodyPr>
          <a:lstStyle/>
          <a:p>
            <a:r>
              <a:rPr lang="en-US" sz="2800" b="1" dirty="0">
                <a:solidFill>
                  <a:schemeClr val="accent5">
                    <a:lumMod val="20000"/>
                    <a:lumOff val="80000"/>
                  </a:schemeClr>
                </a:solidFill>
              </a:rPr>
              <a:t>By –PRAGATI SHINDE</a:t>
            </a:r>
            <a:endParaRPr lang="en-IN" sz="2800" b="1" dirty="0">
              <a:solidFill>
                <a:schemeClr val="accent5">
                  <a:lumMod val="20000"/>
                  <a:lumOff val="80000"/>
                </a:schemeClr>
              </a:solidFill>
            </a:endParaRPr>
          </a:p>
        </p:txBody>
      </p:sp>
    </p:spTree>
    <p:extLst>
      <p:ext uri="{BB962C8B-B14F-4D97-AF65-F5344CB8AC3E}">
        <p14:creationId xmlns:p14="http://schemas.microsoft.com/office/powerpoint/2010/main" val="82914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18CD41F-5A35-42CB-9133-1DD80360ECA8}"/>
              </a:ext>
            </a:extLst>
          </p:cNvPr>
          <p:cNvSpPr txBox="1">
            <a:spLocks/>
          </p:cNvSpPr>
          <p:nvPr/>
        </p:nvSpPr>
        <p:spPr>
          <a:xfrm>
            <a:off x="1645024" y="1788459"/>
            <a:ext cx="4450976" cy="12317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4400" b="1" u="sng"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Arial Black" panose="020B0A04020102020204" pitchFamily="34" charset="0"/>
              </a:rPr>
              <a:t>=VLOOKUP()</a:t>
            </a:r>
            <a:endParaRPr lang="en-IN" sz="4400" b="1" u="sng"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Arial Black" panose="020B0A04020102020204" pitchFamily="34" charset="0"/>
            </a:endParaRPr>
          </a:p>
        </p:txBody>
      </p:sp>
      <p:sp>
        <p:nvSpPr>
          <p:cNvPr id="3" name="TextBox 2">
            <a:extLst>
              <a:ext uri="{FF2B5EF4-FFF2-40B4-BE49-F238E27FC236}">
                <a16:creationId xmlns:a16="http://schemas.microsoft.com/office/drawing/2014/main" id="{D7C51A8F-0AC2-4BAC-B13E-1261D3CBE778}"/>
              </a:ext>
            </a:extLst>
          </p:cNvPr>
          <p:cNvSpPr txBox="1"/>
          <p:nvPr/>
        </p:nvSpPr>
        <p:spPr>
          <a:xfrm>
            <a:off x="7952434" y="-258159"/>
            <a:ext cx="3214255" cy="5816977"/>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endParaRPr lang="en-US"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85750" indent="-285750">
              <a:lnSpc>
                <a:spcPct val="300000"/>
              </a:lnSpc>
              <a:buFont typeface="Wingdings" panose="05000000000000000000" pitchFamily="2" charset="2"/>
              <a:buChar char="q"/>
            </a:pPr>
            <a:r>
              <a:rPr lang="en-US" sz="20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What is VLOOKUP()</a:t>
            </a:r>
          </a:p>
          <a:p>
            <a:pPr marL="285750" indent="-285750">
              <a:lnSpc>
                <a:spcPct val="300000"/>
              </a:lnSpc>
              <a:buFont typeface="Wingdings" panose="05000000000000000000" pitchFamily="2" charset="2"/>
              <a:buChar char="q"/>
            </a:pPr>
            <a:r>
              <a:rPr lang="en-US" sz="20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EXAMPLE</a:t>
            </a:r>
          </a:p>
          <a:p>
            <a:pPr marL="285750" indent="-285750">
              <a:lnSpc>
                <a:spcPct val="300000"/>
              </a:lnSpc>
              <a:buFont typeface="Wingdings" panose="05000000000000000000" pitchFamily="2" charset="2"/>
              <a:buChar char="q"/>
            </a:pPr>
            <a:r>
              <a:rPr lang="en-US" sz="20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IFERROR() With VLOOKUP</a:t>
            </a:r>
            <a:endParaRPr lang="en-IN" sz="2000" dirty="0">
              <a:ln w="0"/>
              <a:solidFill>
                <a:srgbClr val="002060"/>
              </a:solidFill>
              <a:effectLst>
                <a:outerShdw blurRad="38100" dist="19050" dir="2700000" algn="tl" rotWithShape="0">
                  <a:schemeClr val="dk1">
                    <a:alpha val="40000"/>
                  </a:schemeClr>
                </a:outerShdw>
              </a:effectLst>
            </a:endParaRPr>
          </a:p>
          <a:p>
            <a:pPr marL="285750" indent="-285750">
              <a:lnSpc>
                <a:spcPct val="300000"/>
              </a:lnSpc>
              <a:buFont typeface="Wingdings" panose="05000000000000000000" pitchFamily="2" charset="2"/>
              <a:buChar char="q"/>
            </a:pPr>
            <a:r>
              <a:rPr lang="en-US" sz="20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IFNA() With VLOOKUP</a:t>
            </a:r>
          </a:p>
          <a:p>
            <a:endParaRPr lang="en-US" dirty="0">
              <a:ln w="0"/>
              <a:solidFill>
                <a:schemeClr val="accent5">
                  <a:lumMod val="50000"/>
                </a:schemeClr>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3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74355D-CDE3-4D3E-80C5-3601A233B8D9}"/>
              </a:ext>
            </a:extLst>
          </p:cNvPr>
          <p:cNvSpPr>
            <a:spLocks noGrp="1"/>
          </p:cNvSpPr>
          <p:nvPr>
            <p:ph type="ctrTitle"/>
          </p:nvPr>
        </p:nvSpPr>
        <p:spPr>
          <a:xfrm>
            <a:off x="1524000" y="166255"/>
            <a:ext cx="9144000" cy="935181"/>
          </a:xfrm>
        </p:spPr>
        <p:txBody>
          <a:bodyPr>
            <a:normAutofit/>
          </a:bodyPr>
          <a:lstStyle/>
          <a:p>
            <a:r>
              <a:rPr lang="en-US" sz="44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rPr>
              <a:t>What is VLOOKUP</a:t>
            </a:r>
            <a:endParaRPr lang="en-IN" sz="44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endParaRPr>
          </a:p>
        </p:txBody>
      </p:sp>
      <p:sp>
        <p:nvSpPr>
          <p:cNvPr id="6" name="Subtitle 5">
            <a:extLst>
              <a:ext uri="{FF2B5EF4-FFF2-40B4-BE49-F238E27FC236}">
                <a16:creationId xmlns:a16="http://schemas.microsoft.com/office/drawing/2014/main" id="{2D4DEE96-7395-4B28-981A-273163167D38}"/>
              </a:ext>
            </a:extLst>
          </p:cNvPr>
          <p:cNvSpPr>
            <a:spLocks noGrp="1"/>
          </p:cNvSpPr>
          <p:nvPr>
            <p:ph type="subTitle" idx="1"/>
          </p:nvPr>
        </p:nvSpPr>
        <p:spPr>
          <a:xfrm>
            <a:off x="187035" y="1447801"/>
            <a:ext cx="11816897" cy="5243944"/>
          </a:xfrm>
          <a:ln>
            <a:solidFill>
              <a:schemeClr val="accent5">
                <a:lumMod val="40000"/>
                <a:lumOff val="60000"/>
              </a:schemeClr>
            </a:solidFill>
          </a:ln>
        </p:spPr>
        <p:style>
          <a:lnRef idx="1">
            <a:schemeClr val="accent5"/>
          </a:lnRef>
          <a:fillRef idx="2">
            <a:schemeClr val="accent5"/>
          </a:fillRef>
          <a:effectRef idx="1">
            <a:schemeClr val="accent5"/>
          </a:effectRef>
          <a:fontRef idx="minor">
            <a:schemeClr val="dk1"/>
          </a:fontRef>
        </p:style>
        <p:txBody>
          <a:bodyPr>
            <a:normAutofit/>
          </a:bodyPr>
          <a:lstStyle/>
          <a:p>
            <a:pPr marL="457200" indent="-457200" algn="just">
              <a:lnSpc>
                <a:spcPct val="100000"/>
              </a:lnSpc>
              <a:buFont typeface="Wingdings" panose="05000000000000000000" pitchFamily="2" charset="2"/>
              <a:buChar char="q"/>
            </a:pPr>
            <a:r>
              <a:rPr lang="en-US" sz="2000" dirty="0"/>
              <a:t>If we need to get the value of a column from some other file or sheet based on common column,  you may use VLOOKUP. VLOOKUP is one of the most frequently used functions in Microsoft Excel and is predominantly used to GET data from other data sources corresponding to a particular key column in another data set.</a:t>
            </a:r>
          </a:p>
          <a:p>
            <a:pPr marL="457200" indent="-457200" algn="just">
              <a:lnSpc>
                <a:spcPct val="100000"/>
              </a:lnSpc>
              <a:buFont typeface="Wingdings" panose="05000000000000000000" pitchFamily="2" charset="2"/>
              <a:buChar char="q"/>
            </a:pPr>
            <a:r>
              <a:rPr lang="en-US" sz="2000" dirty="0" err="1"/>
              <a:t>VLookup</a:t>
            </a:r>
            <a:r>
              <a:rPr lang="en-US" sz="2000" dirty="0"/>
              <a:t> also known as Vertical Lookup in Microsoft Excel.</a:t>
            </a:r>
          </a:p>
          <a:p>
            <a:pPr marL="342900" indent="-342900" algn="just">
              <a:lnSpc>
                <a:spcPct val="100000"/>
              </a:lnSpc>
              <a:buFont typeface="Wingdings" panose="05000000000000000000" pitchFamily="2" charset="2"/>
              <a:buChar char="q"/>
            </a:pPr>
            <a:r>
              <a:rPr lang="en-US" sz="2000" dirty="0"/>
              <a:t> IT Looks for a value in the leftmost column of a table, and then returns a value in the same row from column you specify.</a:t>
            </a:r>
          </a:p>
          <a:p>
            <a:pPr marL="342900" indent="-342900" algn="just">
              <a:lnSpc>
                <a:spcPct val="100000"/>
              </a:lnSpc>
              <a:buFont typeface="Wingdings" panose="05000000000000000000" pitchFamily="2" charset="2"/>
              <a:buChar char="q"/>
            </a:pPr>
            <a:r>
              <a:rPr lang="en-US" sz="2000" dirty="0"/>
              <a:t> By default,  the table must be sorted in an ascending order.</a:t>
            </a:r>
          </a:p>
          <a:p>
            <a:pPr algn="just">
              <a:lnSpc>
                <a:spcPct val="100000"/>
              </a:lnSpc>
            </a:pPr>
            <a:r>
              <a:rPr lang="en-US" sz="2400" dirty="0"/>
              <a:t>Syntax:</a:t>
            </a:r>
          </a:p>
        </p:txBody>
      </p:sp>
      <p:sp>
        <p:nvSpPr>
          <p:cNvPr id="7" name="Rectangle 6">
            <a:extLst>
              <a:ext uri="{FF2B5EF4-FFF2-40B4-BE49-F238E27FC236}">
                <a16:creationId xmlns:a16="http://schemas.microsoft.com/office/drawing/2014/main" id="{D330ECA5-0A17-439B-9C5C-91D7174CF9DC}"/>
              </a:ext>
            </a:extLst>
          </p:cNvPr>
          <p:cNvSpPr/>
          <p:nvPr/>
        </p:nvSpPr>
        <p:spPr>
          <a:xfrm>
            <a:off x="532883" y="5623723"/>
            <a:ext cx="11125200" cy="968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chemeClr val="tx1"/>
                </a:solidFill>
              </a:rPr>
              <a:t>=VLOOKUP(lookup_value, table_array, col_index_num, </a:t>
            </a:r>
            <a:r>
              <a:rPr lang="en-US" sz="2800" dirty="0">
                <a:solidFill>
                  <a:schemeClr val="tx1"/>
                </a:solidFill>
              </a:rPr>
              <a:t>range_lookup</a:t>
            </a:r>
            <a:r>
              <a:rPr lang="en-US" dirty="0"/>
              <a:t>)</a:t>
            </a:r>
            <a:endParaRPr lang="en-IN" dirty="0"/>
          </a:p>
        </p:txBody>
      </p:sp>
      <p:cxnSp>
        <p:nvCxnSpPr>
          <p:cNvPr id="3" name="Straight Connector 2">
            <a:extLst>
              <a:ext uri="{FF2B5EF4-FFF2-40B4-BE49-F238E27FC236}">
                <a16:creationId xmlns:a16="http://schemas.microsoft.com/office/drawing/2014/main" id="{07FE6046-7AB5-4344-8065-711AC73835AA}"/>
              </a:ext>
            </a:extLst>
          </p:cNvPr>
          <p:cNvCxnSpPr/>
          <p:nvPr/>
        </p:nvCxnSpPr>
        <p:spPr>
          <a:xfrm>
            <a:off x="1302328" y="1274618"/>
            <a:ext cx="892232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9942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79A6-151D-463C-B43F-D24EC79DDE08}"/>
              </a:ext>
            </a:extLst>
          </p:cNvPr>
          <p:cNvSpPr>
            <a:spLocks noGrp="1"/>
          </p:cNvSpPr>
          <p:nvPr>
            <p:ph type="title"/>
          </p:nvPr>
        </p:nvSpPr>
        <p:spPr>
          <a:xfrm>
            <a:off x="1294362" y="1003110"/>
            <a:ext cx="9603275" cy="620974"/>
          </a:xfrm>
        </p:spPr>
        <p:txBody>
          <a:bodyPr>
            <a:normAutofit/>
          </a:bodyPr>
          <a:lstStyle/>
          <a:p>
            <a:r>
              <a:rPr lang="en-US"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rPr>
              <a:t>Example</a:t>
            </a:r>
            <a:endParaRPr lang="en-IN"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ea typeface="+mn-ea"/>
              <a:cs typeface="Arial" panose="020B0604020202020204" pitchFamily="34" charset="0"/>
            </a:endParaRPr>
          </a:p>
        </p:txBody>
      </p:sp>
      <p:pic>
        <p:nvPicPr>
          <p:cNvPr id="1026" name="Picture 2" descr="Excel VLOOKUP: What is VLOOKUP and How to use it in Excel with examples -  Pricebaba.com Daily">
            <a:extLst>
              <a:ext uri="{FF2B5EF4-FFF2-40B4-BE49-F238E27FC236}">
                <a16:creationId xmlns:a16="http://schemas.microsoft.com/office/drawing/2014/main" id="{1FEC9F00-A84F-4BF5-B318-8653121B2F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019868"/>
            <a:ext cx="9603275" cy="462659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C8B95-280A-4D28-A135-6C5FB838CB00}"/>
              </a:ext>
            </a:extLst>
          </p:cNvPr>
          <p:cNvSpPr>
            <a:spLocks noGrp="1"/>
          </p:cNvSpPr>
          <p:nvPr>
            <p:ph type="body" idx="1"/>
          </p:nvPr>
        </p:nvSpPr>
        <p:spPr>
          <a:xfrm>
            <a:off x="839788" y="365125"/>
            <a:ext cx="5157787" cy="1158875"/>
          </a:xfrm>
        </p:spPr>
        <p:txBody>
          <a:bodyPr>
            <a:normAutofit/>
          </a:bodyPr>
          <a:lstStyle/>
          <a:p>
            <a:r>
              <a:rPr lang="en-US" sz="24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Range _lookup value is False(0) -</a:t>
            </a:r>
            <a:endParaRPr lang="en-IN" sz="2400" b="1" dirty="0"/>
          </a:p>
        </p:txBody>
      </p:sp>
      <p:sp>
        <p:nvSpPr>
          <p:cNvPr id="7" name="Subtitle 3">
            <a:extLst>
              <a:ext uri="{FF2B5EF4-FFF2-40B4-BE49-F238E27FC236}">
                <a16:creationId xmlns:a16="http://schemas.microsoft.com/office/drawing/2014/main" id="{D941C799-C02E-4032-BE1E-2600409E9DB6}"/>
              </a:ext>
            </a:extLst>
          </p:cNvPr>
          <p:cNvSpPr>
            <a:spLocks noGrp="1"/>
          </p:cNvSpPr>
          <p:nvPr>
            <p:ph sz="half" idx="2"/>
          </p:nvPr>
        </p:nvSpPr>
        <p:spPr>
          <a:xfrm>
            <a:off x="839788" y="2003612"/>
            <a:ext cx="5157787" cy="4489263"/>
          </a:xfrm>
        </p:spPr>
        <p:style>
          <a:lnRef idx="1">
            <a:schemeClr val="accent5"/>
          </a:lnRef>
          <a:fillRef idx="2">
            <a:schemeClr val="accent5"/>
          </a:fillRef>
          <a:effectRef idx="1">
            <a:schemeClr val="accent5"/>
          </a:effectRef>
          <a:fontRef idx="minor">
            <a:schemeClr val="dk1"/>
          </a:fontRef>
        </p:style>
        <p:txBody>
          <a:bodyPr>
            <a:normAutofit/>
          </a:bodyPr>
          <a:lstStyle/>
          <a:p>
            <a:pPr marL="342900" indent="-342900" algn="l">
              <a:lnSpc>
                <a:spcPct val="100000"/>
              </a:lnSpc>
              <a:buFont typeface="Wingdings" panose="05000000000000000000" pitchFamily="2" charset="2"/>
              <a:buChar char="§"/>
            </a:pPr>
            <a:r>
              <a:rPr lang="en-US" sz="2400" dirty="0"/>
              <a:t>False(0) for Exact match</a:t>
            </a:r>
            <a:r>
              <a:rPr lang="en-IN" sz="2400" dirty="0"/>
              <a:t>.</a:t>
            </a:r>
          </a:p>
          <a:p>
            <a:pPr marL="342900" indent="-342900" algn="l">
              <a:lnSpc>
                <a:spcPct val="100000"/>
              </a:lnSpc>
              <a:buFont typeface="Wingdings" panose="05000000000000000000" pitchFamily="2" charset="2"/>
              <a:buChar char="§"/>
            </a:pPr>
            <a:r>
              <a:rPr lang="en-IN" sz="2400" dirty="0"/>
              <a:t>In exact match, if lookup value is not match with table then it gives NA(Not Available).</a:t>
            </a:r>
          </a:p>
          <a:p>
            <a:pPr marL="342900" indent="-342900">
              <a:lnSpc>
                <a:spcPct val="100000"/>
              </a:lnSpc>
              <a:buFont typeface="Wingdings" panose="05000000000000000000" pitchFamily="2" charset="2"/>
              <a:buChar char="§"/>
            </a:pPr>
            <a:r>
              <a:rPr lang="en-IN" sz="2400" dirty="0"/>
              <a:t>Syntax:</a:t>
            </a:r>
          </a:p>
          <a:p>
            <a:pPr marL="0" indent="0">
              <a:lnSpc>
                <a:spcPct val="100000"/>
              </a:lnSpc>
              <a:buNone/>
            </a:pPr>
            <a:r>
              <a:rPr lang="en-IN" sz="2400" dirty="0"/>
              <a:t>  </a:t>
            </a:r>
          </a:p>
        </p:txBody>
      </p:sp>
      <p:sp>
        <p:nvSpPr>
          <p:cNvPr id="5" name="Text Placeholder 4">
            <a:extLst>
              <a:ext uri="{FF2B5EF4-FFF2-40B4-BE49-F238E27FC236}">
                <a16:creationId xmlns:a16="http://schemas.microsoft.com/office/drawing/2014/main" id="{26E34EA7-A104-42D9-BF4A-04F72F8F0347}"/>
              </a:ext>
            </a:extLst>
          </p:cNvPr>
          <p:cNvSpPr>
            <a:spLocks noGrp="1"/>
          </p:cNvSpPr>
          <p:nvPr>
            <p:ph type="body" sz="quarter" idx="3"/>
          </p:nvPr>
        </p:nvSpPr>
        <p:spPr>
          <a:xfrm>
            <a:off x="6172200" y="365125"/>
            <a:ext cx="5183188" cy="1158875"/>
          </a:xfrm>
        </p:spPr>
        <p:txBody>
          <a:bodyPr>
            <a:normAutofit/>
          </a:bodyPr>
          <a:lstStyle/>
          <a:p>
            <a:r>
              <a:rPr lang="en-US" sz="24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Range _lookup value is True(1) -</a:t>
            </a:r>
            <a:endParaRPr lang="en-IN" sz="2400" b="1" dirty="0"/>
          </a:p>
        </p:txBody>
      </p:sp>
      <p:sp>
        <p:nvSpPr>
          <p:cNvPr id="8" name="Subtitle 3">
            <a:extLst>
              <a:ext uri="{FF2B5EF4-FFF2-40B4-BE49-F238E27FC236}">
                <a16:creationId xmlns:a16="http://schemas.microsoft.com/office/drawing/2014/main" id="{A63E0BD8-EF84-49EF-8825-535A613D5C82}"/>
              </a:ext>
            </a:extLst>
          </p:cNvPr>
          <p:cNvSpPr>
            <a:spLocks noGrp="1"/>
          </p:cNvSpPr>
          <p:nvPr>
            <p:ph sz="quarter" idx="4"/>
          </p:nvPr>
        </p:nvSpPr>
        <p:spPr>
          <a:xfrm>
            <a:off x="6172200" y="2003612"/>
            <a:ext cx="5183188" cy="4489263"/>
          </a:xfrm>
        </p:spPr>
        <p:style>
          <a:lnRef idx="1">
            <a:schemeClr val="accent5"/>
          </a:lnRef>
          <a:fillRef idx="2">
            <a:schemeClr val="accent5"/>
          </a:fillRef>
          <a:effectRef idx="1">
            <a:schemeClr val="accent5"/>
          </a:effectRef>
          <a:fontRef idx="minor">
            <a:schemeClr val="dk1"/>
          </a:fontRef>
        </p:style>
        <p:txBody>
          <a:bodyPr>
            <a:normAutofit/>
          </a:bodyPr>
          <a:lstStyle/>
          <a:p>
            <a:pPr marL="342900" indent="-342900">
              <a:lnSpc>
                <a:spcPct val="100000"/>
              </a:lnSpc>
              <a:buFont typeface="Wingdings" panose="05000000000000000000" pitchFamily="2" charset="2"/>
              <a:buChar char="§"/>
            </a:pPr>
            <a:r>
              <a:rPr lang="en-US" sz="2400" dirty="0"/>
              <a:t>True(</a:t>
            </a:r>
            <a:r>
              <a:rPr lang="en-US" sz="2400" dirty="0">
                <a:ln w="0"/>
                <a:solidFill>
                  <a:schemeClr val="tx1"/>
                </a:solidFill>
                <a:latin typeface="Arial" panose="020B0604020202020204" pitchFamily="34" charset="0"/>
                <a:cs typeface="Arial" panose="020B0604020202020204" pitchFamily="34" charset="0"/>
              </a:rPr>
              <a:t>1</a:t>
            </a:r>
            <a:r>
              <a:rPr lang="en-US" sz="2400" dirty="0"/>
              <a:t>) for Nearest match</a:t>
            </a:r>
            <a:r>
              <a:rPr lang="en-IN" sz="2400" dirty="0"/>
              <a:t>.</a:t>
            </a:r>
          </a:p>
          <a:p>
            <a:pPr marL="342900" indent="-342900" algn="l">
              <a:lnSpc>
                <a:spcPct val="100000"/>
              </a:lnSpc>
              <a:buFont typeface="Wingdings" panose="05000000000000000000" pitchFamily="2" charset="2"/>
              <a:buChar char="§"/>
            </a:pPr>
            <a:r>
              <a:rPr lang="en-IN" sz="2400" dirty="0"/>
              <a:t>In nearest match, if lookup value is not match with table then it gives value to nearest match.</a:t>
            </a:r>
          </a:p>
          <a:p>
            <a:pPr marL="342900" indent="-342900" algn="l">
              <a:lnSpc>
                <a:spcPct val="100000"/>
              </a:lnSpc>
              <a:buFont typeface="Wingdings" panose="05000000000000000000" pitchFamily="2" charset="2"/>
              <a:buChar char="§"/>
            </a:pPr>
            <a:r>
              <a:rPr lang="en-IN" sz="2400" dirty="0"/>
              <a:t>By default, </a:t>
            </a:r>
            <a:r>
              <a:rPr lang="en-IN" sz="2400" dirty="0" err="1"/>
              <a:t>range_lookup</a:t>
            </a:r>
            <a:r>
              <a:rPr lang="en-IN" sz="2400" dirty="0"/>
              <a:t> value is True.</a:t>
            </a:r>
          </a:p>
          <a:p>
            <a:pPr marL="342900" indent="-342900" algn="l">
              <a:lnSpc>
                <a:spcPct val="100000"/>
              </a:lnSpc>
              <a:buFont typeface="Wingdings" panose="05000000000000000000" pitchFamily="2" charset="2"/>
              <a:buChar char="§"/>
            </a:pPr>
            <a:r>
              <a:rPr lang="en-IN" sz="2400" dirty="0"/>
              <a:t>Syntax:</a:t>
            </a:r>
          </a:p>
          <a:p>
            <a:pPr marL="342900" indent="-342900" algn="l">
              <a:lnSpc>
                <a:spcPct val="100000"/>
              </a:lnSpc>
              <a:buFont typeface="Wingdings" panose="05000000000000000000" pitchFamily="2" charset="2"/>
              <a:buChar char="§"/>
            </a:pPr>
            <a:endParaRPr lang="en-IN" sz="2400" dirty="0"/>
          </a:p>
        </p:txBody>
      </p:sp>
      <p:sp>
        <p:nvSpPr>
          <p:cNvPr id="2" name="Rectangle 1">
            <a:extLst>
              <a:ext uri="{FF2B5EF4-FFF2-40B4-BE49-F238E27FC236}">
                <a16:creationId xmlns:a16="http://schemas.microsoft.com/office/drawing/2014/main" id="{2BDB1659-713E-485D-8F20-C90F76E27FC0}"/>
              </a:ext>
            </a:extLst>
          </p:cNvPr>
          <p:cNvSpPr/>
          <p:nvPr/>
        </p:nvSpPr>
        <p:spPr>
          <a:xfrm>
            <a:off x="1208881" y="4376194"/>
            <a:ext cx="4419600" cy="9005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t>= VLOOKUP</a:t>
            </a:r>
            <a:r>
              <a:rPr lang="en-US" b="1" dirty="0">
                <a:solidFill>
                  <a:schemeClr val="tx1"/>
                </a:solidFill>
              </a:rPr>
              <a:t> (</a:t>
            </a:r>
            <a:r>
              <a:rPr lang="en-US" b="1" dirty="0" err="1">
                <a:solidFill>
                  <a:schemeClr val="tx1"/>
                </a:solidFill>
              </a:rPr>
              <a:t>lookup_value</a:t>
            </a:r>
            <a:r>
              <a:rPr lang="en-US" b="1" dirty="0">
                <a:solidFill>
                  <a:schemeClr val="tx1"/>
                </a:solidFill>
              </a:rPr>
              <a:t>, </a:t>
            </a:r>
            <a:r>
              <a:rPr lang="en-US" b="1" dirty="0" err="1">
                <a:solidFill>
                  <a:schemeClr val="tx1"/>
                </a:solidFill>
              </a:rPr>
              <a:t>table_array</a:t>
            </a:r>
            <a:r>
              <a:rPr lang="en-US" b="1" dirty="0">
                <a:solidFill>
                  <a:schemeClr val="tx1"/>
                </a:solidFill>
              </a:rPr>
              <a:t>, </a:t>
            </a:r>
            <a:r>
              <a:rPr lang="en-US" b="1" dirty="0" err="1">
                <a:solidFill>
                  <a:schemeClr val="tx1"/>
                </a:solidFill>
              </a:rPr>
              <a:t>col_index_num</a:t>
            </a:r>
            <a:r>
              <a:rPr lang="en-US" b="1" dirty="0">
                <a:solidFill>
                  <a:schemeClr val="tx1"/>
                </a:solidFill>
              </a:rPr>
              <a:t>, 0)</a:t>
            </a:r>
            <a:endParaRPr lang="en-IN" dirty="0"/>
          </a:p>
        </p:txBody>
      </p:sp>
      <p:sp>
        <p:nvSpPr>
          <p:cNvPr id="4" name="Rectangle 3">
            <a:extLst>
              <a:ext uri="{FF2B5EF4-FFF2-40B4-BE49-F238E27FC236}">
                <a16:creationId xmlns:a16="http://schemas.microsoft.com/office/drawing/2014/main" id="{1B878638-2007-41BC-9575-2C08E4BE4B17}"/>
              </a:ext>
            </a:extLst>
          </p:cNvPr>
          <p:cNvSpPr/>
          <p:nvPr/>
        </p:nvSpPr>
        <p:spPr>
          <a:xfrm>
            <a:off x="6567054" y="5056909"/>
            <a:ext cx="4649643" cy="11637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dirty="0"/>
              <a:t> </a:t>
            </a:r>
            <a:r>
              <a:rPr lang="en-IN" b="1" dirty="0"/>
              <a:t>= VLOOKUP</a:t>
            </a:r>
            <a:r>
              <a:rPr lang="en-US" b="1" dirty="0">
                <a:solidFill>
                  <a:schemeClr val="tx1"/>
                </a:solidFill>
              </a:rPr>
              <a:t> (</a:t>
            </a:r>
            <a:r>
              <a:rPr lang="en-US" b="1" dirty="0" err="1">
                <a:solidFill>
                  <a:schemeClr val="tx1"/>
                </a:solidFill>
              </a:rPr>
              <a:t>lookup_value</a:t>
            </a:r>
            <a:r>
              <a:rPr lang="en-US" b="1" dirty="0">
                <a:solidFill>
                  <a:schemeClr val="tx1"/>
                </a:solidFill>
              </a:rPr>
              <a:t>, </a:t>
            </a:r>
            <a:r>
              <a:rPr lang="en-US" b="1" dirty="0" err="1">
                <a:solidFill>
                  <a:schemeClr val="tx1"/>
                </a:solidFill>
              </a:rPr>
              <a:t>table_array</a:t>
            </a:r>
            <a:r>
              <a:rPr lang="en-US" b="1" dirty="0">
                <a:solidFill>
                  <a:schemeClr val="tx1"/>
                </a:solidFill>
              </a:rPr>
              <a:t>, </a:t>
            </a:r>
            <a:r>
              <a:rPr lang="en-US" b="1" dirty="0" err="1">
                <a:solidFill>
                  <a:schemeClr val="tx1"/>
                </a:solidFill>
              </a:rPr>
              <a:t>col_index_num</a:t>
            </a:r>
            <a:r>
              <a:rPr lang="en-US" b="1" dirty="0">
                <a:solidFill>
                  <a:schemeClr val="tx1"/>
                </a:solidFill>
              </a:rPr>
              <a:t>,</a:t>
            </a:r>
            <a:r>
              <a:rPr lang="en-US" dirty="0">
                <a:ln w="0"/>
                <a:solidFill>
                  <a:schemeClr val="tx1"/>
                </a:solidFill>
                <a:latin typeface="Arial" panose="020B0604020202020204" pitchFamily="34" charset="0"/>
                <a:cs typeface="Arial" panose="020B0604020202020204" pitchFamily="34" charset="0"/>
              </a:rPr>
              <a:t> </a:t>
            </a:r>
            <a:r>
              <a:rPr lang="en-US" b="1" dirty="0">
                <a:ln w="0"/>
                <a:solidFill>
                  <a:schemeClr val="tx1"/>
                </a:solidFill>
                <a:latin typeface="Arial" panose="020B0604020202020204" pitchFamily="34" charset="0"/>
                <a:cs typeface="Arial" panose="020B0604020202020204" pitchFamily="34" charset="0"/>
              </a:rPr>
              <a:t>1</a:t>
            </a:r>
            <a:r>
              <a:rPr lang="en-US" b="1" dirty="0">
                <a:solidFill>
                  <a:schemeClr val="tx1"/>
                </a:solidFill>
              </a:rPr>
              <a:t>)</a:t>
            </a:r>
          </a:p>
          <a:p>
            <a:r>
              <a:rPr lang="en-US" b="1" dirty="0">
                <a:solidFill>
                  <a:schemeClr val="tx1"/>
                </a:solidFill>
              </a:rPr>
              <a:t> = </a:t>
            </a:r>
            <a:r>
              <a:rPr lang="en-IN" b="1" dirty="0"/>
              <a:t>VLOOKUP</a:t>
            </a:r>
            <a:r>
              <a:rPr lang="en-US" b="1" dirty="0">
                <a:solidFill>
                  <a:schemeClr val="tx1"/>
                </a:solidFill>
              </a:rPr>
              <a:t> (</a:t>
            </a:r>
            <a:r>
              <a:rPr lang="en-US" b="1" dirty="0" err="1">
                <a:solidFill>
                  <a:schemeClr val="tx1"/>
                </a:solidFill>
              </a:rPr>
              <a:t>lookup_value</a:t>
            </a:r>
            <a:r>
              <a:rPr lang="en-US" b="1" dirty="0">
                <a:solidFill>
                  <a:schemeClr val="tx1"/>
                </a:solidFill>
              </a:rPr>
              <a:t>, </a:t>
            </a:r>
            <a:r>
              <a:rPr lang="en-US" b="1" dirty="0" err="1">
                <a:solidFill>
                  <a:schemeClr val="tx1"/>
                </a:solidFill>
              </a:rPr>
              <a:t>table_array</a:t>
            </a:r>
            <a:r>
              <a:rPr lang="en-US" b="1" dirty="0">
                <a:solidFill>
                  <a:schemeClr val="tx1"/>
                </a:solidFill>
              </a:rPr>
              <a:t>, </a:t>
            </a:r>
            <a:r>
              <a:rPr lang="en-US" b="1" dirty="0" err="1">
                <a:solidFill>
                  <a:schemeClr val="tx1"/>
                </a:solidFill>
              </a:rPr>
              <a:t>col_index_num</a:t>
            </a:r>
            <a:r>
              <a:rPr lang="en-US" b="1" dirty="0">
                <a:solidFill>
                  <a:schemeClr val="tx1"/>
                </a:solidFill>
              </a:rPr>
              <a:t>)</a:t>
            </a:r>
            <a:endParaRPr lang="en-IN" dirty="0"/>
          </a:p>
        </p:txBody>
      </p:sp>
    </p:spTree>
    <p:extLst>
      <p:ext uri="{BB962C8B-B14F-4D97-AF65-F5344CB8AC3E}">
        <p14:creationId xmlns:p14="http://schemas.microsoft.com/office/powerpoint/2010/main" val="361301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DC8B95-280A-4D28-A135-6C5FB838CB00}"/>
              </a:ext>
            </a:extLst>
          </p:cNvPr>
          <p:cNvSpPr>
            <a:spLocks noGrp="1"/>
          </p:cNvSpPr>
          <p:nvPr>
            <p:ph type="body" idx="1"/>
          </p:nvPr>
        </p:nvSpPr>
        <p:spPr>
          <a:xfrm>
            <a:off x="839788" y="249384"/>
            <a:ext cx="5157787" cy="484908"/>
          </a:xfrm>
        </p:spPr>
        <p:txBody>
          <a:bodyPr>
            <a:normAutofit lnSpcReduction="10000"/>
          </a:bodyPr>
          <a:lstStyle/>
          <a:p>
            <a:r>
              <a:rPr lang="en-US" sz="28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IFERROR() With VLOOKUP</a:t>
            </a:r>
            <a:endParaRPr lang="en-IN" sz="2800" b="1" dirty="0"/>
          </a:p>
        </p:txBody>
      </p:sp>
      <p:sp>
        <p:nvSpPr>
          <p:cNvPr id="7" name="Subtitle 3">
            <a:extLst>
              <a:ext uri="{FF2B5EF4-FFF2-40B4-BE49-F238E27FC236}">
                <a16:creationId xmlns:a16="http://schemas.microsoft.com/office/drawing/2014/main" id="{D941C799-C02E-4032-BE1E-2600409E9DB6}"/>
              </a:ext>
            </a:extLst>
          </p:cNvPr>
          <p:cNvSpPr>
            <a:spLocks noGrp="1"/>
          </p:cNvSpPr>
          <p:nvPr>
            <p:ph sz="half" idx="2"/>
          </p:nvPr>
        </p:nvSpPr>
        <p:spPr>
          <a:xfrm>
            <a:off x="839788" y="1052946"/>
            <a:ext cx="5157787" cy="5038572"/>
          </a:xfrm>
        </p:spPr>
        <p:style>
          <a:lnRef idx="1">
            <a:schemeClr val="accent5"/>
          </a:lnRef>
          <a:fillRef idx="2">
            <a:schemeClr val="accent5"/>
          </a:fillRef>
          <a:effectRef idx="1">
            <a:schemeClr val="accent5"/>
          </a:effectRef>
          <a:fontRef idx="minor">
            <a:schemeClr val="dk1"/>
          </a:fontRef>
        </p:style>
        <p:txBody>
          <a:bodyPr>
            <a:normAutofit/>
          </a:bodyPr>
          <a:lstStyle/>
          <a:p>
            <a:pPr marL="342900" indent="-342900">
              <a:lnSpc>
                <a:spcPct val="100000"/>
              </a:lnSpc>
              <a:buFont typeface="Wingdings" panose="05000000000000000000" pitchFamily="2" charset="2"/>
              <a:buChar char="§"/>
            </a:pPr>
            <a:r>
              <a:rPr lang="en-US" sz="2400" dirty="0"/>
              <a:t>Return </a:t>
            </a:r>
            <a:r>
              <a:rPr lang="en-US" sz="2400" dirty="0" err="1"/>
              <a:t>value_if_error</a:t>
            </a:r>
            <a:r>
              <a:rPr lang="en-US" sz="2400" dirty="0"/>
              <a:t> if expression is an error and the value of the expression itself.</a:t>
            </a:r>
          </a:p>
          <a:p>
            <a:pPr marL="342900" indent="-342900">
              <a:lnSpc>
                <a:spcPct val="100000"/>
              </a:lnSpc>
              <a:buFont typeface="Wingdings" panose="05000000000000000000" pitchFamily="2" charset="2"/>
              <a:buChar char="§"/>
            </a:pPr>
            <a:r>
              <a:rPr lang="en-US" sz="2400" dirty="0"/>
              <a:t>IFERROR() function handle </a:t>
            </a:r>
            <a:r>
              <a:rPr lang="en-IN" sz="2400" dirty="0"/>
              <a:t>any kind of error.</a:t>
            </a:r>
          </a:p>
          <a:p>
            <a:pPr marL="342900" indent="-342900">
              <a:lnSpc>
                <a:spcPct val="100000"/>
              </a:lnSpc>
              <a:buFont typeface="Wingdings" panose="05000000000000000000" pitchFamily="2" charset="2"/>
              <a:buChar char="§"/>
            </a:pPr>
            <a:r>
              <a:rPr lang="en-IN" sz="2400" dirty="0"/>
              <a:t>It has 2 arguments : value, </a:t>
            </a:r>
            <a:r>
              <a:rPr lang="en-IN" sz="2400" dirty="0" err="1"/>
              <a:t>value_if_error</a:t>
            </a:r>
            <a:r>
              <a:rPr lang="en-IN" sz="2400" dirty="0"/>
              <a:t>.</a:t>
            </a:r>
          </a:p>
          <a:p>
            <a:pPr marL="342900" indent="-342900">
              <a:lnSpc>
                <a:spcPct val="100000"/>
              </a:lnSpc>
              <a:buFont typeface="Wingdings" panose="05000000000000000000" pitchFamily="2" charset="2"/>
              <a:buChar char="§"/>
            </a:pPr>
            <a:r>
              <a:rPr lang="en-IN" sz="2400" dirty="0"/>
              <a:t>Syntax:</a:t>
            </a:r>
          </a:p>
          <a:p>
            <a:pPr marL="0" indent="0">
              <a:lnSpc>
                <a:spcPct val="100000"/>
              </a:lnSpc>
              <a:buNone/>
            </a:pPr>
            <a:r>
              <a:rPr lang="en-IN" sz="2400" dirty="0"/>
              <a:t>  </a:t>
            </a:r>
            <a:endParaRPr lang="en-IN" dirty="0"/>
          </a:p>
        </p:txBody>
      </p:sp>
      <p:sp>
        <p:nvSpPr>
          <p:cNvPr id="5" name="Text Placeholder 4">
            <a:extLst>
              <a:ext uri="{FF2B5EF4-FFF2-40B4-BE49-F238E27FC236}">
                <a16:creationId xmlns:a16="http://schemas.microsoft.com/office/drawing/2014/main" id="{26E34EA7-A104-42D9-BF4A-04F72F8F0347}"/>
              </a:ext>
            </a:extLst>
          </p:cNvPr>
          <p:cNvSpPr>
            <a:spLocks noGrp="1"/>
          </p:cNvSpPr>
          <p:nvPr>
            <p:ph type="body" sz="quarter" idx="3"/>
          </p:nvPr>
        </p:nvSpPr>
        <p:spPr>
          <a:xfrm>
            <a:off x="6172200" y="249383"/>
            <a:ext cx="5183188" cy="484909"/>
          </a:xfrm>
        </p:spPr>
        <p:txBody>
          <a:bodyPr>
            <a:normAutofit lnSpcReduction="10000"/>
          </a:bodyPr>
          <a:lstStyle/>
          <a:p>
            <a:r>
              <a:rPr lang="en-US" sz="2800" b="1" u="sng" dirty="0">
                <a:ln w="0"/>
                <a:solidFill>
                  <a:srgbClr val="00206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IFNA() With VLOOKUP</a:t>
            </a:r>
            <a:endParaRPr lang="en-IN" sz="2800" b="1" dirty="0"/>
          </a:p>
        </p:txBody>
      </p:sp>
      <p:sp>
        <p:nvSpPr>
          <p:cNvPr id="8" name="Subtitle 3">
            <a:extLst>
              <a:ext uri="{FF2B5EF4-FFF2-40B4-BE49-F238E27FC236}">
                <a16:creationId xmlns:a16="http://schemas.microsoft.com/office/drawing/2014/main" id="{A63E0BD8-EF84-49EF-8825-535A613D5C82}"/>
              </a:ext>
            </a:extLst>
          </p:cNvPr>
          <p:cNvSpPr>
            <a:spLocks noGrp="1"/>
          </p:cNvSpPr>
          <p:nvPr>
            <p:ph sz="quarter" idx="4"/>
          </p:nvPr>
        </p:nvSpPr>
        <p:spPr>
          <a:xfrm>
            <a:off x="6172200" y="1052946"/>
            <a:ext cx="5183188" cy="5038570"/>
          </a:xfrm>
        </p:spPr>
        <p:style>
          <a:lnRef idx="1">
            <a:schemeClr val="accent5"/>
          </a:lnRef>
          <a:fillRef idx="2">
            <a:schemeClr val="accent5"/>
          </a:fillRef>
          <a:effectRef idx="1">
            <a:schemeClr val="accent5"/>
          </a:effectRef>
          <a:fontRef idx="minor">
            <a:schemeClr val="dk1"/>
          </a:fontRef>
        </p:style>
        <p:txBody>
          <a:bodyPr>
            <a:normAutofit/>
          </a:bodyPr>
          <a:lstStyle/>
          <a:p>
            <a:pPr marL="342900" indent="-342900" algn="l">
              <a:lnSpc>
                <a:spcPct val="100000"/>
              </a:lnSpc>
              <a:buFont typeface="Wingdings" panose="05000000000000000000" pitchFamily="2" charset="2"/>
              <a:buChar char="§"/>
            </a:pPr>
            <a:r>
              <a:rPr lang="en-US" sz="2400" dirty="0"/>
              <a:t>Return the value you specify if the expression resolver to #NA, otherwise returns the result of the expression.</a:t>
            </a:r>
            <a:endParaRPr lang="en-IN" sz="2400" dirty="0"/>
          </a:p>
          <a:p>
            <a:pPr marL="342900" indent="-342900">
              <a:lnSpc>
                <a:spcPct val="100000"/>
              </a:lnSpc>
              <a:buFont typeface="Wingdings" panose="05000000000000000000" pitchFamily="2" charset="2"/>
              <a:buChar char="§"/>
            </a:pPr>
            <a:r>
              <a:rPr lang="en-US" sz="2400" dirty="0"/>
              <a:t>IFNA() function handle </a:t>
            </a:r>
            <a:r>
              <a:rPr lang="en-IN" sz="2400" dirty="0"/>
              <a:t>only NA error.</a:t>
            </a:r>
          </a:p>
          <a:p>
            <a:pPr marL="342900" indent="-342900">
              <a:lnSpc>
                <a:spcPct val="100000"/>
              </a:lnSpc>
              <a:buFont typeface="Wingdings" panose="05000000000000000000" pitchFamily="2" charset="2"/>
              <a:buChar char="§"/>
            </a:pPr>
            <a:r>
              <a:rPr lang="en-IN" sz="2400" dirty="0"/>
              <a:t>It has 2 arguments : value, </a:t>
            </a:r>
            <a:r>
              <a:rPr lang="en-IN" sz="2400" dirty="0" err="1"/>
              <a:t>value_if_na</a:t>
            </a:r>
            <a:r>
              <a:rPr lang="en-IN" sz="2400" dirty="0"/>
              <a:t>.</a:t>
            </a:r>
          </a:p>
          <a:p>
            <a:pPr marL="342900" indent="-342900" algn="l">
              <a:lnSpc>
                <a:spcPct val="100000"/>
              </a:lnSpc>
              <a:buFont typeface="Wingdings" panose="05000000000000000000" pitchFamily="2" charset="2"/>
              <a:buChar char="§"/>
            </a:pPr>
            <a:r>
              <a:rPr lang="en-IN" sz="2400" dirty="0"/>
              <a:t>Syntax:</a:t>
            </a:r>
          </a:p>
        </p:txBody>
      </p:sp>
      <p:sp>
        <p:nvSpPr>
          <p:cNvPr id="2" name="Rectangle 1">
            <a:extLst>
              <a:ext uri="{FF2B5EF4-FFF2-40B4-BE49-F238E27FC236}">
                <a16:creationId xmlns:a16="http://schemas.microsoft.com/office/drawing/2014/main" id="{F7EAD9F2-3816-4FED-B9E8-C240B1D75617}"/>
              </a:ext>
            </a:extLst>
          </p:cNvPr>
          <p:cNvSpPr/>
          <p:nvPr/>
        </p:nvSpPr>
        <p:spPr>
          <a:xfrm>
            <a:off x="1084190" y="4619268"/>
            <a:ext cx="4668982" cy="10529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a:solidFill>
                <a:schemeClr val="tx1"/>
              </a:solidFill>
            </a:endParaRPr>
          </a:p>
          <a:p>
            <a:pPr algn="ctr"/>
            <a:r>
              <a:rPr lang="en-IN" b="1" dirty="0">
                <a:solidFill>
                  <a:schemeClr val="tx1"/>
                </a:solidFill>
              </a:rPr>
              <a:t>= IFERROR(VLOOKUP</a:t>
            </a:r>
            <a:r>
              <a:rPr lang="en-US" b="1" dirty="0">
                <a:solidFill>
                  <a:schemeClr val="tx1"/>
                </a:solidFill>
              </a:rPr>
              <a:t> (</a:t>
            </a:r>
            <a:r>
              <a:rPr lang="en-US" b="1" dirty="0" err="1">
                <a:solidFill>
                  <a:schemeClr val="tx1"/>
                </a:solidFill>
              </a:rPr>
              <a:t>lookup_value</a:t>
            </a:r>
            <a:r>
              <a:rPr lang="en-US" b="1" dirty="0">
                <a:solidFill>
                  <a:schemeClr val="tx1"/>
                </a:solidFill>
              </a:rPr>
              <a:t>, </a:t>
            </a:r>
            <a:r>
              <a:rPr lang="en-US" b="1" dirty="0" err="1">
                <a:solidFill>
                  <a:schemeClr val="tx1"/>
                </a:solidFill>
              </a:rPr>
              <a:t>table_array</a:t>
            </a:r>
            <a:r>
              <a:rPr lang="en-US" b="1" dirty="0">
                <a:solidFill>
                  <a:schemeClr val="tx1"/>
                </a:solidFill>
              </a:rPr>
              <a:t>, </a:t>
            </a:r>
            <a:r>
              <a:rPr lang="en-US" b="1" dirty="0" err="1">
                <a:solidFill>
                  <a:schemeClr val="tx1"/>
                </a:solidFill>
              </a:rPr>
              <a:t>col_index_num</a:t>
            </a:r>
            <a:r>
              <a:rPr lang="en-US" b="1" dirty="0">
                <a:solidFill>
                  <a:schemeClr val="tx1"/>
                </a:solidFill>
              </a:rPr>
              <a:t>, 0),”Not Found”)</a:t>
            </a:r>
          </a:p>
          <a:p>
            <a:pPr algn="ctr"/>
            <a:endParaRPr lang="en-IN" dirty="0">
              <a:solidFill>
                <a:schemeClr val="tx1"/>
              </a:solidFill>
            </a:endParaRPr>
          </a:p>
        </p:txBody>
      </p:sp>
      <p:sp>
        <p:nvSpPr>
          <p:cNvPr id="4" name="Rectangle 3">
            <a:extLst>
              <a:ext uri="{FF2B5EF4-FFF2-40B4-BE49-F238E27FC236}">
                <a16:creationId xmlns:a16="http://schemas.microsoft.com/office/drawing/2014/main" id="{03DF172D-B5FC-410B-BF85-C8CC57BCAD46}"/>
              </a:ext>
            </a:extLst>
          </p:cNvPr>
          <p:cNvSpPr/>
          <p:nvPr/>
        </p:nvSpPr>
        <p:spPr>
          <a:xfrm>
            <a:off x="6401594" y="4910214"/>
            <a:ext cx="4724400" cy="8948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IN" sz="2000" dirty="0"/>
              <a:t> </a:t>
            </a:r>
            <a:r>
              <a:rPr lang="en-IN" b="1" dirty="0"/>
              <a:t>= IFNA(VLOOKUP</a:t>
            </a:r>
            <a:r>
              <a:rPr lang="en-US" b="1" dirty="0">
                <a:solidFill>
                  <a:schemeClr val="tx1"/>
                </a:solidFill>
              </a:rPr>
              <a:t> (</a:t>
            </a:r>
            <a:r>
              <a:rPr lang="en-US" b="1" dirty="0" err="1">
                <a:solidFill>
                  <a:schemeClr val="tx1"/>
                </a:solidFill>
              </a:rPr>
              <a:t>lookup_value</a:t>
            </a:r>
            <a:r>
              <a:rPr lang="en-US" b="1" dirty="0">
                <a:solidFill>
                  <a:schemeClr val="tx1"/>
                </a:solidFill>
              </a:rPr>
              <a:t>, </a:t>
            </a:r>
            <a:r>
              <a:rPr lang="en-US" b="1" dirty="0" err="1">
                <a:solidFill>
                  <a:schemeClr val="tx1"/>
                </a:solidFill>
              </a:rPr>
              <a:t>table_array</a:t>
            </a:r>
            <a:r>
              <a:rPr lang="en-US" b="1" dirty="0">
                <a:solidFill>
                  <a:schemeClr val="tx1"/>
                </a:solidFill>
              </a:rPr>
              <a:t>, </a:t>
            </a:r>
            <a:r>
              <a:rPr lang="en-US" b="1" dirty="0" err="1">
                <a:solidFill>
                  <a:schemeClr val="tx1"/>
                </a:solidFill>
              </a:rPr>
              <a:t>col_index_num</a:t>
            </a:r>
            <a:r>
              <a:rPr lang="en-US" b="1" dirty="0">
                <a:solidFill>
                  <a:schemeClr val="tx1"/>
                </a:solidFill>
              </a:rPr>
              <a:t>, 0),” -- ”)</a:t>
            </a:r>
            <a:endParaRPr lang="en-US" sz="2000" b="1" dirty="0"/>
          </a:p>
        </p:txBody>
      </p:sp>
      <p:cxnSp>
        <p:nvCxnSpPr>
          <p:cNvPr id="9" name="Straight Connector 8">
            <a:extLst>
              <a:ext uri="{FF2B5EF4-FFF2-40B4-BE49-F238E27FC236}">
                <a16:creationId xmlns:a16="http://schemas.microsoft.com/office/drawing/2014/main" id="{4D2974A4-F3B9-4C9C-859D-8C3A3C228302}"/>
              </a:ext>
            </a:extLst>
          </p:cNvPr>
          <p:cNvCxnSpPr/>
          <p:nvPr/>
        </p:nvCxnSpPr>
        <p:spPr>
          <a:xfrm>
            <a:off x="1544783" y="914400"/>
            <a:ext cx="8922327"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903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E0011FF-9C31-4E56-857E-B6A72EAEC887}"/>
              </a:ext>
            </a:extLst>
          </p:cNvPr>
          <p:cNvSpPr>
            <a:spLocks noGrp="1"/>
          </p:cNvSpPr>
          <p:nvPr>
            <p:ph type="subTitle" idx="1"/>
          </p:nvPr>
        </p:nvSpPr>
        <p:spPr>
          <a:xfrm>
            <a:off x="2417780" y="1828800"/>
            <a:ext cx="8637072" cy="3269673"/>
          </a:xfrm>
        </p:spPr>
        <p:txBody>
          <a:bodyPr>
            <a:normAutofit/>
            <a:scene3d>
              <a:camera prst="obliqueTopRight"/>
              <a:lightRig rig="threePt" dir="t"/>
            </a:scene3d>
          </a:bodyPr>
          <a:lstStyle/>
          <a:p>
            <a:pPr algn="r"/>
            <a:r>
              <a:rPr lang="en-US" sz="8800" b="1" i="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ffectLst>
                  <a:outerShdw blurRad="38100" dist="38100" dir="2700000" algn="tl">
                    <a:srgbClr val="000000">
                      <a:alpha val="43137"/>
                    </a:srgbClr>
                  </a:outerShdw>
                </a:effectLst>
                <a:latin typeface="Constantia" panose="02030602050306030303" pitchFamily="18" charset="0"/>
              </a:rPr>
              <a:t>Thank You</a:t>
            </a:r>
            <a:endParaRPr lang="en-IN" sz="8800" b="1" i="1" dirty="0">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a:effectLst>
                <a:outerShdw blurRad="38100" dist="38100" dir="2700000" algn="tl">
                  <a:srgbClr val="000000">
                    <a:alpha val="43137"/>
                  </a:srgbClr>
                </a:outerShdw>
              </a:effectLst>
              <a:latin typeface="Constantia" panose="02030602050306030303" pitchFamily="18" charset="0"/>
            </a:endParaRPr>
          </a:p>
        </p:txBody>
      </p:sp>
      <p:pic>
        <p:nvPicPr>
          <p:cNvPr id="3" name="Graphic 2" descr="Smiling face with solid fill">
            <a:extLst>
              <a:ext uri="{FF2B5EF4-FFF2-40B4-BE49-F238E27FC236}">
                <a16:creationId xmlns:a16="http://schemas.microsoft.com/office/drawing/2014/main" id="{2F80FC9C-513D-404D-B0E6-5D62251FBF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54852" y="2281269"/>
            <a:ext cx="1137148" cy="1147731"/>
          </a:xfrm>
          <a:prstGeom prst="rect">
            <a:avLst/>
          </a:prstGeom>
        </p:spPr>
      </p:pic>
    </p:spTree>
    <p:extLst>
      <p:ext uri="{BB962C8B-B14F-4D97-AF65-F5344CB8AC3E}">
        <p14:creationId xmlns:p14="http://schemas.microsoft.com/office/powerpoint/2010/main" val="16417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527</TotalTime>
  <Words>453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Constantia</vt:lpstr>
      <vt:lpstr>Gill Sans MT</vt:lpstr>
      <vt:lpstr>Wingdings</vt:lpstr>
      <vt:lpstr>Gallery</vt:lpstr>
      <vt:lpstr>PowerPoint Presentation</vt:lpstr>
      <vt:lpstr>PowerPoint Presentation</vt:lpstr>
      <vt:lpstr>What is VLOOKUP</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Suryawanshi</dc:creator>
  <cp:lastModifiedBy>Harshal Suryawanshi</cp:lastModifiedBy>
  <cp:revision>40</cp:revision>
  <dcterms:created xsi:type="dcterms:W3CDTF">2023-06-21T16:53:17Z</dcterms:created>
  <dcterms:modified xsi:type="dcterms:W3CDTF">2023-06-23T10:59:11Z</dcterms:modified>
</cp:coreProperties>
</file>