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784" r:id="rId2"/>
  </p:sldMasterIdLst>
  <p:notesMasterIdLst>
    <p:notesMasterId r:id="rId14"/>
  </p:notesMasterIdLst>
  <p:sldIdLst>
    <p:sldId id="256" r:id="rId3"/>
    <p:sldId id="268" r:id="rId4"/>
    <p:sldId id="275" r:id="rId5"/>
    <p:sldId id="278" r:id="rId6"/>
    <p:sldId id="279" r:id="rId7"/>
    <p:sldId id="281" r:id="rId8"/>
    <p:sldId id="282" r:id="rId9"/>
    <p:sldId id="270" r:id="rId10"/>
    <p:sldId id="272" r:id="rId11"/>
    <p:sldId id="27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59F"/>
    <a:srgbClr val="AB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6A5D-6608-4C88-A1AA-9C8082984B2E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3C525-1C0B-4BAD-98D0-473D71809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8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3C525-1C0B-4BAD-98D0-473D7180935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1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436-9F2D-4471-A886-589A7DA8DCE6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7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435-96EE-4500-AEDC-1B2D43935ECD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1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8525-1391-4C2E-A16F-6FEC1F32A3FD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82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3E8-A345-4CE2-9FE6-C6E42F825787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8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FF7B-3FD8-4AAD-809C-730064BF0383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142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AC8-382F-4F3A-BFDA-73FE6B9B06F7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0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3716-6059-409B-BF0C-91110244C004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6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ADB-B3B9-4FA1-B091-5FA49AFF91C4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66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6436-9F2D-4471-A886-589A7DA8DCE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87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3FA-1A06-4767-B0E8-DEF1161DE0A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1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953E-038B-4C4D-BE7F-BC19950A796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1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63FA-1A06-4767-B0E8-DEF1161DE0AE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40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BA8-0AB1-4F85-848B-DC722A8F617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46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6EF5-E209-4B22-B519-E3BC57CCB11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30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445-DA7E-4E42-A581-BE2F63FAAF0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61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60B-18CB-4388-B195-7CE03C9E325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5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447-C04B-48E5-96E9-025EC2C6584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66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0B41-706A-4EDA-9C49-A8B2F14AEF1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15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1435-96EE-4500-AEDC-1B2D43935EC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8525-1391-4C2E-A16F-6FEC1F32A3F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84C22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84C22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E84C22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155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3E8-A345-4CE2-9FE6-C6E42F82578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FF7B-3FD8-4AAD-809C-730064BF038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84C22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84C22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2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953E-038B-4C4D-BE7F-BC19950A7967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25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EAC8-382F-4F3A-BFDA-73FE6B9B06F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98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3716-6059-409B-BF0C-91110244C00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1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FADB-B3B9-4FA1-B091-5FA49AFF91C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13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9BA8-0AB1-4F85-848B-DC722A8F6171}" type="datetime1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7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6EF5-E209-4B22-B519-E3BC57CCB110}" type="datetime1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0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8445-DA7E-4E42-A581-BE2F63FAAF03}" type="datetime1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60B-18CB-4388-B195-7CE03C9E325C}" type="datetime1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3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8447-C04B-48E5-96E9-025EC2C65844}" type="datetime1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6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0B41-706A-4EDA-9C49-A8B2F14AEF1A}" type="datetime1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E303-D764-49A8-B571-F26B03EC2692}" type="datetime1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238D8B-2326-4EC3-9F29-81917F95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E303-D764-49A8-B571-F26B03EC269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25-03-2022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238D8B-2326-4EC3-9F29-81917F95D337}" type="slidenum">
              <a:rPr lang="en-IN" smtClean="0">
                <a:solidFill>
                  <a:srgbClr val="E84C22"/>
                </a:solidFill>
              </a:rPr>
              <a:pPr/>
              <a:t>‹#›</a:t>
            </a:fld>
            <a:endParaRPr lang="en-IN">
              <a:solidFill>
                <a:srgbClr val="E84C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5308" y="1210614"/>
            <a:ext cx="965915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Automated Data Migration tool </a:t>
            </a:r>
          </a:p>
          <a:p>
            <a:pPr algn="ctr"/>
            <a:r>
              <a:rPr lang="en-IN" sz="40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from On Premise/Cloud to AWS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16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IN" sz="16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IN" sz="16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IN" sz="16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IN" sz="16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endParaRPr lang="en-IN" sz="16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Author :: Pragyan Banerjee</a:t>
            </a:r>
          </a:p>
          <a:p>
            <a:endParaRPr lang="en-IN" sz="16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Aug-2020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459043" y="1495732"/>
            <a:ext cx="9435558" cy="4706385"/>
            <a:chOff x="459043" y="642292"/>
            <a:chExt cx="9435558" cy="4706385"/>
          </a:xfrm>
        </p:grpSpPr>
        <p:sp>
          <p:nvSpPr>
            <p:cNvPr id="8" name="TextBox 7"/>
            <p:cNvSpPr txBox="1"/>
            <p:nvPr/>
          </p:nvSpPr>
          <p:spPr>
            <a:xfrm>
              <a:off x="760236" y="816529"/>
              <a:ext cx="191072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For Rehost migration , in cloudendure for replication instance a port 443 needs to be added as the ingress rule in the security group of the replication instance.</a:t>
              </a:r>
              <a:br>
                <a:rPr lang="en-IN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</a:br>
              <a:endParaRPr lang="en-IN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4251" y="2989949"/>
              <a:ext cx="17184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In the cloudendure API script the to get the machine id always refer the source IP than source machine name.</a:t>
              </a:r>
              <a:br>
                <a:rPr lang="en-IN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</a:br>
              <a:endParaRPr lang="en-IN" sz="14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501" y="907161"/>
              <a:ext cx="167245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Compatibility of  different database version is very important when re factor and re platform strategy is considered.</a:t>
              </a:r>
              <a:br>
                <a:rPr lang="en-IN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</a:br>
              <a:endParaRPr lang="en-IN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91481" y="3040353"/>
              <a:ext cx="21031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AWS RDS “pg_hba.conf rejects connection for host”</a:t>
              </a:r>
            </a:p>
            <a:p>
              <a:r>
                <a:rPr lang="en-US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due to that DMS target endpoint getting failed.</a:t>
              </a:r>
            </a:p>
            <a:p>
              <a:r>
                <a:rPr lang="en-US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The resource DB Cluster Parameter Group change  rds.force_ssl=0 to overcome this  </a:t>
              </a:r>
              <a:r>
                <a:rPr lang="en-US" dirty="0"/>
                <a:t> 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59043" y="2573534"/>
              <a:ext cx="7432143" cy="299019"/>
              <a:chOff x="459043" y="2573534"/>
              <a:chExt cx="7432143" cy="299019"/>
            </a:xfrm>
          </p:grpSpPr>
          <p:sp>
            <p:nvSpPr>
              <p:cNvPr id="23" name="Donut 22"/>
              <p:cNvSpPr/>
              <p:nvPr/>
            </p:nvSpPr>
            <p:spPr>
              <a:xfrm>
                <a:off x="7601626" y="2573534"/>
                <a:ext cx="289560" cy="274320"/>
              </a:xfrm>
              <a:prstGeom prst="don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onut 23"/>
              <p:cNvSpPr/>
              <p:nvPr/>
            </p:nvSpPr>
            <p:spPr>
              <a:xfrm>
                <a:off x="459043" y="2598233"/>
                <a:ext cx="289560" cy="274320"/>
              </a:xfrm>
              <a:prstGeom prst="donu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Donut 24"/>
              <p:cNvSpPr/>
              <p:nvPr/>
            </p:nvSpPr>
            <p:spPr>
              <a:xfrm>
                <a:off x="2723492" y="2573534"/>
                <a:ext cx="289560" cy="274320"/>
              </a:xfrm>
              <a:prstGeom prst="donu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Donut 25"/>
              <p:cNvSpPr/>
              <p:nvPr/>
            </p:nvSpPr>
            <p:spPr>
              <a:xfrm>
                <a:off x="4987941" y="2573534"/>
                <a:ext cx="289560" cy="274320"/>
              </a:xfrm>
              <a:prstGeom prst="donu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4" idx="6"/>
                <a:endCxn id="25" idx="2"/>
              </p:cNvCxnSpPr>
              <p:nvPr/>
            </p:nvCxnSpPr>
            <p:spPr>
              <a:xfrm flipV="1">
                <a:off x="748603" y="2710694"/>
                <a:ext cx="1974889" cy="24699"/>
              </a:xfrm>
              <a:prstGeom prst="line">
                <a:avLst/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5" idx="6"/>
                <a:endCxn id="26" idx="2"/>
              </p:cNvCxnSpPr>
              <p:nvPr/>
            </p:nvCxnSpPr>
            <p:spPr>
              <a:xfrm>
                <a:off x="3013052" y="2710694"/>
                <a:ext cx="1974889" cy="0"/>
              </a:xfrm>
              <a:prstGeom prst="line">
                <a:avLst/>
              </a:prstGeom>
              <a:ln w="5715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endCxn id="23" idx="2"/>
              </p:cNvCxnSpPr>
              <p:nvPr/>
            </p:nvCxnSpPr>
            <p:spPr>
              <a:xfrm>
                <a:off x="5277501" y="2710694"/>
                <a:ext cx="2324125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89390" y="642292"/>
              <a:ext cx="217170" cy="1783109"/>
              <a:chOff x="551926" y="609570"/>
              <a:chExt cx="217170" cy="1783109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551926" y="2225040"/>
                <a:ext cx="217170" cy="1676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585168" y="609570"/>
                <a:ext cx="108585" cy="10668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1" name="Straight Connector 50"/>
              <p:cNvCxnSpPr>
                <a:stCxn id="47" idx="4"/>
                <a:endCxn id="40" idx="0"/>
              </p:cNvCxnSpPr>
              <p:nvPr/>
            </p:nvCxnSpPr>
            <p:spPr>
              <a:xfrm>
                <a:off x="639461" y="716250"/>
                <a:ext cx="21050" cy="1508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759687" y="3038539"/>
              <a:ext cx="217170" cy="1820632"/>
              <a:chOff x="3331321" y="2977580"/>
              <a:chExt cx="217170" cy="1820632"/>
            </a:xfrm>
          </p:grpSpPr>
          <p:sp>
            <p:nvSpPr>
              <p:cNvPr id="41" name="Isosceles Triangle 40"/>
              <p:cNvSpPr/>
              <p:nvPr/>
            </p:nvSpPr>
            <p:spPr>
              <a:xfrm rot="10800000">
                <a:off x="3331321" y="2977580"/>
                <a:ext cx="217170" cy="1676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3385612" y="4691532"/>
                <a:ext cx="108585" cy="10668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0" name="Straight Connector 59"/>
              <p:cNvCxnSpPr>
                <a:stCxn id="59" idx="0"/>
                <a:endCxn id="41" idx="0"/>
              </p:cNvCxnSpPr>
              <p:nvPr/>
            </p:nvCxnSpPr>
            <p:spPr>
              <a:xfrm flipV="1">
                <a:off x="3439905" y="3145219"/>
                <a:ext cx="1" cy="15463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5024136" y="672772"/>
              <a:ext cx="217170" cy="1783109"/>
              <a:chOff x="551926" y="609570"/>
              <a:chExt cx="217170" cy="1783109"/>
            </a:xfrm>
          </p:grpSpPr>
          <p:sp>
            <p:nvSpPr>
              <p:cNvPr id="77" name="Isosceles Triangle 76"/>
              <p:cNvSpPr/>
              <p:nvPr/>
            </p:nvSpPr>
            <p:spPr>
              <a:xfrm>
                <a:off x="551926" y="2225040"/>
                <a:ext cx="217170" cy="1676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Flowchart: Connector 77"/>
              <p:cNvSpPr/>
              <p:nvPr/>
            </p:nvSpPr>
            <p:spPr>
              <a:xfrm>
                <a:off x="585168" y="609570"/>
                <a:ext cx="108585" cy="10668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9" name="Straight Connector 78"/>
              <p:cNvCxnSpPr>
                <a:stCxn id="78" idx="4"/>
                <a:endCxn id="77" idx="0"/>
              </p:cNvCxnSpPr>
              <p:nvPr/>
            </p:nvCxnSpPr>
            <p:spPr>
              <a:xfrm>
                <a:off x="639461" y="716250"/>
                <a:ext cx="21050" cy="1508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7569826" y="3038539"/>
              <a:ext cx="217170" cy="1820632"/>
              <a:chOff x="3331321" y="2977580"/>
              <a:chExt cx="217170" cy="1820632"/>
            </a:xfrm>
          </p:grpSpPr>
          <p:sp>
            <p:nvSpPr>
              <p:cNvPr id="81" name="Isosceles Triangle 80"/>
              <p:cNvSpPr/>
              <p:nvPr/>
            </p:nvSpPr>
            <p:spPr>
              <a:xfrm rot="10800000">
                <a:off x="3331321" y="2977580"/>
                <a:ext cx="217170" cy="16763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Flowchart: Connector 81"/>
              <p:cNvSpPr/>
              <p:nvPr/>
            </p:nvSpPr>
            <p:spPr>
              <a:xfrm>
                <a:off x="3385612" y="4691532"/>
                <a:ext cx="108585" cy="10668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3" name="Straight Connector 82"/>
              <p:cNvCxnSpPr>
                <a:stCxn id="82" idx="0"/>
                <a:endCxn id="81" idx="0"/>
              </p:cNvCxnSpPr>
              <p:nvPr/>
            </p:nvCxnSpPr>
            <p:spPr>
              <a:xfrm flipV="1">
                <a:off x="3439905" y="3145219"/>
                <a:ext cx="1" cy="15463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Title 1"/>
          <p:cNvSpPr txBox="1">
            <a:spLocks/>
          </p:cNvSpPr>
          <p:nvPr/>
        </p:nvSpPr>
        <p:spPr>
          <a:xfrm>
            <a:off x="459043" y="567385"/>
            <a:ext cx="8596668" cy="5237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IN" sz="2400" b="1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Major challenges Faced</a:t>
            </a:r>
            <a:endParaRPr lang="en-IN" sz="2400" b="1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4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080" y="2484120"/>
            <a:ext cx="4617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i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579" y="1043189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Agenda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2579" y="1738648"/>
            <a:ext cx="8596352" cy="3026536"/>
            <a:chOff x="682579" y="1738648"/>
            <a:chExt cx="8596352" cy="3026536"/>
          </a:xfrm>
        </p:grpSpPr>
        <p:sp>
          <p:nvSpPr>
            <p:cNvPr id="3" name="Rectangle 2"/>
            <p:cNvSpPr/>
            <p:nvPr/>
          </p:nvSpPr>
          <p:spPr>
            <a:xfrm>
              <a:off x="682579" y="1738648"/>
              <a:ext cx="8596352" cy="3026536"/>
            </a:xfrm>
            <a:prstGeom prst="rect">
              <a:avLst/>
            </a:prstGeom>
            <a:ln w="3175">
              <a:solidFill>
                <a:schemeClr val="accent4">
                  <a:lumMod val="75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1825" y="1841679"/>
              <a:ext cx="795914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Purpose/Background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Different Migration Strategies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Architecture for Rehost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Architecture for Re Factor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Architecture for Re Platform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Architecture for Disaster Recovery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How this POC will benefit Client/End Users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Challenges Faced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Technical Capabilities/Tools Used</a:t>
              </a:r>
              <a:endParaRPr lang="en-IN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0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579" y="1043189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Objective: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2731" y="1596980"/>
            <a:ext cx="8596352" cy="2804264"/>
            <a:chOff x="772731" y="1596980"/>
            <a:chExt cx="8596352" cy="2804264"/>
          </a:xfrm>
        </p:grpSpPr>
        <p:sp>
          <p:nvSpPr>
            <p:cNvPr id="2" name="Rectangle 1"/>
            <p:cNvSpPr/>
            <p:nvPr/>
          </p:nvSpPr>
          <p:spPr>
            <a:xfrm>
              <a:off x="772731" y="1596980"/>
              <a:ext cx="8596352" cy="2163652"/>
            </a:xfrm>
            <a:prstGeom prst="rect">
              <a:avLst/>
            </a:prstGeom>
            <a:ln w="3175">
              <a:solidFill>
                <a:schemeClr val="accent4">
                  <a:lumMod val="75000"/>
                </a:schemeClr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33341" y="1815921"/>
              <a:ext cx="7946264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To understand the different migration strategies in AWS.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To map business requirements to the proper migration strategy.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To showcase how data can be migrated in cloud in few clicks.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Try to resolve client pain points with an innovative, flexible and automated solution.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IN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5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238D8B-2326-4EC3-9F29-81917F95D337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9" y="557784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sng" strike="noStrike" kern="1200" cap="none" spc="0" normalizeH="0" baseline="0" noProof="0" dirty="0">
                <a:ln>
                  <a:noFill/>
                </a:ln>
                <a:solidFill>
                  <a:srgbClr val="FF8427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Story Line: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95" y="897687"/>
            <a:ext cx="2918896" cy="5189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756" y="1662392"/>
            <a:ext cx="4768961" cy="47580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928640" y="3349336"/>
            <a:ext cx="1951238" cy="2210342"/>
            <a:chOff x="2435129" y="1733707"/>
            <a:chExt cx="1951238" cy="2210342"/>
          </a:xfrm>
        </p:grpSpPr>
        <p:sp>
          <p:nvSpPr>
            <p:cNvPr id="9" name="TextBox 8"/>
            <p:cNvSpPr txBox="1"/>
            <p:nvPr/>
          </p:nvSpPr>
          <p:spPr>
            <a:xfrm>
              <a:off x="3337806" y="1733707"/>
              <a:ext cx="1005050" cy="847296"/>
            </a:xfrm>
            <a:custGeom>
              <a:avLst/>
              <a:gdLst/>
              <a:ahLst/>
              <a:cxnLst/>
              <a:rect l="l" t="t" r="r" b="b"/>
              <a:pathLst>
                <a:path w="853638" h="847296">
                  <a:moveTo>
                    <a:pt x="61379" y="0"/>
                  </a:moveTo>
                  <a:cubicBezTo>
                    <a:pt x="277000" y="0"/>
                    <a:pt x="451080" y="45004"/>
                    <a:pt x="583617" y="135011"/>
                  </a:cubicBezTo>
                  <a:cubicBezTo>
                    <a:pt x="763631" y="256668"/>
                    <a:pt x="853638" y="418879"/>
                    <a:pt x="853638" y="621641"/>
                  </a:cubicBezTo>
                  <a:cubicBezTo>
                    <a:pt x="853638" y="684696"/>
                    <a:pt x="840563" y="746081"/>
                    <a:pt x="814414" y="805797"/>
                  </a:cubicBezTo>
                  <a:lnTo>
                    <a:pt x="793014" y="847296"/>
                  </a:lnTo>
                  <a:lnTo>
                    <a:pt x="87703" y="847296"/>
                  </a:lnTo>
                  <a:lnTo>
                    <a:pt x="126659" y="814513"/>
                  </a:lnTo>
                  <a:cubicBezTo>
                    <a:pt x="206775" y="749234"/>
                    <a:pt x="246833" y="689394"/>
                    <a:pt x="246833" y="634994"/>
                  </a:cubicBezTo>
                  <a:cubicBezTo>
                    <a:pt x="246833" y="580594"/>
                    <a:pt x="230760" y="538311"/>
                    <a:pt x="198615" y="508144"/>
                  </a:cubicBezTo>
                  <a:cubicBezTo>
                    <a:pt x="166470" y="477976"/>
                    <a:pt x="117757" y="462893"/>
                    <a:pt x="52477" y="462893"/>
                  </a:cubicBezTo>
                  <a:cubicBezTo>
                    <a:pt x="34921" y="462893"/>
                    <a:pt x="18122" y="464346"/>
                    <a:pt x="2080" y="467251"/>
                  </a:cubicBezTo>
                  <a:lnTo>
                    <a:pt x="0" y="467844"/>
                  </a:lnTo>
                  <a:lnTo>
                    <a:pt x="0" y="3823"/>
                  </a:lnTo>
                  <a:lnTo>
                    <a:pt x="613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23900">
                  <a:solidFill>
                    <a:srgbClr val="C00000"/>
                  </a:solidFill>
                  <a:latin typeface="Arial Black" panose="020B0A040201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5129" y="1752518"/>
              <a:ext cx="828756" cy="769269"/>
            </a:xfrm>
            <a:custGeom>
              <a:avLst/>
              <a:gdLst/>
              <a:ahLst/>
              <a:cxnLst/>
              <a:rect l="l" t="t" r="r" b="b"/>
              <a:pathLst>
                <a:path w="740055" h="769269">
                  <a:moveTo>
                    <a:pt x="740055" y="0"/>
                  </a:moveTo>
                  <a:lnTo>
                    <a:pt x="740055" y="474683"/>
                  </a:lnTo>
                  <a:lnTo>
                    <a:pt x="700691" y="495446"/>
                  </a:lnTo>
                  <a:cubicBezTo>
                    <a:pt x="687678" y="504163"/>
                    <a:pt x="675423" y="514332"/>
                    <a:pt x="663925" y="525954"/>
                  </a:cubicBezTo>
                  <a:cubicBezTo>
                    <a:pt x="617932" y="572441"/>
                    <a:pt x="588507" y="653546"/>
                    <a:pt x="575649" y="769269"/>
                  </a:cubicBezTo>
                  <a:lnTo>
                    <a:pt x="0" y="698055"/>
                  </a:lnTo>
                  <a:cubicBezTo>
                    <a:pt x="19782" y="486390"/>
                    <a:pt x="96683" y="316020"/>
                    <a:pt x="230705" y="186944"/>
                  </a:cubicBezTo>
                  <a:cubicBezTo>
                    <a:pt x="331221" y="90137"/>
                    <a:pt x="471934" y="29633"/>
                    <a:pt x="652844" y="5431"/>
                  </a:cubicBezTo>
                  <a:lnTo>
                    <a:pt x="7400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6090" y="2647673"/>
              <a:ext cx="1294463" cy="636608"/>
            </a:xfrm>
            <a:custGeom>
              <a:avLst/>
              <a:gdLst/>
              <a:ahLst/>
              <a:cxnLst/>
              <a:rect l="l" t="t" r="r" b="b"/>
              <a:pathLst>
                <a:path w="1057177" h="636608">
                  <a:moveTo>
                    <a:pt x="326584" y="0"/>
                  </a:moveTo>
                  <a:lnTo>
                    <a:pt x="1057177" y="0"/>
                  </a:lnTo>
                  <a:lnTo>
                    <a:pt x="1033164" y="33791"/>
                  </a:lnTo>
                  <a:cubicBezTo>
                    <a:pt x="980124" y="98885"/>
                    <a:pt x="899823" y="173716"/>
                    <a:pt x="792259" y="258283"/>
                  </a:cubicBezTo>
                  <a:cubicBezTo>
                    <a:pt x="692361" y="337409"/>
                    <a:pt x="629307" y="400958"/>
                    <a:pt x="603096" y="448929"/>
                  </a:cubicBezTo>
                  <a:cubicBezTo>
                    <a:pt x="576885" y="496900"/>
                    <a:pt x="563780" y="559459"/>
                    <a:pt x="563780" y="636608"/>
                  </a:cubicBezTo>
                  <a:lnTo>
                    <a:pt x="0" y="636608"/>
                  </a:lnTo>
                  <a:lnTo>
                    <a:pt x="0" y="580230"/>
                  </a:lnTo>
                  <a:cubicBezTo>
                    <a:pt x="0" y="484289"/>
                    <a:pt x="10880" y="406398"/>
                    <a:pt x="32640" y="346559"/>
                  </a:cubicBezTo>
                  <a:cubicBezTo>
                    <a:pt x="54400" y="286719"/>
                    <a:pt x="86793" y="232072"/>
                    <a:pt x="129818" y="182617"/>
                  </a:cubicBezTo>
                  <a:cubicBezTo>
                    <a:pt x="162087" y="145527"/>
                    <a:pt x="224539" y="87294"/>
                    <a:pt x="317173" y="7920"/>
                  </a:cubicBezTo>
                  <a:lnTo>
                    <a:pt x="32658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defRPr sz="23900">
                  <a:solidFill>
                    <a:srgbClr val="C00000"/>
                  </a:solidFill>
                  <a:latin typeface="Arial Black" panose="020B0A040201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06559" y="3392850"/>
              <a:ext cx="662495" cy="551199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3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091397">
              <a:off x="2487379" y="1903551"/>
              <a:ext cx="880204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   </a:t>
              </a:r>
              <a:r>
                <a:rPr kumimoji="0" lang="en-I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2993" y="2767153"/>
              <a:ext cx="80996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   </a:t>
              </a:r>
              <a:r>
                <a:rPr kumimoji="0" lang="en-I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76402" y="1950567"/>
              <a:ext cx="80996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   </a:t>
              </a:r>
              <a:r>
                <a:rPr kumimoji="0" lang="en-I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999" y="3459520"/>
              <a:ext cx="80996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   </a:t>
              </a:r>
              <a:r>
                <a:rPr kumimoji="0" lang="en-I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4842884" y="2381048"/>
            <a:ext cx="1033708" cy="67708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4. Cost</a:t>
            </a:r>
          </a:p>
        </p:txBody>
      </p:sp>
      <p:sp>
        <p:nvSpPr>
          <p:cNvPr id="20" name="Oval 19"/>
          <p:cNvSpPr/>
          <p:nvPr/>
        </p:nvSpPr>
        <p:spPr>
          <a:xfrm>
            <a:off x="5402844" y="1665696"/>
            <a:ext cx="2125212" cy="67708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3. Performance</a:t>
            </a:r>
          </a:p>
        </p:txBody>
      </p:sp>
      <p:sp>
        <p:nvSpPr>
          <p:cNvPr id="22" name="Oval 21"/>
          <p:cNvSpPr/>
          <p:nvPr/>
        </p:nvSpPr>
        <p:spPr>
          <a:xfrm>
            <a:off x="4346903" y="897687"/>
            <a:ext cx="2314815" cy="67708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2. Maintainability </a:t>
            </a:r>
          </a:p>
        </p:txBody>
      </p:sp>
      <p:sp>
        <p:nvSpPr>
          <p:cNvPr id="23" name="Oval 22"/>
          <p:cNvSpPr/>
          <p:nvPr/>
        </p:nvSpPr>
        <p:spPr>
          <a:xfrm>
            <a:off x="6249938" y="195732"/>
            <a:ext cx="1822822" cy="67708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1. RPO/RTO</a:t>
            </a:r>
          </a:p>
        </p:txBody>
      </p:sp>
    </p:spTree>
    <p:extLst>
      <p:ext uri="{BB962C8B-B14F-4D97-AF65-F5344CB8AC3E}">
        <p14:creationId xmlns:p14="http://schemas.microsoft.com/office/powerpoint/2010/main" val="17816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0C10F50-F72B-4774-BA11-B6703C6816D2}"/>
              </a:ext>
            </a:extLst>
          </p:cNvPr>
          <p:cNvGrpSpPr/>
          <p:nvPr/>
        </p:nvGrpSpPr>
        <p:grpSpPr>
          <a:xfrm>
            <a:off x="4445000" y="3493733"/>
            <a:ext cx="1422400" cy="1320800"/>
            <a:chOff x="4445000" y="3467100"/>
            <a:chExt cx="1320800" cy="1320800"/>
          </a:xfrm>
          <a:effectLst>
            <a:outerShdw blurRad="330200" sx="112000" sy="112000" algn="ctr" rotWithShape="0">
              <a:prstClr val="black">
                <a:alpha val="75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BCB17-7360-4D34-8195-A5015A255531}"/>
                </a:ext>
              </a:extLst>
            </p:cNvPr>
            <p:cNvSpPr/>
            <p:nvPr/>
          </p:nvSpPr>
          <p:spPr>
            <a:xfrm>
              <a:off x="4445000" y="3467100"/>
              <a:ext cx="1320800" cy="1320800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>
              <a:noFill/>
            </a:ln>
            <a:sp3d extrusionH="152400"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5A5971-0AA1-4EB5-A680-751819AA51EF}"/>
                </a:ext>
              </a:extLst>
            </p:cNvPr>
            <p:cNvSpPr/>
            <p:nvPr/>
          </p:nvSpPr>
          <p:spPr>
            <a:xfrm>
              <a:off x="4622800" y="3657600"/>
              <a:ext cx="965200" cy="9398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238D8B-2326-4EC3-9F29-81917F95D337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505" y="582908"/>
            <a:ext cx="521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sng" strike="noStrike" kern="1200" cap="none" spc="0" normalizeH="0" baseline="0" noProof="0" dirty="0">
                <a:ln>
                  <a:noFill/>
                </a:ln>
                <a:solidFill>
                  <a:srgbClr val="FF8427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Story Line Continued: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910237-B8F5-4418-B463-8E06158C49BC}"/>
              </a:ext>
            </a:extLst>
          </p:cNvPr>
          <p:cNvGrpSpPr/>
          <p:nvPr/>
        </p:nvGrpSpPr>
        <p:grpSpPr>
          <a:xfrm>
            <a:off x="-131082" y="13317"/>
            <a:ext cx="5998482" cy="4827849"/>
            <a:chOff x="-131082" y="13317"/>
            <a:chExt cx="5998482" cy="4827849"/>
          </a:xfrm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5C0AD2F3-7CBE-4F98-B0BA-71859316EE02}"/>
                </a:ext>
              </a:extLst>
            </p:cNvPr>
            <p:cNvSpPr/>
            <p:nvPr/>
          </p:nvSpPr>
          <p:spPr>
            <a:xfrm>
              <a:off x="-131082" y="13317"/>
              <a:ext cx="5766319" cy="4124132"/>
            </a:xfrm>
            <a:custGeom>
              <a:avLst/>
              <a:gdLst>
                <a:gd name="connsiteX0" fmla="*/ 5617029 w 5617029"/>
                <a:gd name="connsiteY0" fmla="*/ 3974841 h 4142792"/>
                <a:gd name="connsiteX1" fmla="*/ 2481943 w 5617029"/>
                <a:gd name="connsiteY1" fmla="*/ 0 h 4142792"/>
                <a:gd name="connsiteX2" fmla="*/ 0 w 5617029"/>
                <a:gd name="connsiteY2" fmla="*/ 0 h 4142792"/>
                <a:gd name="connsiteX3" fmla="*/ 37323 w 5617029"/>
                <a:gd name="connsiteY3" fmla="*/ 2015412 h 4142792"/>
                <a:gd name="connsiteX4" fmla="*/ 4795935 w 5617029"/>
                <a:gd name="connsiteY4" fmla="*/ 4142792 h 4142792"/>
                <a:gd name="connsiteX5" fmla="*/ 5617029 w 5617029"/>
                <a:gd name="connsiteY5" fmla="*/ 3974841 h 4142792"/>
                <a:gd name="connsiteX0" fmla="*/ 5766319 w 5766319"/>
                <a:gd name="connsiteY0" fmla="*/ 4068147 h 4142792"/>
                <a:gd name="connsiteX1" fmla="*/ 2481943 w 5766319"/>
                <a:gd name="connsiteY1" fmla="*/ 0 h 4142792"/>
                <a:gd name="connsiteX2" fmla="*/ 0 w 5766319"/>
                <a:gd name="connsiteY2" fmla="*/ 0 h 4142792"/>
                <a:gd name="connsiteX3" fmla="*/ 37323 w 5766319"/>
                <a:gd name="connsiteY3" fmla="*/ 2015412 h 4142792"/>
                <a:gd name="connsiteX4" fmla="*/ 4795935 w 5766319"/>
                <a:gd name="connsiteY4" fmla="*/ 4142792 h 4142792"/>
                <a:gd name="connsiteX5" fmla="*/ 5766319 w 5766319"/>
                <a:gd name="connsiteY5" fmla="*/ 4068147 h 4142792"/>
                <a:gd name="connsiteX0" fmla="*/ 5766319 w 5766319"/>
                <a:gd name="connsiteY0" fmla="*/ 4068147 h 4068147"/>
                <a:gd name="connsiteX1" fmla="*/ 2481943 w 5766319"/>
                <a:gd name="connsiteY1" fmla="*/ 0 h 4068147"/>
                <a:gd name="connsiteX2" fmla="*/ 0 w 5766319"/>
                <a:gd name="connsiteY2" fmla="*/ 0 h 4068147"/>
                <a:gd name="connsiteX3" fmla="*/ 37323 w 5766319"/>
                <a:gd name="connsiteY3" fmla="*/ 2015412 h 4068147"/>
                <a:gd name="connsiteX4" fmla="*/ 4758613 w 5766319"/>
                <a:gd name="connsiteY4" fmla="*/ 4049486 h 4068147"/>
                <a:gd name="connsiteX5" fmla="*/ 5766319 w 5766319"/>
                <a:gd name="connsiteY5" fmla="*/ 4068147 h 4068147"/>
                <a:gd name="connsiteX0" fmla="*/ 5766319 w 5766319"/>
                <a:gd name="connsiteY0" fmla="*/ 4068147 h 4086809"/>
                <a:gd name="connsiteX1" fmla="*/ 2481943 w 5766319"/>
                <a:gd name="connsiteY1" fmla="*/ 0 h 4086809"/>
                <a:gd name="connsiteX2" fmla="*/ 0 w 5766319"/>
                <a:gd name="connsiteY2" fmla="*/ 0 h 4086809"/>
                <a:gd name="connsiteX3" fmla="*/ 37323 w 5766319"/>
                <a:gd name="connsiteY3" fmla="*/ 2015412 h 4086809"/>
                <a:gd name="connsiteX4" fmla="*/ 4702629 w 5766319"/>
                <a:gd name="connsiteY4" fmla="*/ 4086809 h 4086809"/>
                <a:gd name="connsiteX5" fmla="*/ 5766319 w 5766319"/>
                <a:gd name="connsiteY5" fmla="*/ 4068147 h 4086809"/>
                <a:gd name="connsiteX0" fmla="*/ 5766319 w 5766319"/>
                <a:gd name="connsiteY0" fmla="*/ 4124131 h 4124131"/>
                <a:gd name="connsiteX1" fmla="*/ 2481943 w 5766319"/>
                <a:gd name="connsiteY1" fmla="*/ 0 h 4124131"/>
                <a:gd name="connsiteX2" fmla="*/ 0 w 5766319"/>
                <a:gd name="connsiteY2" fmla="*/ 0 h 4124131"/>
                <a:gd name="connsiteX3" fmla="*/ 37323 w 5766319"/>
                <a:gd name="connsiteY3" fmla="*/ 2015412 h 4124131"/>
                <a:gd name="connsiteX4" fmla="*/ 4702629 w 5766319"/>
                <a:gd name="connsiteY4" fmla="*/ 4086809 h 4124131"/>
                <a:gd name="connsiteX5" fmla="*/ 5766319 w 5766319"/>
                <a:gd name="connsiteY5" fmla="*/ 4124131 h 4124131"/>
                <a:gd name="connsiteX0" fmla="*/ 5766319 w 5766319"/>
                <a:gd name="connsiteY0" fmla="*/ 4124131 h 4124132"/>
                <a:gd name="connsiteX1" fmla="*/ 2481943 w 5766319"/>
                <a:gd name="connsiteY1" fmla="*/ 0 h 4124132"/>
                <a:gd name="connsiteX2" fmla="*/ 0 w 5766319"/>
                <a:gd name="connsiteY2" fmla="*/ 0 h 4124132"/>
                <a:gd name="connsiteX3" fmla="*/ 37323 w 5766319"/>
                <a:gd name="connsiteY3" fmla="*/ 2015412 h 4124132"/>
                <a:gd name="connsiteX4" fmla="*/ 4702629 w 5766319"/>
                <a:gd name="connsiteY4" fmla="*/ 4124132 h 4124132"/>
                <a:gd name="connsiteX5" fmla="*/ 5766319 w 5766319"/>
                <a:gd name="connsiteY5" fmla="*/ 4124131 h 412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6319" h="4124132">
                  <a:moveTo>
                    <a:pt x="5766319" y="4124131"/>
                  </a:moveTo>
                  <a:lnTo>
                    <a:pt x="2481943" y="0"/>
                  </a:lnTo>
                  <a:lnTo>
                    <a:pt x="0" y="0"/>
                  </a:lnTo>
                  <a:lnTo>
                    <a:pt x="37323" y="2015412"/>
                  </a:lnTo>
                  <a:lnTo>
                    <a:pt x="4702629" y="4124132"/>
                  </a:lnTo>
                  <a:lnTo>
                    <a:pt x="5766319" y="412413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rgbClr val="FFFF00">
                    <a:alpha val="86000"/>
                  </a:srgbClr>
                </a:gs>
                <a:gs pos="83000">
                  <a:srgbClr val="FFFF00">
                    <a:alpha val="90000"/>
                  </a:srgbClr>
                </a:gs>
                <a:gs pos="100000">
                  <a:srgbClr val="FFFF00">
                    <a:alpha val="9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45000" y="3520366"/>
              <a:ext cx="1422400" cy="1320800"/>
              <a:chOff x="4445000" y="3467100"/>
              <a:chExt cx="1320800" cy="1320800"/>
            </a:xfrm>
            <a:effectLst>
              <a:outerShdw blurRad="330200" sx="112000" sy="112000" algn="ctr" rotWithShape="0">
                <a:prstClr val="black">
                  <a:alpha val="75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5" name="Oval 4"/>
              <p:cNvSpPr/>
              <p:nvPr/>
            </p:nvSpPr>
            <p:spPr>
              <a:xfrm>
                <a:off x="4445000" y="3467100"/>
                <a:ext cx="1320800" cy="1320800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p3d extrusionH="152400"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622800" y="3657600"/>
                <a:ext cx="965200" cy="939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38505" y="1065320"/>
            <a:ext cx="2413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Rehost - Lift and shift</a:t>
            </a:r>
          </a:p>
          <a:p>
            <a:pPr lvl="0" algn="just"/>
            <a:r>
              <a:rPr lang="en-US" sz="11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Reduce Cost of on-premise, database keeps running without disruption or modification, less downtime, less RTO, Homogeneous data migration, customer managed database</a:t>
            </a:r>
            <a:r>
              <a:rPr lang="en-US" sz="1100" dirty="0"/>
              <a:t>.</a:t>
            </a:r>
            <a:endParaRPr lang="en-IN" sz="1100" b="1" i="1" u="sng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6CF71-0333-4989-8678-D5C2040D5C20}"/>
              </a:ext>
            </a:extLst>
          </p:cNvPr>
          <p:cNvSpPr txBox="1"/>
          <p:nvPr/>
        </p:nvSpPr>
        <p:spPr>
          <a:xfrm>
            <a:off x="3934927" y="1044573"/>
            <a:ext cx="229122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Re-platform - Lift, Tinker and Shift</a:t>
            </a:r>
          </a:p>
          <a:p>
            <a:pPr lvl="0" algn="just"/>
            <a:r>
              <a:rPr lang="en-US" sz="11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Organization ready for minor changes, AWS Managed database, automated process of backup/recovery, more scalable database platform</a:t>
            </a:r>
            <a:endParaRPr lang="en-IN" sz="11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E105E-492C-48A4-BB93-570E7FC3E467}"/>
              </a:ext>
            </a:extLst>
          </p:cNvPr>
          <p:cNvSpPr txBox="1"/>
          <p:nvPr/>
        </p:nvSpPr>
        <p:spPr>
          <a:xfrm>
            <a:off x="7213071" y="1088961"/>
            <a:ext cx="22912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Re-factor </a:t>
            </a:r>
          </a:p>
          <a:p>
            <a:pPr lvl="0" algn="just"/>
            <a:r>
              <a:rPr lang="en-US" sz="11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Organization looking AMS modernize database, ready for restructuring  and modernize existing system, Heterogeneous database migration</a:t>
            </a:r>
            <a:endParaRPr lang="en-IN" sz="11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0B1A92-A8AA-4560-844C-A5F16E2967E0}"/>
              </a:ext>
            </a:extLst>
          </p:cNvPr>
          <p:cNvGrpSpPr/>
          <p:nvPr/>
        </p:nvGrpSpPr>
        <p:grpSpPr>
          <a:xfrm>
            <a:off x="3038151" y="0"/>
            <a:ext cx="4236098" cy="4814533"/>
            <a:chOff x="3038151" y="0"/>
            <a:chExt cx="4236098" cy="48145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C10F50-F72B-4774-BA11-B6703C6816D2}"/>
                </a:ext>
              </a:extLst>
            </p:cNvPr>
            <p:cNvGrpSpPr/>
            <p:nvPr/>
          </p:nvGrpSpPr>
          <p:grpSpPr>
            <a:xfrm>
              <a:off x="4445000" y="3493733"/>
              <a:ext cx="1422400" cy="1320800"/>
              <a:chOff x="4445000" y="3467100"/>
              <a:chExt cx="1320800" cy="1320800"/>
            </a:xfrm>
            <a:effectLst>
              <a:outerShdw blurRad="330200" sx="112000" sy="112000" algn="ctr" rotWithShape="0">
                <a:prstClr val="black">
                  <a:alpha val="75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96BCB17-7360-4D34-8195-A5015A255531}"/>
                  </a:ext>
                </a:extLst>
              </p:cNvPr>
              <p:cNvSpPr/>
              <p:nvPr/>
            </p:nvSpPr>
            <p:spPr>
              <a:xfrm>
                <a:off x="4445000" y="3467100"/>
                <a:ext cx="1320800" cy="1320800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p3d extrusionH="152400"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25A5971-0AA1-4EB5-A680-751819AA51EF}"/>
                  </a:ext>
                </a:extLst>
              </p:cNvPr>
              <p:cNvSpPr/>
              <p:nvPr/>
            </p:nvSpPr>
            <p:spPr>
              <a:xfrm>
                <a:off x="4622800" y="3657600"/>
                <a:ext cx="965200" cy="939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4D56A1-2FDC-45BF-AEBD-70D056A6D474}"/>
                </a:ext>
              </a:extLst>
            </p:cNvPr>
            <p:cNvSpPr/>
            <p:nvPr/>
          </p:nvSpPr>
          <p:spPr>
            <a:xfrm>
              <a:off x="3038151" y="0"/>
              <a:ext cx="4236098" cy="4124132"/>
            </a:xfrm>
            <a:custGeom>
              <a:avLst/>
              <a:gdLst>
                <a:gd name="connsiteX0" fmla="*/ 5617029 w 5617029"/>
                <a:gd name="connsiteY0" fmla="*/ 3974841 h 4142792"/>
                <a:gd name="connsiteX1" fmla="*/ 2481943 w 5617029"/>
                <a:gd name="connsiteY1" fmla="*/ 0 h 4142792"/>
                <a:gd name="connsiteX2" fmla="*/ 0 w 5617029"/>
                <a:gd name="connsiteY2" fmla="*/ 0 h 4142792"/>
                <a:gd name="connsiteX3" fmla="*/ 37323 w 5617029"/>
                <a:gd name="connsiteY3" fmla="*/ 2015412 h 4142792"/>
                <a:gd name="connsiteX4" fmla="*/ 4795935 w 5617029"/>
                <a:gd name="connsiteY4" fmla="*/ 4142792 h 4142792"/>
                <a:gd name="connsiteX5" fmla="*/ 5617029 w 5617029"/>
                <a:gd name="connsiteY5" fmla="*/ 3974841 h 4142792"/>
                <a:gd name="connsiteX0" fmla="*/ 5766319 w 5766319"/>
                <a:gd name="connsiteY0" fmla="*/ 4068147 h 4142792"/>
                <a:gd name="connsiteX1" fmla="*/ 2481943 w 5766319"/>
                <a:gd name="connsiteY1" fmla="*/ 0 h 4142792"/>
                <a:gd name="connsiteX2" fmla="*/ 0 w 5766319"/>
                <a:gd name="connsiteY2" fmla="*/ 0 h 4142792"/>
                <a:gd name="connsiteX3" fmla="*/ 37323 w 5766319"/>
                <a:gd name="connsiteY3" fmla="*/ 2015412 h 4142792"/>
                <a:gd name="connsiteX4" fmla="*/ 4795935 w 5766319"/>
                <a:gd name="connsiteY4" fmla="*/ 4142792 h 4142792"/>
                <a:gd name="connsiteX5" fmla="*/ 5766319 w 5766319"/>
                <a:gd name="connsiteY5" fmla="*/ 4068147 h 4142792"/>
                <a:gd name="connsiteX0" fmla="*/ 5766319 w 5766319"/>
                <a:gd name="connsiteY0" fmla="*/ 4068147 h 4068147"/>
                <a:gd name="connsiteX1" fmla="*/ 2481943 w 5766319"/>
                <a:gd name="connsiteY1" fmla="*/ 0 h 4068147"/>
                <a:gd name="connsiteX2" fmla="*/ 0 w 5766319"/>
                <a:gd name="connsiteY2" fmla="*/ 0 h 4068147"/>
                <a:gd name="connsiteX3" fmla="*/ 37323 w 5766319"/>
                <a:gd name="connsiteY3" fmla="*/ 2015412 h 4068147"/>
                <a:gd name="connsiteX4" fmla="*/ 4758613 w 5766319"/>
                <a:gd name="connsiteY4" fmla="*/ 4049486 h 4068147"/>
                <a:gd name="connsiteX5" fmla="*/ 5766319 w 5766319"/>
                <a:gd name="connsiteY5" fmla="*/ 4068147 h 4068147"/>
                <a:gd name="connsiteX0" fmla="*/ 5766319 w 5766319"/>
                <a:gd name="connsiteY0" fmla="*/ 4068147 h 4086809"/>
                <a:gd name="connsiteX1" fmla="*/ 2481943 w 5766319"/>
                <a:gd name="connsiteY1" fmla="*/ 0 h 4086809"/>
                <a:gd name="connsiteX2" fmla="*/ 0 w 5766319"/>
                <a:gd name="connsiteY2" fmla="*/ 0 h 4086809"/>
                <a:gd name="connsiteX3" fmla="*/ 37323 w 5766319"/>
                <a:gd name="connsiteY3" fmla="*/ 2015412 h 4086809"/>
                <a:gd name="connsiteX4" fmla="*/ 4702629 w 5766319"/>
                <a:gd name="connsiteY4" fmla="*/ 4086809 h 4086809"/>
                <a:gd name="connsiteX5" fmla="*/ 5766319 w 5766319"/>
                <a:gd name="connsiteY5" fmla="*/ 4068147 h 4086809"/>
                <a:gd name="connsiteX0" fmla="*/ 5766319 w 5766319"/>
                <a:gd name="connsiteY0" fmla="*/ 4124131 h 4124131"/>
                <a:gd name="connsiteX1" fmla="*/ 2481943 w 5766319"/>
                <a:gd name="connsiteY1" fmla="*/ 0 h 4124131"/>
                <a:gd name="connsiteX2" fmla="*/ 0 w 5766319"/>
                <a:gd name="connsiteY2" fmla="*/ 0 h 4124131"/>
                <a:gd name="connsiteX3" fmla="*/ 37323 w 5766319"/>
                <a:gd name="connsiteY3" fmla="*/ 2015412 h 4124131"/>
                <a:gd name="connsiteX4" fmla="*/ 4702629 w 5766319"/>
                <a:gd name="connsiteY4" fmla="*/ 4086809 h 4124131"/>
                <a:gd name="connsiteX5" fmla="*/ 5766319 w 5766319"/>
                <a:gd name="connsiteY5" fmla="*/ 4124131 h 4124131"/>
                <a:gd name="connsiteX0" fmla="*/ 5766319 w 5766319"/>
                <a:gd name="connsiteY0" fmla="*/ 4124131 h 4124132"/>
                <a:gd name="connsiteX1" fmla="*/ 2481943 w 5766319"/>
                <a:gd name="connsiteY1" fmla="*/ 0 h 4124132"/>
                <a:gd name="connsiteX2" fmla="*/ 0 w 5766319"/>
                <a:gd name="connsiteY2" fmla="*/ 0 h 4124132"/>
                <a:gd name="connsiteX3" fmla="*/ 37323 w 5766319"/>
                <a:gd name="connsiteY3" fmla="*/ 2015412 h 4124132"/>
                <a:gd name="connsiteX4" fmla="*/ 4702629 w 5766319"/>
                <a:gd name="connsiteY4" fmla="*/ 4124132 h 4124132"/>
                <a:gd name="connsiteX5" fmla="*/ 5766319 w 5766319"/>
                <a:gd name="connsiteY5" fmla="*/ 4124131 h 4124132"/>
                <a:gd name="connsiteX0" fmla="*/ 5766319 w 7371184"/>
                <a:gd name="connsiteY0" fmla="*/ 4124131 h 4124132"/>
                <a:gd name="connsiteX1" fmla="*/ 7371184 w 7371184"/>
                <a:gd name="connsiteY1" fmla="*/ 0 h 4124132"/>
                <a:gd name="connsiteX2" fmla="*/ 0 w 7371184"/>
                <a:gd name="connsiteY2" fmla="*/ 0 h 4124132"/>
                <a:gd name="connsiteX3" fmla="*/ 37323 w 7371184"/>
                <a:gd name="connsiteY3" fmla="*/ 2015412 h 4124132"/>
                <a:gd name="connsiteX4" fmla="*/ 4702629 w 7371184"/>
                <a:gd name="connsiteY4" fmla="*/ 4124132 h 4124132"/>
                <a:gd name="connsiteX5" fmla="*/ 5766319 w 7371184"/>
                <a:gd name="connsiteY5" fmla="*/ 4124131 h 4124132"/>
                <a:gd name="connsiteX0" fmla="*/ 5766319 w 7371184"/>
                <a:gd name="connsiteY0" fmla="*/ 4124131 h 4124132"/>
                <a:gd name="connsiteX1" fmla="*/ 7371184 w 7371184"/>
                <a:gd name="connsiteY1" fmla="*/ 0 h 4124132"/>
                <a:gd name="connsiteX2" fmla="*/ 0 w 7371184"/>
                <a:gd name="connsiteY2" fmla="*/ 0 h 4124132"/>
                <a:gd name="connsiteX3" fmla="*/ 4702629 w 7371184"/>
                <a:gd name="connsiteY3" fmla="*/ 4124132 h 4124132"/>
                <a:gd name="connsiteX4" fmla="*/ 5766319 w 7371184"/>
                <a:gd name="connsiteY4" fmla="*/ 4124131 h 4124132"/>
                <a:gd name="connsiteX0" fmla="*/ 2351315 w 3956180"/>
                <a:gd name="connsiteY0" fmla="*/ 4161453 h 4161454"/>
                <a:gd name="connsiteX1" fmla="*/ 3956180 w 3956180"/>
                <a:gd name="connsiteY1" fmla="*/ 37322 h 4161454"/>
                <a:gd name="connsiteX2" fmla="*/ 0 w 3956180"/>
                <a:gd name="connsiteY2" fmla="*/ 0 h 4161454"/>
                <a:gd name="connsiteX3" fmla="*/ 1287625 w 3956180"/>
                <a:gd name="connsiteY3" fmla="*/ 4161454 h 4161454"/>
                <a:gd name="connsiteX4" fmla="*/ 2351315 w 3956180"/>
                <a:gd name="connsiteY4" fmla="*/ 4161453 h 4161454"/>
                <a:gd name="connsiteX0" fmla="*/ 2631233 w 4236098"/>
                <a:gd name="connsiteY0" fmla="*/ 4124131 h 4124132"/>
                <a:gd name="connsiteX1" fmla="*/ 4236098 w 4236098"/>
                <a:gd name="connsiteY1" fmla="*/ 0 h 4124132"/>
                <a:gd name="connsiteX2" fmla="*/ 0 w 4236098"/>
                <a:gd name="connsiteY2" fmla="*/ 0 h 4124132"/>
                <a:gd name="connsiteX3" fmla="*/ 1567543 w 4236098"/>
                <a:gd name="connsiteY3" fmla="*/ 4124132 h 4124132"/>
                <a:gd name="connsiteX4" fmla="*/ 2631233 w 4236098"/>
                <a:gd name="connsiteY4" fmla="*/ 4124131 h 4124132"/>
                <a:gd name="connsiteX0" fmla="*/ 2631233 w 4236098"/>
                <a:gd name="connsiteY0" fmla="*/ 4124131 h 4124132"/>
                <a:gd name="connsiteX1" fmla="*/ 4236098 w 4236098"/>
                <a:gd name="connsiteY1" fmla="*/ 0 h 4124132"/>
                <a:gd name="connsiteX2" fmla="*/ 0 w 4236098"/>
                <a:gd name="connsiteY2" fmla="*/ 0 h 4124132"/>
                <a:gd name="connsiteX3" fmla="*/ 1611931 w 4236098"/>
                <a:gd name="connsiteY3" fmla="*/ 4124132 h 4124132"/>
                <a:gd name="connsiteX4" fmla="*/ 2631233 w 4236098"/>
                <a:gd name="connsiteY4" fmla="*/ 4124131 h 412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098" h="4124132">
                  <a:moveTo>
                    <a:pt x="2631233" y="4124131"/>
                  </a:moveTo>
                  <a:lnTo>
                    <a:pt x="4236098" y="0"/>
                  </a:lnTo>
                  <a:lnTo>
                    <a:pt x="0" y="0"/>
                  </a:lnTo>
                  <a:lnTo>
                    <a:pt x="1611931" y="4124132"/>
                  </a:lnTo>
                  <a:lnTo>
                    <a:pt x="2631233" y="412413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rgbClr val="FFFF00">
                    <a:alpha val="86000"/>
                  </a:srgbClr>
                </a:gs>
                <a:gs pos="83000">
                  <a:srgbClr val="FFFF00">
                    <a:alpha val="90000"/>
                  </a:srgbClr>
                </a:gs>
                <a:gs pos="100000">
                  <a:srgbClr val="FFFF00">
                    <a:alpha val="9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238D8B-2326-4EC3-9F29-81917F95D337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505" y="582908"/>
            <a:ext cx="521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sng" strike="noStrike" kern="1200" cap="none" spc="0" normalizeH="0" baseline="0" noProof="0" dirty="0">
                <a:ln>
                  <a:noFill/>
                </a:ln>
                <a:solidFill>
                  <a:srgbClr val="FF8427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Story Line Continued: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505" y="1065320"/>
            <a:ext cx="2413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Rehost - Lift and shift</a:t>
            </a:r>
          </a:p>
          <a:p>
            <a:pPr lvl="0" algn="just"/>
            <a:r>
              <a:rPr lang="en-US" sz="11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Reduce Cost of on-premise, database keeps running without disruption or modification, less downtime, less RTO, Homogeneous data migration, customer managed database</a:t>
            </a:r>
            <a:r>
              <a:rPr lang="en-US" sz="1100" dirty="0"/>
              <a:t>.</a:t>
            </a:r>
            <a:endParaRPr lang="en-IN" sz="1100" b="1" i="1" u="sng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6CF71-0333-4989-8678-D5C2040D5C20}"/>
              </a:ext>
            </a:extLst>
          </p:cNvPr>
          <p:cNvSpPr txBox="1"/>
          <p:nvPr/>
        </p:nvSpPr>
        <p:spPr>
          <a:xfrm>
            <a:off x="3934927" y="1044573"/>
            <a:ext cx="229122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Re-platform - Lift, Tinker and Shift</a:t>
            </a:r>
          </a:p>
          <a:p>
            <a:pPr lvl="0" algn="just"/>
            <a:r>
              <a:rPr lang="en-US" sz="11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Organization ready for minor changes, AWS Managed database, automated process of backup/recovery, more scalable database platform</a:t>
            </a:r>
            <a:endParaRPr lang="en-IN" sz="11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E105E-492C-48A4-BB93-570E7FC3E467}"/>
              </a:ext>
            </a:extLst>
          </p:cNvPr>
          <p:cNvSpPr txBox="1"/>
          <p:nvPr/>
        </p:nvSpPr>
        <p:spPr>
          <a:xfrm>
            <a:off x="7213071" y="1088961"/>
            <a:ext cx="22912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Re-factor </a:t>
            </a:r>
          </a:p>
          <a:p>
            <a:pPr lvl="0" algn="just"/>
            <a:r>
              <a:rPr lang="en-US" sz="11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Organization looking AMS modernize database, ready for restructuring  and modernize existing system, Heterogeneous database migration</a:t>
            </a:r>
            <a:endParaRPr lang="en-IN" sz="11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9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238D8B-2326-4EC3-9F29-81917F95D337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505" y="582908"/>
            <a:ext cx="521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sng" strike="noStrike" kern="1200" cap="none" spc="0" normalizeH="0" baseline="0" noProof="0" dirty="0">
                <a:ln>
                  <a:noFill/>
                </a:ln>
                <a:solidFill>
                  <a:srgbClr val="FF8427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Story Line Continued: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505" y="1065320"/>
            <a:ext cx="2413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Rehost - Lift and shift</a:t>
            </a:r>
          </a:p>
          <a:p>
            <a:pPr lvl="0" algn="just"/>
            <a:r>
              <a:rPr lang="en-US" sz="11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Reduce Cost of on-premise, database keeps running without disruption or modification, less downtime, less RTO, Homogeneous data migration, customer managed database</a:t>
            </a:r>
            <a:r>
              <a:rPr lang="en-US" sz="1100" dirty="0"/>
              <a:t>.</a:t>
            </a:r>
            <a:endParaRPr lang="en-IN" sz="1100" b="1" i="1" u="sng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6CF71-0333-4989-8678-D5C2040D5C20}"/>
              </a:ext>
            </a:extLst>
          </p:cNvPr>
          <p:cNvSpPr txBox="1"/>
          <p:nvPr/>
        </p:nvSpPr>
        <p:spPr>
          <a:xfrm>
            <a:off x="3934927" y="1044573"/>
            <a:ext cx="229122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Re-platform - Lift, Tinker and Shift</a:t>
            </a:r>
          </a:p>
          <a:p>
            <a:pPr lvl="0" algn="just"/>
            <a:r>
              <a:rPr lang="en-US" sz="11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Organization ready for minor changes, AWS Managed database, automated process of backup/recovery, more scalable database platform</a:t>
            </a:r>
            <a:endParaRPr lang="en-IN" sz="11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E105E-492C-48A4-BB93-570E7FC3E467}"/>
              </a:ext>
            </a:extLst>
          </p:cNvPr>
          <p:cNvSpPr txBox="1"/>
          <p:nvPr/>
        </p:nvSpPr>
        <p:spPr>
          <a:xfrm>
            <a:off x="7213071" y="1088961"/>
            <a:ext cx="22912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Re-factor </a:t>
            </a:r>
          </a:p>
          <a:p>
            <a:pPr lvl="0" algn="just"/>
            <a:r>
              <a:rPr lang="en-US" sz="11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Organization looking AMS modernize database, ready for restructuring  and modernize existing system, Heterogeneous database migration</a:t>
            </a:r>
            <a:endParaRPr lang="en-IN" sz="11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E2652D-CD49-4D09-8808-03D356B9980B}"/>
              </a:ext>
            </a:extLst>
          </p:cNvPr>
          <p:cNvGrpSpPr/>
          <p:nvPr/>
        </p:nvGrpSpPr>
        <p:grpSpPr>
          <a:xfrm>
            <a:off x="4445000" y="3368"/>
            <a:ext cx="5957796" cy="4784532"/>
            <a:chOff x="4445000" y="3368"/>
            <a:chExt cx="5957796" cy="478453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5CA856-3E5B-4B51-9D78-C9DE1336A127}"/>
                </a:ext>
              </a:extLst>
            </p:cNvPr>
            <p:cNvGrpSpPr/>
            <p:nvPr/>
          </p:nvGrpSpPr>
          <p:grpSpPr>
            <a:xfrm>
              <a:off x="4445000" y="3467100"/>
              <a:ext cx="1422400" cy="1320800"/>
              <a:chOff x="4445000" y="3467100"/>
              <a:chExt cx="1320800" cy="1320800"/>
            </a:xfrm>
            <a:effectLst>
              <a:outerShdw blurRad="330200" sx="112000" sy="112000" algn="ctr" rotWithShape="0">
                <a:prstClr val="black">
                  <a:alpha val="75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B0BF2BC-7808-462B-A896-B1BCBD3B5EAD}"/>
                  </a:ext>
                </a:extLst>
              </p:cNvPr>
              <p:cNvSpPr/>
              <p:nvPr/>
            </p:nvSpPr>
            <p:spPr>
              <a:xfrm>
                <a:off x="4445000" y="3467100"/>
                <a:ext cx="1320800" cy="1320800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  <a:sp3d extrusionH="152400"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EBE2EC3-BC7D-4F5F-B145-0BFACCF06017}"/>
                  </a:ext>
                </a:extLst>
              </p:cNvPr>
              <p:cNvSpPr/>
              <p:nvPr/>
            </p:nvSpPr>
            <p:spPr>
              <a:xfrm>
                <a:off x="4622800" y="3657600"/>
                <a:ext cx="965200" cy="9398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4D500D7-B908-437B-AE37-62F82489710E}"/>
                </a:ext>
              </a:extLst>
            </p:cNvPr>
            <p:cNvSpPr/>
            <p:nvPr/>
          </p:nvSpPr>
          <p:spPr>
            <a:xfrm flipH="1">
              <a:off x="4636477" y="3368"/>
              <a:ext cx="5766319" cy="4124132"/>
            </a:xfrm>
            <a:custGeom>
              <a:avLst/>
              <a:gdLst>
                <a:gd name="connsiteX0" fmla="*/ 5617029 w 5617029"/>
                <a:gd name="connsiteY0" fmla="*/ 3974841 h 4142792"/>
                <a:gd name="connsiteX1" fmla="*/ 2481943 w 5617029"/>
                <a:gd name="connsiteY1" fmla="*/ 0 h 4142792"/>
                <a:gd name="connsiteX2" fmla="*/ 0 w 5617029"/>
                <a:gd name="connsiteY2" fmla="*/ 0 h 4142792"/>
                <a:gd name="connsiteX3" fmla="*/ 37323 w 5617029"/>
                <a:gd name="connsiteY3" fmla="*/ 2015412 h 4142792"/>
                <a:gd name="connsiteX4" fmla="*/ 4795935 w 5617029"/>
                <a:gd name="connsiteY4" fmla="*/ 4142792 h 4142792"/>
                <a:gd name="connsiteX5" fmla="*/ 5617029 w 5617029"/>
                <a:gd name="connsiteY5" fmla="*/ 3974841 h 4142792"/>
                <a:gd name="connsiteX0" fmla="*/ 5766319 w 5766319"/>
                <a:gd name="connsiteY0" fmla="*/ 4068147 h 4142792"/>
                <a:gd name="connsiteX1" fmla="*/ 2481943 w 5766319"/>
                <a:gd name="connsiteY1" fmla="*/ 0 h 4142792"/>
                <a:gd name="connsiteX2" fmla="*/ 0 w 5766319"/>
                <a:gd name="connsiteY2" fmla="*/ 0 h 4142792"/>
                <a:gd name="connsiteX3" fmla="*/ 37323 w 5766319"/>
                <a:gd name="connsiteY3" fmla="*/ 2015412 h 4142792"/>
                <a:gd name="connsiteX4" fmla="*/ 4795935 w 5766319"/>
                <a:gd name="connsiteY4" fmla="*/ 4142792 h 4142792"/>
                <a:gd name="connsiteX5" fmla="*/ 5766319 w 5766319"/>
                <a:gd name="connsiteY5" fmla="*/ 4068147 h 4142792"/>
                <a:gd name="connsiteX0" fmla="*/ 5766319 w 5766319"/>
                <a:gd name="connsiteY0" fmla="*/ 4068147 h 4068147"/>
                <a:gd name="connsiteX1" fmla="*/ 2481943 w 5766319"/>
                <a:gd name="connsiteY1" fmla="*/ 0 h 4068147"/>
                <a:gd name="connsiteX2" fmla="*/ 0 w 5766319"/>
                <a:gd name="connsiteY2" fmla="*/ 0 h 4068147"/>
                <a:gd name="connsiteX3" fmla="*/ 37323 w 5766319"/>
                <a:gd name="connsiteY3" fmla="*/ 2015412 h 4068147"/>
                <a:gd name="connsiteX4" fmla="*/ 4758613 w 5766319"/>
                <a:gd name="connsiteY4" fmla="*/ 4049486 h 4068147"/>
                <a:gd name="connsiteX5" fmla="*/ 5766319 w 5766319"/>
                <a:gd name="connsiteY5" fmla="*/ 4068147 h 4068147"/>
                <a:gd name="connsiteX0" fmla="*/ 5766319 w 5766319"/>
                <a:gd name="connsiteY0" fmla="*/ 4068147 h 4086809"/>
                <a:gd name="connsiteX1" fmla="*/ 2481943 w 5766319"/>
                <a:gd name="connsiteY1" fmla="*/ 0 h 4086809"/>
                <a:gd name="connsiteX2" fmla="*/ 0 w 5766319"/>
                <a:gd name="connsiteY2" fmla="*/ 0 h 4086809"/>
                <a:gd name="connsiteX3" fmla="*/ 37323 w 5766319"/>
                <a:gd name="connsiteY3" fmla="*/ 2015412 h 4086809"/>
                <a:gd name="connsiteX4" fmla="*/ 4702629 w 5766319"/>
                <a:gd name="connsiteY4" fmla="*/ 4086809 h 4086809"/>
                <a:gd name="connsiteX5" fmla="*/ 5766319 w 5766319"/>
                <a:gd name="connsiteY5" fmla="*/ 4068147 h 4086809"/>
                <a:gd name="connsiteX0" fmla="*/ 5766319 w 5766319"/>
                <a:gd name="connsiteY0" fmla="*/ 4124131 h 4124131"/>
                <a:gd name="connsiteX1" fmla="*/ 2481943 w 5766319"/>
                <a:gd name="connsiteY1" fmla="*/ 0 h 4124131"/>
                <a:gd name="connsiteX2" fmla="*/ 0 w 5766319"/>
                <a:gd name="connsiteY2" fmla="*/ 0 h 4124131"/>
                <a:gd name="connsiteX3" fmla="*/ 37323 w 5766319"/>
                <a:gd name="connsiteY3" fmla="*/ 2015412 h 4124131"/>
                <a:gd name="connsiteX4" fmla="*/ 4702629 w 5766319"/>
                <a:gd name="connsiteY4" fmla="*/ 4086809 h 4124131"/>
                <a:gd name="connsiteX5" fmla="*/ 5766319 w 5766319"/>
                <a:gd name="connsiteY5" fmla="*/ 4124131 h 4124131"/>
                <a:gd name="connsiteX0" fmla="*/ 5766319 w 5766319"/>
                <a:gd name="connsiteY0" fmla="*/ 4124131 h 4124132"/>
                <a:gd name="connsiteX1" fmla="*/ 2481943 w 5766319"/>
                <a:gd name="connsiteY1" fmla="*/ 0 h 4124132"/>
                <a:gd name="connsiteX2" fmla="*/ 0 w 5766319"/>
                <a:gd name="connsiteY2" fmla="*/ 0 h 4124132"/>
                <a:gd name="connsiteX3" fmla="*/ 37323 w 5766319"/>
                <a:gd name="connsiteY3" fmla="*/ 2015412 h 4124132"/>
                <a:gd name="connsiteX4" fmla="*/ 4702629 w 5766319"/>
                <a:gd name="connsiteY4" fmla="*/ 4124132 h 4124132"/>
                <a:gd name="connsiteX5" fmla="*/ 5766319 w 5766319"/>
                <a:gd name="connsiteY5" fmla="*/ 4124131 h 4124132"/>
                <a:gd name="connsiteX0" fmla="*/ 5766319 w 5766319"/>
                <a:gd name="connsiteY0" fmla="*/ 4124131 h 4124132"/>
                <a:gd name="connsiteX1" fmla="*/ 2761861 w 5766319"/>
                <a:gd name="connsiteY1" fmla="*/ 0 h 4124132"/>
                <a:gd name="connsiteX2" fmla="*/ 0 w 5766319"/>
                <a:gd name="connsiteY2" fmla="*/ 0 h 4124132"/>
                <a:gd name="connsiteX3" fmla="*/ 37323 w 5766319"/>
                <a:gd name="connsiteY3" fmla="*/ 2015412 h 4124132"/>
                <a:gd name="connsiteX4" fmla="*/ 4702629 w 5766319"/>
                <a:gd name="connsiteY4" fmla="*/ 4124132 h 4124132"/>
                <a:gd name="connsiteX5" fmla="*/ 5766319 w 5766319"/>
                <a:gd name="connsiteY5" fmla="*/ 4124131 h 412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6319" h="4124132">
                  <a:moveTo>
                    <a:pt x="5766319" y="4124131"/>
                  </a:moveTo>
                  <a:lnTo>
                    <a:pt x="2761861" y="0"/>
                  </a:lnTo>
                  <a:lnTo>
                    <a:pt x="0" y="0"/>
                  </a:lnTo>
                  <a:lnTo>
                    <a:pt x="37323" y="2015412"/>
                  </a:lnTo>
                  <a:lnTo>
                    <a:pt x="4702629" y="4124132"/>
                  </a:lnTo>
                  <a:lnTo>
                    <a:pt x="5766319" y="412413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rgbClr val="FFFF00">
                    <a:alpha val="86000"/>
                  </a:srgbClr>
                </a:gs>
                <a:gs pos="83000">
                  <a:srgbClr val="FFFF00">
                    <a:alpha val="90000"/>
                  </a:srgbClr>
                </a:gs>
                <a:gs pos="100000">
                  <a:srgbClr val="FFFF00">
                    <a:alpha val="9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14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50250" y="1125846"/>
            <a:ext cx="11925687" cy="4028324"/>
            <a:chOff x="1006129" y="1039849"/>
            <a:chExt cx="11925687" cy="4028324"/>
          </a:xfrm>
        </p:grpSpPr>
        <p:grpSp>
          <p:nvGrpSpPr>
            <p:cNvPr id="11" name="Group 10"/>
            <p:cNvGrpSpPr/>
            <p:nvPr/>
          </p:nvGrpSpPr>
          <p:grpSpPr>
            <a:xfrm>
              <a:off x="5830868" y="1039849"/>
              <a:ext cx="4552419" cy="2894223"/>
              <a:chOff x="1515220" y="731810"/>
              <a:chExt cx="4552419" cy="289422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515220" y="731810"/>
                <a:ext cx="1747506" cy="2008628"/>
                <a:chOff x="1750060" y="95"/>
                <a:chExt cx="1747506" cy="2008628"/>
              </a:xfrm>
            </p:grpSpPr>
            <p:sp>
              <p:nvSpPr>
                <p:cNvPr id="3" name="Hexagon 2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C4E59F"/>
                </a:solidFill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680520" y="914403"/>
                <a:ext cx="4387119" cy="2711630"/>
                <a:chOff x="-1161873" y="-1015918"/>
                <a:chExt cx="4387119" cy="2711630"/>
              </a:xfrm>
            </p:grpSpPr>
            <p:sp>
              <p:nvSpPr>
                <p:cNvPr id="6" name="Hexagon 5"/>
                <p:cNvSpPr/>
                <p:nvPr/>
              </p:nvSpPr>
              <p:spPr>
                <a:xfrm rot="5400000">
                  <a:off x="-1266905" y="-910886"/>
                  <a:ext cx="1631089" cy="14210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59755" y="992845"/>
                <a:ext cx="1258436" cy="1474208"/>
                <a:chOff x="1787011" y="96"/>
                <a:chExt cx="1673603" cy="2008628"/>
              </a:xfrm>
            </p:grpSpPr>
            <p:sp>
              <p:nvSpPr>
                <p:cNvPr id="9" name="Hexagon 8"/>
                <p:cNvSpPr/>
                <p:nvPr/>
              </p:nvSpPr>
              <p:spPr>
                <a:xfrm rot="5400000">
                  <a:off x="1619499" y="167608"/>
                  <a:ext cx="2008628" cy="1673603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C4E59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8379397" y="2162297"/>
              <a:ext cx="4552419" cy="2894223"/>
              <a:chOff x="1515220" y="731810"/>
              <a:chExt cx="4552419" cy="289422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515220" y="731810"/>
                <a:ext cx="1747506" cy="2008628"/>
                <a:chOff x="1750060" y="95"/>
                <a:chExt cx="1747506" cy="2008628"/>
              </a:xfrm>
            </p:grpSpPr>
            <p:sp>
              <p:nvSpPr>
                <p:cNvPr id="30" name="Hexagon 29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680520" y="914403"/>
                <a:ext cx="4387119" cy="2711630"/>
                <a:chOff x="-1161873" y="-1015918"/>
                <a:chExt cx="4387119" cy="2711630"/>
              </a:xfrm>
            </p:grpSpPr>
            <p:sp>
              <p:nvSpPr>
                <p:cNvPr id="28" name="Hexagon 27"/>
                <p:cNvSpPr/>
                <p:nvPr/>
              </p:nvSpPr>
              <p:spPr>
                <a:xfrm rot="5400000">
                  <a:off x="-1266905" y="-910886"/>
                  <a:ext cx="1631089" cy="14210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759755" y="992845"/>
                <a:ext cx="1258436" cy="1474208"/>
                <a:chOff x="1787011" y="96"/>
                <a:chExt cx="1673603" cy="2008628"/>
              </a:xfrm>
            </p:grpSpPr>
            <p:sp>
              <p:nvSpPr>
                <p:cNvPr id="26" name="Hexagon 25"/>
                <p:cNvSpPr/>
                <p:nvPr/>
              </p:nvSpPr>
              <p:spPr>
                <a:xfrm rot="5400000">
                  <a:off x="1619499" y="167608"/>
                  <a:ext cx="2008628" cy="1673603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7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1006129" y="1039849"/>
              <a:ext cx="4552419" cy="2894223"/>
              <a:chOff x="1515220" y="731810"/>
              <a:chExt cx="4552419" cy="289422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15220" y="731810"/>
                <a:ext cx="1747506" cy="2008628"/>
                <a:chOff x="1750060" y="95"/>
                <a:chExt cx="1747506" cy="2008628"/>
              </a:xfrm>
            </p:grpSpPr>
            <p:sp>
              <p:nvSpPr>
                <p:cNvPr id="40" name="Hexagon 39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C4E59F"/>
                </a:solidFill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1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680520" y="914403"/>
                <a:ext cx="4387119" cy="2711630"/>
                <a:chOff x="-1161873" y="-1015918"/>
                <a:chExt cx="4387119" cy="2711630"/>
              </a:xfrm>
            </p:grpSpPr>
            <p:sp>
              <p:nvSpPr>
                <p:cNvPr id="38" name="Hexagon 37"/>
                <p:cNvSpPr/>
                <p:nvPr/>
              </p:nvSpPr>
              <p:spPr>
                <a:xfrm rot="5400000">
                  <a:off x="-1266905" y="-910886"/>
                  <a:ext cx="1631089" cy="14210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759755" y="992845"/>
                <a:ext cx="1258436" cy="1474208"/>
                <a:chOff x="1787011" y="96"/>
                <a:chExt cx="1673603" cy="2008628"/>
              </a:xfrm>
            </p:grpSpPr>
            <p:sp>
              <p:nvSpPr>
                <p:cNvPr id="36" name="Hexagon 35"/>
                <p:cNvSpPr/>
                <p:nvPr/>
              </p:nvSpPr>
              <p:spPr>
                <a:xfrm rot="5400000">
                  <a:off x="1619499" y="167608"/>
                  <a:ext cx="2008628" cy="1673603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C4E59F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365732" y="2173950"/>
              <a:ext cx="4552419" cy="2894223"/>
              <a:chOff x="1515220" y="731810"/>
              <a:chExt cx="4552419" cy="289422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515220" y="731810"/>
                <a:ext cx="1747506" cy="2008628"/>
                <a:chOff x="1750060" y="95"/>
                <a:chExt cx="1747506" cy="2008628"/>
              </a:xfrm>
            </p:grpSpPr>
            <p:sp>
              <p:nvSpPr>
                <p:cNvPr id="50" name="Hexagon 49"/>
                <p:cNvSpPr/>
                <p:nvPr/>
              </p:nvSpPr>
              <p:spPr>
                <a:xfrm rot="5400000">
                  <a:off x="1619499" y="130656"/>
                  <a:ext cx="2008628" cy="174750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1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680520" y="914403"/>
                <a:ext cx="4387119" cy="2711630"/>
                <a:chOff x="-1161873" y="-1015918"/>
                <a:chExt cx="4387119" cy="2711630"/>
              </a:xfrm>
            </p:grpSpPr>
            <p:sp>
              <p:nvSpPr>
                <p:cNvPr id="48" name="Hexagon 47"/>
                <p:cNvSpPr/>
                <p:nvPr/>
              </p:nvSpPr>
              <p:spPr>
                <a:xfrm rot="5400000">
                  <a:off x="-1266905" y="-910886"/>
                  <a:ext cx="1631089" cy="1421026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9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759755" y="992845"/>
                <a:ext cx="1258436" cy="1474208"/>
                <a:chOff x="1787011" y="96"/>
                <a:chExt cx="1673603" cy="2008628"/>
              </a:xfrm>
            </p:grpSpPr>
            <p:sp>
              <p:nvSpPr>
                <p:cNvPr id="46" name="Hexagon 45"/>
                <p:cNvSpPr/>
                <p:nvPr/>
              </p:nvSpPr>
              <p:spPr>
                <a:xfrm rot="5400000">
                  <a:off x="1619499" y="167608"/>
                  <a:ext cx="2008628" cy="1673603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Hexagon 4"/>
                <p:cNvSpPr/>
                <p:nvPr/>
              </p:nvSpPr>
              <p:spPr>
                <a:xfrm>
                  <a:off x="2022380" y="313106"/>
                  <a:ext cx="1202866" cy="138260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600" kern="1200"/>
                </a:p>
              </p:txBody>
            </p:sp>
          </p:grpSp>
        </p:grpSp>
        <p:cxnSp>
          <p:nvCxnSpPr>
            <p:cNvPr id="53" name="Straight Connector 52"/>
            <p:cNvCxnSpPr>
              <a:stCxn id="40" idx="5"/>
              <a:endCxn id="50" idx="2"/>
            </p:cNvCxnSpPr>
            <p:nvPr/>
          </p:nvCxnSpPr>
          <p:spPr>
            <a:xfrm flipV="1">
              <a:off x="2753635" y="2610827"/>
              <a:ext cx="612097" cy="7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0" idx="4"/>
              <a:endCxn id="3" idx="1"/>
            </p:cNvCxnSpPr>
            <p:nvPr/>
          </p:nvCxnSpPr>
          <p:spPr>
            <a:xfrm>
              <a:off x="5113238" y="2610827"/>
              <a:ext cx="717630" cy="7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" idx="5"/>
              <a:endCxn id="30" idx="2"/>
            </p:cNvCxnSpPr>
            <p:nvPr/>
          </p:nvCxnSpPr>
          <p:spPr>
            <a:xfrm flipV="1">
              <a:off x="7578374" y="2599174"/>
              <a:ext cx="801023" cy="1242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611343" y="1807154"/>
              <a:ext cx="537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Georgia" panose="02040502050405020303" pitchFamily="18" charset="0"/>
                </a:rPr>
                <a:t>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70946" y="2929602"/>
              <a:ext cx="601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Georgia" panose="02040502050405020303" pitchFamily="18" charset="0"/>
                </a:rPr>
                <a:t>02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31894" y="1777270"/>
              <a:ext cx="601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Georgia" panose="02040502050405020303" pitchFamily="18" charset="0"/>
                </a:rPr>
                <a:t>03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965717" y="2853532"/>
              <a:ext cx="601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Georgia" panose="02040502050405020303" pitchFamily="18" charset="0"/>
                </a:rPr>
                <a:t>04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13110" y="3228889"/>
            <a:ext cx="24487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Innovation/Automation</a:t>
            </a:r>
          </a:p>
          <a:p>
            <a:endParaRPr lang="en-IN" sz="1400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ere are total 4 strategies I have covered, out of which the re host and re platform are completely automated with few manual steps required for parameter file </a:t>
            </a:r>
            <a:r>
              <a:rPr lang="en-IN" sz="1400" i="1" dirty="0" err="1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updation</a:t>
            </a:r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. Also I have brought small innovation by automating one manual step in CloudEndure</a:t>
            </a:r>
            <a:r>
              <a:rPr lang="en-IN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  <a:br>
              <a:rPr lang="en-IN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3070350" y="4462867"/>
            <a:ext cx="1920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Flexibility</a:t>
            </a:r>
          </a:p>
          <a:p>
            <a:pPr algn="ctr"/>
            <a:endParaRPr lang="en-IN" sz="1400" b="1" i="1" u="sng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Optimum cost required to customize based on an user’s requirement. Here we have created API’s through python. </a:t>
            </a:r>
            <a:br>
              <a:rPr lang="en-IN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5496097" y="3285899"/>
            <a:ext cx="1818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Reusability</a:t>
            </a:r>
          </a:p>
          <a:p>
            <a:pPr algn="ctr"/>
            <a:endParaRPr lang="en-IN" sz="1400" b="1" i="1" u="sng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All 4 strategies follow the best practises, and also this can be customized/modified based on different business scenarios.</a:t>
            </a:r>
            <a:b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</a:br>
            <a:endParaRPr lang="en-IN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7607845" y="4358518"/>
            <a:ext cx="27012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Future Enhancements</a:t>
            </a:r>
            <a:endParaRPr lang="en-IN" b="1" i="1" u="sng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ctr"/>
            <a:endParaRPr lang="en-IN" b="1" i="1" u="sng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This POC has various aspects , here I have used MYSQL as a source and all the strategies we have shown considering MySQL as source, now using this same concept a fully automated solution can be implemented for any database.</a:t>
            </a:r>
            <a:b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</a:br>
            <a:br>
              <a:rPr lang="en-IN" sz="14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</a:br>
            <a:endParaRPr lang="en-IN" sz="1400" dirty="0"/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275450" y="77078"/>
            <a:ext cx="8596668" cy="52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i="1" u="sng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How this asset will benefit Client/End Users:</a:t>
            </a:r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2" grpId="0"/>
      <p:bldP spid="83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6371" y="290713"/>
            <a:ext cx="8596668" cy="5237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/>
            <a:r>
              <a:rPr lang="en-IN" sz="2400" b="1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Technical Capabilities /Tools used</a:t>
            </a:r>
            <a:endParaRPr lang="en-IN" sz="2400" b="1" i="1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624" y="944880"/>
            <a:ext cx="8653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For this POC, I have used below AWS Services and also Python as the scripting language</a:t>
            </a:r>
            <a:endParaRPr lang="en-IN" sz="16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8D8B-2326-4EC3-9F29-81917F95D337}" type="slidenum">
              <a:rPr lang="en-IN" smtClean="0"/>
              <a:t>9</a:t>
            </a:fld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DEA2A6-2154-4769-8692-4BF556F63BF6}"/>
              </a:ext>
            </a:extLst>
          </p:cNvPr>
          <p:cNvGrpSpPr/>
          <p:nvPr/>
        </p:nvGrpSpPr>
        <p:grpSpPr>
          <a:xfrm>
            <a:off x="413407" y="1413860"/>
            <a:ext cx="9375926" cy="4957819"/>
            <a:chOff x="413407" y="1413860"/>
            <a:chExt cx="9375926" cy="4957819"/>
          </a:xfrm>
        </p:grpSpPr>
        <p:sp>
          <p:nvSpPr>
            <p:cNvPr id="15" name="TextBox 14"/>
            <p:cNvSpPr txBox="1"/>
            <p:nvPr/>
          </p:nvSpPr>
          <p:spPr>
            <a:xfrm>
              <a:off x="561161" y="5848459"/>
              <a:ext cx="9228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i="1" dirty="0">
                  <a:solidFill>
                    <a:schemeClr val="accent4">
                      <a:lumMod val="50000"/>
                    </a:schemeClr>
                  </a:solidFill>
                  <a:latin typeface="Georgia" panose="02040502050405020303" pitchFamily="18" charset="0"/>
                </a:rPr>
                <a:t>Knowledge of AWS 3 tier architecture with below mentioned services are important for this poc. Also python scripting is one of the major pillar of this poc, so knowledge of python also immensely required.</a:t>
              </a:r>
              <a:endParaRPr lang="en-IN" sz="1400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118" y="1413860"/>
              <a:ext cx="1715384" cy="11191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463" y="1833219"/>
              <a:ext cx="2875789" cy="184308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314" y="3747780"/>
              <a:ext cx="2143125" cy="21431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68" y="4259603"/>
              <a:ext cx="2073934" cy="13211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576" y="2636778"/>
              <a:ext cx="2631757" cy="9824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546" y="2568671"/>
              <a:ext cx="1881229" cy="12995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37" y="4134812"/>
              <a:ext cx="2450781" cy="15707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93" y="2314141"/>
              <a:ext cx="1798320" cy="22887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71" y="2508204"/>
              <a:ext cx="1862751" cy="12395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775" y="3987879"/>
              <a:ext cx="2263350" cy="148209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07" y="3885140"/>
              <a:ext cx="1749662" cy="174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7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10623</TotalTime>
  <Words>714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Georgia</vt:lpstr>
      <vt:lpstr>Trebuchet MS</vt:lpstr>
      <vt:lpstr>Wingdings</vt:lpstr>
      <vt:lpstr>Wingdings 3</vt:lpstr>
      <vt:lpstr>Facet</vt:lpstr>
      <vt:lpstr>1_Facet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Pragyan Banerjee</cp:lastModifiedBy>
  <cp:revision>159</cp:revision>
  <dcterms:created xsi:type="dcterms:W3CDTF">2020-07-28T10:57:44Z</dcterms:created>
  <dcterms:modified xsi:type="dcterms:W3CDTF">2022-03-25T13:12:14Z</dcterms:modified>
</cp:coreProperties>
</file>