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Oswald-regular.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font" Target="fonts/Average-regular.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9" Type="http://schemas.openxmlformats.org/officeDocument/2006/relationships/customXml" Target="../customXml/item2.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Oswald-bold.fntdata"/><Relationship Id="rId14" Type="http://schemas.openxmlformats.org/officeDocument/2006/relationships/slide" Target="slides/slide9.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cd0a4e9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cd0a4e9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cd0a4e9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cd0a4e9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cd0a4e9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cd0a4e9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ACF (Autocorrelation Function) and PACF (Partial Autocorrelation Function) are important tools used in time series analysis to identify and interpret the correlation patterns within time series data. ACF identifies auto-correlation by measuring the similarity between current and lagged values, while PACF accounts for the influence of intermediate lags to determine the direct influence of each lag on the current value.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cd0a4e9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cd0a4e9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ARIMA model is a popular time series forecasting method that can capture patterns and trends in the data. We use the "auto.arima" function in the "forecast" library to automatically select the best ARIMA model based on the data. We then fit the selected ARIMA model to the data and generate forecasts for the next year.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cd0a4e9b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cd0a4e9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cd0a4e9b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cd0a4e9b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cd0a4e9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cd0a4e9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cd0a4e9b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cd0a4e9b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11da55eb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11da55eb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cd0a4e9b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cd0a4e9b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11da55eb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11da55e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cd0a4e9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cd0a4e9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11da55e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11da55e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cd0a4e9b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cd0a4e9b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11da55e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11da55e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11da55eb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11da55e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"ggplot" function in R to create line plots for each type of crude oil and gasoline, with the years on the x-axis and the average prices on the y-axis. The line plots show the trends in crude oil and gasoline prices over the years, providing insights into price movements and patterns.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d0a4e9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d0a4e9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box plots to compare the average prices of crude oil and gasoline for each decade. The box plots provide information on the median, quartiles, and outliers of the data, allowing us to identify any significant differences in prices between decades.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cd0a4e9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cd0a4e9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analyze the distribution of crude oil and gasoline prices using histograms. We create histograms for each type of crude oil and gasoline, showing the frequency of prices within certain price ranges. The histograms provide insights into the distribution of prices and can help identify any skewness or asymmetry in the data.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5.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Forecasting Crude Oil and Gasoline Prices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Mason Zepnick, Kennan Walter, Arun Srivatsan Swaminathan, Prageeshwar Chandran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Distribution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Chart, treemap chart&#10;&#10;Description automatically generated" id="123" name="Google Shape;123;p22"/>
          <p:cNvPicPr preferRelativeResize="0"/>
          <p:nvPr/>
        </p:nvPicPr>
        <p:blipFill>
          <a:blip r:embed="rId3">
            <a:alphaModFix/>
          </a:blip>
          <a:stretch>
            <a:fillRect/>
          </a:stretch>
        </p:blipFill>
        <p:spPr>
          <a:xfrm>
            <a:off x="311700" y="1155825"/>
            <a:ext cx="3917400" cy="1852600"/>
          </a:xfrm>
          <a:prstGeom prst="rect">
            <a:avLst/>
          </a:prstGeom>
          <a:noFill/>
          <a:ln>
            <a:noFill/>
          </a:ln>
        </p:spPr>
      </p:pic>
      <p:pic>
        <p:nvPicPr>
          <p:cNvPr descr="Chart&#10;&#10;Description automatically generated" id="124" name="Google Shape;124;p22"/>
          <p:cNvPicPr preferRelativeResize="0"/>
          <p:nvPr/>
        </p:nvPicPr>
        <p:blipFill>
          <a:blip r:embed="rId4">
            <a:alphaModFix/>
          </a:blip>
          <a:stretch>
            <a:fillRect/>
          </a:stretch>
        </p:blipFill>
        <p:spPr>
          <a:xfrm>
            <a:off x="4438650" y="1155825"/>
            <a:ext cx="3988730" cy="1852600"/>
          </a:xfrm>
          <a:prstGeom prst="rect">
            <a:avLst/>
          </a:prstGeom>
          <a:noFill/>
          <a:ln>
            <a:noFill/>
          </a:ln>
        </p:spPr>
      </p:pic>
      <p:pic>
        <p:nvPicPr>
          <p:cNvPr descr="Chart, treemap chart&#10;&#10;Description automatically generated" id="125" name="Google Shape;125;p22"/>
          <p:cNvPicPr preferRelativeResize="0"/>
          <p:nvPr/>
        </p:nvPicPr>
        <p:blipFill>
          <a:blip r:embed="rId5">
            <a:alphaModFix/>
          </a:blip>
          <a:stretch>
            <a:fillRect/>
          </a:stretch>
        </p:blipFill>
        <p:spPr>
          <a:xfrm>
            <a:off x="2288375" y="3146525"/>
            <a:ext cx="3930355" cy="183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t>
            </a:r>
            <a:r>
              <a:rPr lang="en"/>
              <a:t>Decomposition of Additive Time-Series</a:t>
            </a:r>
            <a:endParaRPr/>
          </a:p>
        </p:txBody>
      </p:sp>
      <p:pic>
        <p:nvPicPr>
          <p:cNvPr descr="A picture containing diagram&#10;&#10;Description automatically generated" id="131" name="Google Shape;131;p23"/>
          <p:cNvPicPr preferRelativeResize="0"/>
          <p:nvPr/>
        </p:nvPicPr>
        <p:blipFill>
          <a:blip r:embed="rId3">
            <a:alphaModFix/>
          </a:blip>
          <a:stretch>
            <a:fillRect/>
          </a:stretch>
        </p:blipFill>
        <p:spPr>
          <a:xfrm>
            <a:off x="1066800" y="1316850"/>
            <a:ext cx="6846550" cy="316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t>
            </a:r>
            <a:r>
              <a:rPr lang="en"/>
              <a:t>ACF and PACF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Chart&#10;&#10;Description automatically generated" id="137" name="Google Shape;137;p24"/>
          <p:cNvPicPr preferRelativeResize="0"/>
          <p:nvPr/>
        </p:nvPicPr>
        <p:blipFill>
          <a:blip r:embed="rId3">
            <a:alphaModFix/>
          </a:blip>
          <a:stretch>
            <a:fillRect/>
          </a:stretch>
        </p:blipFill>
        <p:spPr>
          <a:xfrm>
            <a:off x="4010025" y="498625"/>
            <a:ext cx="4691076" cy="2170900"/>
          </a:xfrm>
          <a:prstGeom prst="rect">
            <a:avLst/>
          </a:prstGeom>
          <a:noFill/>
          <a:ln>
            <a:noFill/>
          </a:ln>
        </p:spPr>
      </p:pic>
      <p:pic>
        <p:nvPicPr>
          <p:cNvPr descr="Timeline&#10;&#10;Description automatically generated" id="138" name="Google Shape;138;p24"/>
          <p:cNvPicPr preferRelativeResize="0"/>
          <p:nvPr/>
        </p:nvPicPr>
        <p:blipFill>
          <a:blip r:embed="rId4">
            <a:alphaModFix/>
          </a:blip>
          <a:stretch>
            <a:fillRect/>
          </a:stretch>
        </p:blipFill>
        <p:spPr>
          <a:xfrm>
            <a:off x="4006425" y="2786225"/>
            <a:ext cx="4694676" cy="216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ARIMA Modeling</a:t>
            </a:r>
            <a:endParaRPr/>
          </a:p>
        </p:txBody>
      </p:sp>
      <p:pic>
        <p:nvPicPr>
          <p:cNvPr id="144" name="Google Shape;144;p25"/>
          <p:cNvPicPr preferRelativeResize="0"/>
          <p:nvPr/>
        </p:nvPicPr>
        <p:blipFill>
          <a:blip r:embed="rId3">
            <a:alphaModFix/>
          </a:blip>
          <a:stretch>
            <a:fillRect/>
          </a:stretch>
        </p:blipFill>
        <p:spPr>
          <a:xfrm>
            <a:off x="1745475" y="1017725"/>
            <a:ext cx="5406254" cy="388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t>
            </a:r>
            <a:r>
              <a:rPr lang="en"/>
              <a:t>Exponential smoothing</a:t>
            </a:r>
            <a:endParaRPr/>
          </a:p>
        </p:txBody>
      </p:sp>
      <p:pic>
        <p:nvPicPr>
          <p:cNvPr descr="Text&#10;&#10;Description automatically generated" id="150" name="Google Shape;150;p26"/>
          <p:cNvPicPr preferRelativeResize="0"/>
          <p:nvPr/>
        </p:nvPicPr>
        <p:blipFill>
          <a:blip r:embed="rId3">
            <a:alphaModFix/>
          </a:blip>
          <a:stretch>
            <a:fillRect/>
          </a:stretch>
        </p:blipFill>
        <p:spPr>
          <a:xfrm>
            <a:off x="4572008" y="3074750"/>
            <a:ext cx="4591918" cy="2068750"/>
          </a:xfrm>
          <a:prstGeom prst="rect">
            <a:avLst/>
          </a:prstGeom>
          <a:noFill/>
          <a:ln>
            <a:noFill/>
          </a:ln>
        </p:spPr>
      </p:pic>
      <p:pic>
        <p:nvPicPr>
          <p:cNvPr descr="Chart, line chart&#10;&#10;Description automatically generated" id="151" name="Google Shape;151;p26"/>
          <p:cNvPicPr preferRelativeResize="0"/>
          <p:nvPr/>
        </p:nvPicPr>
        <p:blipFill>
          <a:blip r:embed="rId4">
            <a:alphaModFix/>
          </a:blip>
          <a:stretch>
            <a:fillRect/>
          </a:stretch>
        </p:blipFill>
        <p:spPr>
          <a:xfrm>
            <a:off x="311700" y="986875"/>
            <a:ext cx="4912476" cy="223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Forecasting</a:t>
            </a:r>
            <a:endParaRPr/>
          </a:p>
        </p:txBody>
      </p:sp>
      <p:pic>
        <p:nvPicPr>
          <p:cNvPr descr="A picture containing shape&#10;&#10;Description automatically generated" id="157" name="Google Shape;157;p27"/>
          <p:cNvPicPr preferRelativeResize="0"/>
          <p:nvPr/>
        </p:nvPicPr>
        <p:blipFill>
          <a:blip r:embed="rId3">
            <a:alphaModFix/>
          </a:blip>
          <a:stretch>
            <a:fillRect/>
          </a:stretch>
        </p:blipFill>
        <p:spPr>
          <a:xfrm>
            <a:off x="799938" y="1391575"/>
            <a:ext cx="7544124" cy="257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Forecasting</a:t>
            </a:r>
            <a:endParaRPr/>
          </a:p>
        </p:txBody>
      </p:sp>
      <p:pic>
        <p:nvPicPr>
          <p:cNvPr descr="Chart, scatter chart&#10;&#10;Description automatically generated" id="163" name="Google Shape;163;p28"/>
          <p:cNvPicPr preferRelativeResize="0"/>
          <p:nvPr/>
        </p:nvPicPr>
        <p:blipFill>
          <a:blip r:embed="rId3">
            <a:alphaModFix/>
          </a:blip>
          <a:stretch>
            <a:fillRect/>
          </a:stretch>
        </p:blipFill>
        <p:spPr>
          <a:xfrm>
            <a:off x="1078700" y="1320150"/>
            <a:ext cx="6870624" cy="319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Actual vs. Predicted</a:t>
            </a:r>
            <a:endParaRPr/>
          </a:p>
        </p:txBody>
      </p:sp>
      <p:pic>
        <p:nvPicPr>
          <p:cNvPr descr="A picture containing text, different&#10;&#10;Description automatically generated" id="169" name="Google Shape;169;p29"/>
          <p:cNvPicPr preferRelativeResize="0"/>
          <p:nvPr/>
        </p:nvPicPr>
        <p:blipFill>
          <a:blip r:embed="rId3">
            <a:alphaModFix/>
          </a:blip>
          <a:stretch>
            <a:fillRect/>
          </a:stretch>
        </p:blipFill>
        <p:spPr>
          <a:xfrm>
            <a:off x="1076325" y="1169328"/>
            <a:ext cx="6991351" cy="323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Analysis</a:t>
            </a:r>
            <a:endParaRPr sz="2100"/>
          </a:p>
          <a:p>
            <a:pPr indent="-336550" lvl="1" marL="914400" rtl="0" algn="l">
              <a:spcBef>
                <a:spcPts val="0"/>
              </a:spcBef>
              <a:spcAft>
                <a:spcPts val="0"/>
              </a:spcAft>
              <a:buSzPts val="1700"/>
              <a:buChar char="-"/>
            </a:pPr>
            <a:r>
              <a:rPr lang="en" sz="1700"/>
              <a:t>Provides insights into trends, decade-wise changes, and distribution of crude oil and gasoline prices for different types</a:t>
            </a:r>
            <a:endParaRPr sz="1700"/>
          </a:p>
          <a:p>
            <a:pPr indent="-361950" lvl="0" marL="457200" rtl="0" algn="l">
              <a:spcBef>
                <a:spcPts val="0"/>
              </a:spcBef>
              <a:spcAft>
                <a:spcPts val="0"/>
              </a:spcAft>
              <a:buSzPts val="2100"/>
              <a:buChar char="-"/>
            </a:pPr>
            <a:r>
              <a:rPr lang="en" sz="2100"/>
              <a:t>R-Studio</a:t>
            </a:r>
            <a:endParaRPr sz="2100"/>
          </a:p>
          <a:p>
            <a:pPr indent="-336550" lvl="1" marL="914400" rtl="0" algn="l">
              <a:spcBef>
                <a:spcPts val="0"/>
              </a:spcBef>
              <a:spcAft>
                <a:spcPts val="0"/>
              </a:spcAft>
              <a:buSzPts val="1700"/>
              <a:buChar char="-"/>
            </a:pPr>
            <a:r>
              <a:rPr lang="en" sz="1700"/>
              <a:t>Understanding historical movements and patterns in pricing, while ARIMA modeling allows us to forecast the future prices</a:t>
            </a:r>
            <a:endParaRPr sz="1700"/>
          </a:p>
          <a:p>
            <a:pPr indent="-361950" lvl="0" marL="457200" rtl="0" algn="l">
              <a:spcBef>
                <a:spcPts val="0"/>
              </a:spcBef>
              <a:spcAft>
                <a:spcPts val="0"/>
              </a:spcAft>
              <a:buSzPts val="2100"/>
              <a:buChar char="-"/>
            </a:pPr>
            <a:r>
              <a:rPr lang="en" sz="2100"/>
              <a:t>Findings</a:t>
            </a:r>
            <a:endParaRPr sz="2100"/>
          </a:p>
          <a:p>
            <a:pPr indent="-336550" lvl="1" marL="914400" rtl="0" algn="l">
              <a:spcBef>
                <a:spcPts val="0"/>
              </a:spcBef>
              <a:spcAft>
                <a:spcPts val="0"/>
              </a:spcAft>
              <a:buSzPts val="1700"/>
              <a:buChar char="-"/>
            </a:pPr>
            <a:r>
              <a:rPr lang="en" sz="1700"/>
              <a:t>Useful for decision-making within industries and policy-making at a macroeconomic level</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671250" y="871550"/>
            <a:ext cx="7852200" cy="3657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0000"/>
              <a:t>Thank you!</a:t>
            </a:r>
            <a:endParaRPr sz="10000"/>
          </a:p>
          <a:p>
            <a:pPr indent="0" lvl="0" marL="0" rtl="0" algn="ctr">
              <a:spcBef>
                <a:spcPts val="0"/>
              </a:spcBef>
              <a:spcAft>
                <a:spcPts val="0"/>
              </a:spcAft>
              <a:buNone/>
            </a:pPr>
            <a:r>
              <a:rPr lang="en" sz="10000">
                <a:solidFill>
                  <a:schemeClr val="accent3"/>
                </a:solidFill>
              </a:rPr>
              <a:t>Any questions?</a:t>
            </a:r>
            <a:endParaRPr sz="100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data?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Time-series of crude oil and gasoline prices from 1986 - 2016</a:t>
            </a:r>
            <a:endParaRPr sz="2000"/>
          </a:p>
          <a:p>
            <a:pPr indent="-330200" lvl="1" marL="914400" rtl="0" algn="l">
              <a:spcBef>
                <a:spcPts val="0"/>
              </a:spcBef>
              <a:spcAft>
                <a:spcPts val="0"/>
              </a:spcAft>
              <a:buSzPts val="1600"/>
              <a:buChar char="-"/>
            </a:pPr>
            <a:r>
              <a:rPr lang="en" sz="1600"/>
              <a:t>Variables </a:t>
            </a:r>
            <a:endParaRPr sz="1600"/>
          </a:p>
          <a:p>
            <a:pPr indent="-330200" lvl="2" marL="1371600" rtl="0" algn="l">
              <a:spcBef>
                <a:spcPts val="0"/>
              </a:spcBef>
              <a:spcAft>
                <a:spcPts val="0"/>
              </a:spcAft>
              <a:buSzPts val="1600"/>
              <a:buChar char="-"/>
            </a:pPr>
            <a:r>
              <a:rPr lang="en" sz="1600"/>
              <a:t>Year </a:t>
            </a:r>
            <a:endParaRPr sz="1600"/>
          </a:p>
          <a:p>
            <a:pPr indent="-330200" lvl="2" marL="1371600" rtl="0" algn="l">
              <a:spcBef>
                <a:spcPts val="0"/>
              </a:spcBef>
              <a:spcAft>
                <a:spcPts val="0"/>
              </a:spcAft>
              <a:buSzPts val="1600"/>
              <a:buChar char="-"/>
            </a:pPr>
            <a:r>
              <a:rPr lang="en" sz="1600"/>
              <a:t>Price of crude oil(Cushing, OK WTI Spot Price FOB (Dollars per Barrel))</a:t>
            </a:r>
            <a:endParaRPr sz="1600"/>
          </a:p>
          <a:p>
            <a:pPr indent="-330200" lvl="2" marL="1371600" rtl="0" algn="l">
              <a:spcBef>
                <a:spcPts val="0"/>
              </a:spcBef>
              <a:spcAft>
                <a:spcPts val="0"/>
              </a:spcAft>
              <a:buSzPts val="1600"/>
              <a:buChar char="-"/>
            </a:pPr>
            <a:r>
              <a:rPr lang="en" sz="1600"/>
              <a:t>Europe Brent Spot Price FOB (Dollars per Barrel)</a:t>
            </a:r>
            <a:endParaRPr sz="1600"/>
          </a:p>
          <a:p>
            <a:pPr indent="-330200" lvl="2" marL="1371600" rtl="0" algn="l">
              <a:spcBef>
                <a:spcPts val="0"/>
              </a:spcBef>
              <a:spcAft>
                <a:spcPts val="0"/>
              </a:spcAft>
              <a:buSzPts val="1600"/>
              <a:buChar char="-"/>
            </a:pPr>
            <a:r>
              <a:rPr lang="en" sz="1600"/>
              <a:t>Price of Gasoline (New York Harbor Conventional Gasoline Regular Spot Price FOB (Dollars per Gallon))</a:t>
            </a:r>
            <a:endParaRPr sz="1600"/>
          </a:p>
          <a:p>
            <a:pPr indent="-330200" lvl="2" marL="1371600" rtl="0" algn="l">
              <a:spcBef>
                <a:spcPts val="0"/>
              </a:spcBef>
              <a:spcAft>
                <a:spcPts val="0"/>
              </a:spcAft>
              <a:buSzPts val="1600"/>
              <a:buChar char="-"/>
            </a:pPr>
            <a:r>
              <a:rPr lang="en" sz="1600"/>
              <a:t>U.S. Gulf Coast Conventional Gasoline Regular Spot Price FOB (Dollars per Gallon)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72650" y="10951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Goal</a:t>
            </a:r>
            <a:endParaRPr/>
          </a:p>
        </p:txBody>
      </p:sp>
      <p:sp>
        <p:nvSpPr>
          <p:cNvPr id="72" name="Google Shape;72;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Forecast future crude oil and gasoline prices based on historical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Answer</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Are there any seasonal patterns or trends in the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 Can we accurately predict future prices of crude oil and gasoline based on historical data? </a:t>
            </a:r>
            <a:endParaRPr/>
          </a:p>
          <a:p>
            <a:pPr indent="0" lvl="0" marL="0" rtl="0" algn="l">
              <a:spcBef>
                <a:spcPts val="1200"/>
              </a:spcBef>
              <a:spcAft>
                <a:spcPts val="0"/>
              </a:spcAft>
              <a:buNone/>
            </a:pPr>
            <a:r>
              <a:rPr lang="en"/>
              <a:t>What is the level of uncertainty in our predictions?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3. How do political events, such as wars or sanctions, affect crude oil and gasoline prices? Can </a:t>
            </a:r>
            <a:endParaRPr/>
          </a:p>
          <a:p>
            <a:pPr indent="0" lvl="0" marL="0" rtl="0" algn="l">
              <a:spcBef>
                <a:spcPts val="1200"/>
              </a:spcBef>
              <a:spcAft>
                <a:spcPts val="0"/>
              </a:spcAft>
              <a:buNone/>
            </a:pPr>
            <a:r>
              <a:rPr lang="en"/>
              <a:t>we quantify the impact of these events on the price series?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4. Can we identify any outliers or anomalies in the data, and if so, what caused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72650" y="10951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Potential</a:t>
            </a:r>
            <a:endParaRPr/>
          </a:p>
          <a:p>
            <a:pPr indent="0" lvl="0" marL="0" rtl="0" algn="ctr">
              <a:spcBef>
                <a:spcPts val="0"/>
              </a:spcBef>
              <a:spcAft>
                <a:spcPts val="0"/>
              </a:spcAft>
              <a:buNone/>
            </a:pPr>
            <a:r>
              <a:rPr lang="en"/>
              <a:t>Approaches</a:t>
            </a:r>
            <a:endParaRPr/>
          </a:p>
        </p:txBody>
      </p:sp>
      <p:sp>
        <p:nvSpPr>
          <p:cNvPr id="84" name="Google Shape;84;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334412" lvl="0" marL="457200" rtl="0" algn="l">
              <a:spcBef>
                <a:spcPts val="1200"/>
              </a:spcBef>
              <a:spcAft>
                <a:spcPts val="0"/>
              </a:spcAft>
              <a:buSzPct val="100000"/>
              <a:buChar char="-"/>
            </a:pPr>
            <a:r>
              <a:rPr lang="en" sz="6665"/>
              <a:t>ARIMA models</a:t>
            </a:r>
            <a:endParaRPr sz="6665"/>
          </a:p>
          <a:p>
            <a:pPr indent="-334412" lvl="0" marL="457200" rtl="0" algn="l">
              <a:spcBef>
                <a:spcPts val="0"/>
              </a:spcBef>
              <a:spcAft>
                <a:spcPts val="0"/>
              </a:spcAft>
              <a:buSzPct val="100000"/>
              <a:buChar char="-"/>
            </a:pPr>
            <a:r>
              <a:rPr lang="en" sz="6665"/>
              <a:t>Exponential Smoothing</a:t>
            </a:r>
            <a:endParaRPr sz="6665"/>
          </a:p>
          <a:p>
            <a:pPr indent="-334412" lvl="0" marL="457200" rtl="0" algn="l">
              <a:spcBef>
                <a:spcPts val="0"/>
              </a:spcBef>
              <a:spcAft>
                <a:spcPts val="0"/>
              </a:spcAft>
              <a:buSzPct val="100000"/>
              <a:buChar char="-"/>
            </a:pPr>
            <a:r>
              <a:rPr lang="en" sz="6665"/>
              <a:t>Regression Analysis</a:t>
            </a:r>
            <a:endParaRPr sz="6665"/>
          </a:p>
          <a:p>
            <a:pPr indent="-334412" lvl="0" marL="457200" rtl="0" algn="l">
              <a:spcBef>
                <a:spcPts val="0"/>
              </a:spcBef>
              <a:spcAft>
                <a:spcPts val="0"/>
              </a:spcAft>
              <a:buSzPct val="100000"/>
              <a:buChar char="-"/>
            </a:pPr>
            <a:r>
              <a:rPr lang="en" sz="6665"/>
              <a:t>Neural Networks or Decision Trees</a:t>
            </a:r>
            <a:endParaRPr sz="6665"/>
          </a:p>
          <a:p>
            <a:pPr indent="-315362" lvl="1" marL="914400" rtl="0" algn="l">
              <a:spcBef>
                <a:spcPts val="0"/>
              </a:spcBef>
              <a:spcAft>
                <a:spcPts val="0"/>
              </a:spcAft>
              <a:buSzPct val="100000"/>
              <a:buChar char="-"/>
            </a:pPr>
            <a:r>
              <a:rPr lang="en" sz="5465"/>
              <a:t>Improve the accuracy of our forecast</a:t>
            </a:r>
            <a:endParaRPr sz="5465"/>
          </a:p>
          <a:p>
            <a:pPr indent="-334412" lvl="0" marL="457200" rtl="0" algn="l">
              <a:spcBef>
                <a:spcPts val="0"/>
              </a:spcBef>
              <a:spcAft>
                <a:spcPts val="0"/>
              </a:spcAft>
              <a:buSzPct val="100000"/>
              <a:buChar char="-"/>
            </a:pPr>
            <a:r>
              <a:rPr lang="en" sz="6665"/>
              <a:t>Data Analysis</a:t>
            </a:r>
            <a:endParaRPr sz="6665"/>
          </a:p>
          <a:p>
            <a:pPr indent="-315362" lvl="1" marL="914400" rtl="0" algn="l">
              <a:spcBef>
                <a:spcPts val="0"/>
              </a:spcBef>
              <a:spcAft>
                <a:spcPts val="0"/>
              </a:spcAft>
              <a:buSzPct val="100000"/>
              <a:buChar char="-"/>
            </a:pPr>
            <a:r>
              <a:rPr lang="en" sz="5465"/>
              <a:t>Identify trends, patterns, or outliers</a:t>
            </a:r>
            <a:endParaRPr sz="5465"/>
          </a:p>
          <a:p>
            <a:pPr indent="-334412" lvl="0" marL="457200" rtl="0" algn="l">
              <a:spcBef>
                <a:spcPts val="0"/>
              </a:spcBef>
              <a:spcAft>
                <a:spcPts val="0"/>
              </a:spcAft>
              <a:buSzPct val="100000"/>
              <a:buChar char="-"/>
            </a:pPr>
            <a:r>
              <a:rPr lang="en" sz="6665"/>
              <a:t>Statistical Tests</a:t>
            </a:r>
            <a:endParaRPr sz="6665"/>
          </a:p>
          <a:p>
            <a:pPr indent="-315362" lvl="1" marL="914400" rtl="0" algn="l">
              <a:spcBef>
                <a:spcPts val="0"/>
              </a:spcBef>
              <a:spcAft>
                <a:spcPts val="0"/>
              </a:spcAft>
              <a:buSzPct val="100000"/>
              <a:buChar char="-"/>
            </a:pPr>
            <a:r>
              <a:rPr lang="en" sz="5465"/>
              <a:t>Evaluate significance of any relationships or correlations between variables</a:t>
            </a:r>
            <a:endParaRPr sz="546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Approaches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Trend Analysis</a:t>
            </a:r>
            <a:endParaRPr/>
          </a:p>
          <a:p>
            <a:pPr indent="-342900" lvl="0" marL="457200" rtl="0" algn="l">
              <a:spcBef>
                <a:spcPts val="0"/>
              </a:spcBef>
              <a:spcAft>
                <a:spcPts val="0"/>
              </a:spcAft>
              <a:buSzPts val="1800"/>
              <a:buChar char="-"/>
            </a:pPr>
            <a:r>
              <a:rPr lang="en"/>
              <a:t>Decade-wise Analysis</a:t>
            </a:r>
            <a:endParaRPr/>
          </a:p>
          <a:p>
            <a:pPr indent="-342900" lvl="0" marL="457200" rtl="0" algn="l">
              <a:spcBef>
                <a:spcPts val="0"/>
              </a:spcBef>
              <a:spcAft>
                <a:spcPts val="0"/>
              </a:spcAft>
              <a:buSzPts val="1800"/>
              <a:buChar char="-"/>
            </a:pPr>
            <a:r>
              <a:rPr lang="en"/>
              <a:t>Distribution Analysis</a:t>
            </a:r>
            <a:endParaRPr/>
          </a:p>
          <a:p>
            <a:pPr indent="-342900" lvl="0" marL="457200" rtl="0" algn="l">
              <a:spcBef>
                <a:spcPts val="0"/>
              </a:spcBef>
              <a:spcAft>
                <a:spcPts val="0"/>
              </a:spcAft>
              <a:buSzPts val="1800"/>
              <a:buChar char="-"/>
            </a:pPr>
            <a:r>
              <a:rPr lang="en"/>
              <a:t>ACF and PACF</a:t>
            </a:r>
            <a:endParaRPr/>
          </a:p>
          <a:p>
            <a:pPr indent="-342900" lvl="0" marL="457200" rtl="0" algn="l">
              <a:spcBef>
                <a:spcPts val="0"/>
              </a:spcBef>
              <a:spcAft>
                <a:spcPts val="0"/>
              </a:spcAft>
              <a:buSzPts val="1800"/>
              <a:buChar char="-"/>
            </a:pPr>
            <a:r>
              <a:rPr lang="en"/>
              <a:t>ARIMA Modeling</a:t>
            </a:r>
            <a:endParaRPr/>
          </a:p>
          <a:p>
            <a:pPr indent="-342900" lvl="0" marL="457200" rtl="0" algn="l">
              <a:spcBef>
                <a:spcPts val="0"/>
              </a:spcBef>
              <a:spcAft>
                <a:spcPts val="0"/>
              </a:spcAft>
              <a:buSzPts val="1800"/>
              <a:buChar char="-"/>
            </a:pPr>
            <a:r>
              <a:rPr lang="en"/>
              <a:t>Decomposition of </a:t>
            </a:r>
            <a:r>
              <a:rPr lang="en"/>
              <a:t>additive</a:t>
            </a:r>
            <a:r>
              <a:rPr lang="en"/>
              <a:t> time-series</a:t>
            </a:r>
            <a:endParaRPr/>
          </a:p>
          <a:p>
            <a:pPr indent="-342900" lvl="0" marL="457200" rtl="0" algn="l">
              <a:spcBef>
                <a:spcPts val="0"/>
              </a:spcBef>
              <a:spcAft>
                <a:spcPts val="0"/>
              </a:spcAft>
              <a:buSzPts val="1800"/>
              <a:buChar char="-"/>
            </a:pPr>
            <a:r>
              <a:rPr lang="en"/>
              <a:t>Exponential smoothing</a:t>
            </a:r>
            <a:endParaRPr/>
          </a:p>
          <a:p>
            <a:pPr indent="-342900" lvl="0" marL="457200" rtl="0" algn="l">
              <a:spcBef>
                <a:spcPts val="0"/>
              </a:spcBef>
              <a:spcAft>
                <a:spcPts val="0"/>
              </a:spcAft>
              <a:buSzPts val="1800"/>
              <a:buChar char="-"/>
            </a:pPr>
            <a:r>
              <a:rPr lang="en"/>
              <a:t>Forecasting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Trend Analysis</a:t>
            </a:r>
            <a:endParaRPr/>
          </a:p>
        </p:txBody>
      </p:sp>
      <p:pic>
        <p:nvPicPr>
          <p:cNvPr descr="Chart, line chart&#10;&#10;Description automatically generated" id="96" name="Google Shape;96;p19"/>
          <p:cNvPicPr preferRelativeResize="0"/>
          <p:nvPr/>
        </p:nvPicPr>
        <p:blipFill>
          <a:blip r:embed="rId3">
            <a:alphaModFix/>
          </a:blip>
          <a:stretch>
            <a:fillRect/>
          </a:stretch>
        </p:blipFill>
        <p:spPr>
          <a:xfrm>
            <a:off x="566725" y="1043513"/>
            <a:ext cx="3962400" cy="2149000"/>
          </a:xfrm>
          <a:prstGeom prst="rect">
            <a:avLst/>
          </a:prstGeom>
          <a:noFill/>
          <a:ln>
            <a:noFill/>
          </a:ln>
        </p:spPr>
      </p:pic>
      <p:pic>
        <p:nvPicPr>
          <p:cNvPr descr="Chart, line chart&#10;&#10;Description automatically generated" id="97" name="Google Shape;97;p19"/>
          <p:cNvPicPr preferRelativeResize="0"/>
          <p:nvPr/>
        </p:nvPicPr>
        <p:blipFill>
          <a:blip r:embed="rId4">
            <a:alphaModFix/>
          </a:blip>
          <a:stretch>
            <a:fillRect/>
          </a:stretch>
        </p:blipFill>
        <p:spPr>
          <a:xfrm>
            <a:off x="5060800" y="64300"/>
            <a:ext cx="3771499" cy="1535899"/>
          </a:xfrm>
          <a:prstGeom prst="rect">
            <a:avLst/>
          </a:prstGeom>
          <a:noFill/>
          <a:ln>
            <a:noFill/>
          </a:ln>
        </p:spPr>
      </p:pic>
      <p:pic>
        <p:nvPicPr>
          <p:cNvPr id="98" name="Google Shape;98;p19"/>
          <p:cNvPicPr preferRelativeResize="0"/>
          <p:nvPr/>
        </p:nvPicPr>
        <p:blipFill>
          <a:blip r:embed="rId5">
            <a:alphaModFix/>
          </a:blip>
          <a:stretch>
            <a:fillRect/>
          </a:stretch>
        </p:blipFill>
        <p:spPr>
          <a:xfrm>
            <a:off x="566725" y="3242000"/>
            <a:ext cx="3962400" cy="1871726"/>
          </a:xfrm>
          <a:prstGeom prst="rect">
            <a:avLst/>
          </a:prstGeom>
          <a:noFill/>
          <a:ln>
            <a:noFill/>
          </a:ln>
        </p:spPr>
      </p:pic>
      <p:pic>
        <p:nvPicPr>
          <p:cNvPr descr="Chart, line chart&#10;&#10;Description automatically generated" id="99" name="Google Shape;99;p19"/>
          <p:cNvPicPr preferRelativeResize="0"/>
          <p:nvPr/>
        </p:nvPicPr>
        <p:blipFill>
          <a:blip r:embed="rId6">
            <a:alphaModFix/>
          </a:blip>
          <a:stretch>
            <a:fillRect/>
          </a:stretch>
        </p:blipFill>
        <p:spPr>
          <a:xfrm>
            <a:off x="5060800" y="1683025"/>
            <a:ext cx="3771499" cy="1474200"/>
          </a:xfrm>
          <a:prstGeom prst="rect">
            <a:avLst/>
          </a:prstGeom>
          <a:noFill/>
          <a:ln>
            <a:noFill/>
          </a:ln>
        </p:spPr>
      </p:pic>
      <p:pic>
        <p:nvPicPr>
          <p:cNvPr descr="Chart, line chart&#10;&#10;Description automatically generated" id="100" name="Google Shape;100;p19"/>
          <p:cNvPicPr preferRelativeResize="0"/>
          <p:nvPr/>
        </p:nvPicPr>
        <p:blipFill>
          <a:blip r:embed="rId7">
            <a:alphaModFix/>
          </a:blip>
          <a:stretch>
            <a:fillRect/>
          </a:stretch>
        </p:blipFill>
        <p:spPr>
          <a:xfrm>
            <a:off x="5056136" y="3218300"/>
            <a:ext cx="3780814" cy="177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Decade-Wise Analysis</a:t>
            </a:r>
            <a:endParaRPr/>
          </a:p>
        </p:txBody>
      </p:sp>
      <p:pic>
        <p:nvPicPr>
          <p:cNvPr descr="Chart, bar chart, box and whisker chart&#10;&#10;Description automatically generated" id="106" name="Google Shape;106;p20"/>
          <p:cNvPicPr preferRelativeResize="0"/>
          <p:nvPr/>
        </p:nvPicPr>
        <p:blipFill>
          <a:blip r:embed="rId3">
            <a:alphaModFix/>
          </a:blip>
          <a:stretch>
            <a:fillRect/>
          </a:stretch>
        </p:blipFill>
        <p:spPr>
          <a:xfrm>
            <a:off x="311700" y="1017725"/>
            <a:ext cx="4096001" cy="1913027"/>
          </a:xfrm>
          <a:prstGeom prst="rect">
            <a:avLst/>
          </a:prstGeom>
          <a:noFill/>
          <a:ln>
            <a:noFill/>
          </a:ln>
        </p:spPr>
      </p:pic>
      <p:pic>
        <p:nvPicPr>
          <p:cNvPr descr="Chart, box and whisker chart&#10;&#10;Description automatically generated" id="107" name="Google Shape;107;p20"/>
          <p:cNvPicPr preferRelativeResize="0"/>
          <p:nvPr/>
        </p:nvPicPr>
        <p:blipFill>
          <a:blip r:embed="rId4">
            <a:alphaModFix/>
          </a:blip>
          <a:stretch>
            <a:fillRect/>
          </a:stretch>
        </p:blipFill>
        <p:spPr>
          <a:xfrm>
            <a:off x="311700" y="2985750"/>
            <a:ext cx="4096001" cy="1915500"/>
          </a:xfrm>
          <a:prstGeom prst="rect">
            <a:avLst/>
          </a:prstGeom>
          <a:noFill/>
          <a:ln>
            <a:noFill/>
          </a:ln>
        </p:spPr>
      </p:pic>
      <p:pic>
        <p:nvPicPr>
          <p:cNvPr descr="Chart, box and whisker chart&#10;&#10;Description automatically generated" id="108" name="Google Shape;108;p20"/>
          <p:cNvPicPr preferRelativeResize="0"/>
          <p:nvPr/>
        </p:nvPicPr>
        <p:blipFill>
          <a:blip r:embed="rId5">
            <a:alphaModFix/>
          </a:blip>
          <a:stretch>
            <a:fillRect/>
          </a:stretch>
        </p:blipFill>
        <p:spPr>
          <a:xfrm>
            <a:off x="5093475" y="91425"/>
            <a:ext cx="3821926" cy="1544500"/>
          </a:xfrm>
          <a:prstGeom prst="rect">
            <a:avLst/>
          </a:prstGeom>
          <a:noFill/>
          <a:ln>
            <a:noFill/>
          </a:ln>
        </p:spPr>
      </p:pic>
      <p:pic>
        <p:nvPicPr>
          <p:cNvPr descr="Chart, box and whisker chart&#10;&#10;Description automatically generated" id="109" name="Google Shape;109;p20"/>
          <p:cNvPicPr preferRelativeResize="0"/>
          <p:nvPr/>
        </p:nvPicPr>
        <p:blipFill>
          <a:blip r:embed="rId6">
            <a:alphaModFix/>
          </a:blip>
          <a:stretch>
            <a:fillRect/>
          </a:stretch>
        </p:blipFill>
        <p:spPr>
          <a:xfrm>
            <a:off x="5093475" y="1675100"/>
            <a:ext cx="3821926" cy="1446725"/>
          </a:xfrm>
          <a:prstGeom prst="rect">
            <a:avLst/>
          </a:prstGeom>
          <a:noFill/>
          <a:ln>
            <a:noFill/>
          </a:ln>
        </p:spPr>
      </p:pic>
      <p:pic>
        <p:nvPicPr>
          <p:cNvPr descr="Chart, box and whisker chart&#10;&#10;Description automatically generated" id="110" name="Google Shape;110;p20"/>
          <p:cNvPicPr preferRelativeResize="0"/>
          <p:nvPr/>
        </p:nvPicPr>
        <p:blipFill>
          <a:blip r:embed="rId7">
            <a:alphaModFix/>
          </a:blip>
          <a:stretch>
            <a:fillRect/>
          </a:stretch>
        </p:blipFill>
        <p:spPr>
          <a:xfrm>
            <a:off x="5093475" y="3161000"/>
            <a:ext cx="3821926" cy="1781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Distribution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Chart, histogram&#10;&#10;Description automatically generated" id="116" name="Google Shape;116;p21"/>
          <p:cNvPicPr preferRelativeResize="0"/>
          <p:nvPr/>
        </p:nvPicPr>
        <p:blipFill>
          <a:blip r:embed="rId3">
            <a:alphaModFix/>
          </a:blip>
          <a:stretch>
            <a:fillRect/>
          </a:stretch>
        </p:blipFill>
        <p:spPr>
          <a:xfrm>
            <a:off x="4692075" y="1591775"/>
            <a:ext cx="4140223" cy="1930100"/>
          </a:xfrm>
          <a:prstGeom prst="rect">
            <a:avLst/>
          </a:prstGeom>
          <a:noFill/>
          <a:ln>
            <a:noFill/>
          </a:ln>
        </p:spPr>
      </p:pic>
      <p:pic>
        <p:nvPicPr>
          <p:cNvPr descr="Chart, bar chart&#10;&#10;Description automatically generated" id="117" name="Google Shape;117;p21"/>
          <p:cNvPicPr preferRelativeResize="0"/>
          <p:nvPr/>
        </p:nvPicPr>
        <p:blipFill>
          <a:blip r:embed="rId4">
            <a:alphaModFix/>
          </a:blip>
          <a:stretch>
            <a:fillRect/>
          </a:stretch>
        </p:blipFill>
        <p:spPr>
          <a:xfrm>
            <a:off x="311700" y="1591775"/>
            <a:ext cx="4112150" cy="193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E883D34A60774483960A1CA6CC9A12" ma:contentTypeVersion="8" ma:contentTypeDescription="Create a new document." ma:contentTypeScope="" ma:versionID="3b8f84f055a38843fc6c283575390704">
  <xsd:schema xmlns:xsd="http://www.w3.org/2001/XMLSchema" xmlns:xs="http://www.w3.org/2001/XMLSchema" xmlns:p="http://schemas.microsoft.com/office/2006/metadata/properties" xmlns:ns2="595e6ec1-6662-4a64-8154-ec6500c06745" xmlns:ns3="17d722b7-7992-4776-8c4b-714274144da5" targetNamespace="http://schemas.microsoft.com/office/2006/metadata/properties" ma:root="true" ma:fieldsID="6434e1dd3c4cbb2511ff2e0db932318c" ns2:_="" ns3:_="">
    <xsd:import namespace="595e6ec1-6662-4a64-8154-ec6500c06745"/>
    <xsd:import namespace="17d722b7-7992-4776-8c4b-714274144da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5e6ec1-6662-4a64-8154-ec6500c067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3718347-7ac7-43d2-8bc2-3254bf33472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d722b7-7992-4776-8c4b-714274144da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964bf79-191b-4f34-8568-f0afffd2d4c5}" ma:internalName="TaxCatchAll" ma:showField="CatchAllData" ma:web="17d722b7-7992-4776-8c4b-714274144d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95e6ec1-6662-4a64-8154-ec6500c06745">
      <Terms xmlns="http://schemas.microsoft.com/office/infopath/2007/PartnerControls"/>
    </lcf76f155ced4ddcb4097134ff3c332f>
    <TaxCatchAll xmlns="17d722b7-7992-4776-8c4b-714274144da5" xsi:nil="true"/>
  </documentManagement>
</p:properties>
</file>

<file path=customXml/itemProps1.xml><?xml version="1.0" encoding="utf-8"?>
<ds:datastoreItem xmlns:ds="http://schemas.openxmlformats.org/officeDocument/2006/customXml" ds:itemID="{AEC50CB1-3897-4F3B-BA5B-E5250A1CF2C0}"/>
</file>

<file path=customXml/itemProps2.xml><?xml version="1.0" encoding="utf-8"?>
<ds:datastoreItem xmlns:ds="http://schemas.openxmlformats.org/officeDocument/2006/customXml" ds:itemID="{B1A7695D-37EE-42B2-88B9-C49F1342ACC2}"/>
</file>

<file path=customXml/itemProps3.xml><?xml version="1.0" encoding="utf-8"?>
<ds:datastoreItem xmlns:ds="http://schemas.openxmlformats.org/officeDocument/2006/customXml" ds:itemID="{239269C8-000C-47B2-9923-E91044BC17D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0x0101006AE883D34A60774483960A1CA6CC9A12</vt:lpwstr>
  </property>
</Properties>
</file>