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5" r:id="rId7"/>
    <p:sldId id="261" r:id="rId8"/>
    <p:sldId id="262"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10/22/2024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latin typeface="Times New Roman" pitchFamily="18" charset="0"/>
                <a:cs typeface="Times New Roman" pitchFamily="18" charset="0"/>
              </a:rPr>
              <a:t>Welcome to my presentation</a:t>
            </a:r>
            <a:endParaRPr lang="en-US" sz="66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3657600"/>
            <a:ext cx="7854696" cy="1752600"/>
          </a:xfrm>
        </p:spPr>
        <p:txBody>
          <a:bodyPr>
            <a:normAutofit/>
          </a:bodyPr>
          <a:lstStyle/>
          <a:p>
            <a:r>
              <a:rPr lang="en-US" dirty="0" smtClean="0">
                <a:latin typeface="Times New Roman" pitchFamily="18" charset="0"/>
                <a:cs typeface="Times New Roman" pitchFamily="18" charset="0"/>
              </a:rPr>
              <a:t>Presented By: </a:t>
            </a:r>
            <a:r>
              <a:rPr lang="en-US" dirty="0" err="1" smtClean="0">
                <a:latin typeface="Times New Roman" pitchFamily="18" charset="0"/>
                <a:cs typeface="Times New Roman" pitchFamily="18" charset="0"/>
              </a:rPr>
              <a:t>Pragga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Paromita</a:t>
            </a:r>
            <a:r>
              <a:rPr lang="en-US" dirty="0" smtClean="0">
                <a:latin typeface="Times New Roman" pitchFamily="18" charset="0"/>
                <a:cs typeface="Times New Roman" pitchFamily="18" charset="0"/>
              </a:rPr>
              <a:t> Das</a:t>
            </a:r>
          </a:p>
          <a:p>
            <a:r>
              <a:rPr lang="en-US" dirty="0" smtClean="0">
                <a:latin typeface="Times New Roman" pitchFamily="18" charset="0"/>
                <a:cs typeface="Times New Roman" pitchFamily="18" charset="0"/>
              </a:rPr>
              <a:t>Department: Soil and Environmental Sciences</a:t>
            </a:r>
          </a:p>
          <a:p>
            <a:r>
              <a:rPr lang="en-US" dirty="0" smtClean="0">
                <a:latin typeface="Times New Roman" pitchFamily="18" charset="0"/>
                <a:cs typeface="Times New Roman" pitchFamily="18" charset="0"/>
              </a:rPr>
              <a:t>University of Barisal</a:t>
            </a:r>
            <a:endParaRPr lang="en-US" dirty="0">
              <a:latin typeface="Times New Roman" pitchFamily="18" charset="0"/>
              <a:cs typeface="Times New Roman" pitchFamily="18" charset="0"/>
            </a:endParaRPr>
          </a:p>
        </p:txBody>
      </p:sp>
    </p:spTree>
  </p:cSld>
  <p:clrMapOvr>
    <a:masterClrMapping/>
  </p:clrMapOvr>
  <p:transition advTm="3079">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305800" cy="1371600"/>
          </a:xfrm>
        </p:spPr>
        <p:txBody>
          <a:bodyPr/>
          <a:lstStyle/>
          <a:p>
            <a:pPr algn="ctr"/>
            <a:r>
              <a:rPr lang="en-US" dirty="0" smtClean="0"/>
              <a:t>Thank You</a:t>
            </a:r>
            <a:endParaRPr lang="en-US" dirty="0"/>
          </a:p>
        </p:txBody>
      </p:sp>
    </p:spTree>
  </p:cSld>
  <p:clrMapOvr>
    <a:masterClrMapping/>
  </p:clrMapOvr>
  <p:transition advTm="891">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Title</a:t>
            </a:r>
            <a:r>
              <a:rPr lang="en-US" dirty="0" smtClean="0"/>
              <a:t>: Microplastic pollution in River water in Bangladesh  </a:t>
            </a:r>
            <a:endParaRPr lang="en-US" dirty="0"/>
          </a:p>
        </p:txBody>
      </p:sp>
      <p:sp>
        <p:nvSpPr>
          <p:cNvPr id="3" name="Content Placeholder 2"/>
          <p:cNvSpPr>
            <a:spLocks noGrp="1"/>
          </p:cNvSpPr>
          <p:nvPr>
            <p:ph idx="1"/>
          </p:nvPr>
        </p:nvSpPr>
        <p:spPr>
          <a:xfrm>
            <a:off x="457200" y="2667000"/>
            <a:ext cx="8229600" cy="3657600"/>
          </a:xfrm>
        </p:spPr>
        <p:txBody>
          <a:bodyPr/>
          <a:lstStyle/>
          <a:p>
            <a:pPr>
              <a:buFont typeface="Wingdings" pitchFamily="2" charset="2"/>
              <a:buChar char="v"/>
            </a:pPr>
            <a:r>
              <a:rPr lang="en-US" dirty="0" smtClean="0">
                <a:latin typeface="Times New Roman" pitchFamily="18" charset="0"/>
                <a:cs typeface="Times New Roman" pitchFamily="18" charset="0"/>
              </a:rPr>
              <a:t> Introduction</a:t>
            </a:r>
          </a:p>
          <a:p>
            <a:pPr>
              <a:buFont typeface="Wingdings" pitchFamily="2" charset="2"/>
              <a:buChar char="v"/>
            </a:pPr>
            <a:r>
              <a:rPr lang="en-US" dirty="0" smtClean="0">
                <a:latin typeface="Times New Roman" pitchFamily="18" charset="0"/>
                <a:cs typeface="Times New Roman" pitchFamily="18" charset="0"/>
              </a:rPr>
              <a:t>Current Status of Microplastic pollution in Bangladesh</a:t>
            </a:r>
          </a:p>
          <a:p>
            <a:pPr>
              <a:buFont typeface="Wingdings" pitchFamily="2" charset="2"/>
              <a:buChar char="v"/>
            </a:pPr>
            <a:r>
              <a:rPr lang="en-US" dirty="0" smtClean="0">
                <a:latin typeface="Times New Roman" pitchFamily="18" charset="0"/>
                <a:cs typeface="Times New Roman" pitchFamily="18" charset="0"/>
              </a:rPr>
              <a:t>Impact on River ecosystem and Human Health</a:t>
            </a:r>
          </a:p>
          <a:p>
            <a:pPr>
              <a:buFont typeface="Wingdings" pitchFamily="2" charset="2"/>
              <a:buChar char="v"/>
            </a:pPr>
            <a:r>
              <a:rPr lang="en-US" dirty="0" smtClean="0">
                <a:latin typeface="Times New Roman" pitchFamily="18" charset="0"/>
                <a:cs typeface="Times New Roman" pitchFamily="18" charset="0"/>
              </a:rPr>
              <a:t>Challenges in Monitoring and Assessment</a:t>
            </a:r>
          </a:p>
          <a:p>
            <a:pPr>
              <a:buFont typeface="Wingdings" pitchFamily="2" charset="2"/>
              <a:buChar char="v"/>
            </a:pPr>
            <a:r>
              <a:rPr lang="en-US" dirty="0" smtClean="0">
                <a:latin typeface="Times New Roman" pitchFamily="18" charset="0"/>
                <a:cs typeface="Times New Roman" pitchFamily="18" charset="0"/>
              </a:rPr>
              <a:t>Factors behind microplastic pollution in river</a:t>
            </a:r>
          </a:p>
          <a:p>
            <a:pPr>
              <a:buFont typeface="Wingdings" pitchFamily="2" charset="2"/>
              <a:buChar char="v"/>
            </a:pPr>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transition advTm="550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457200" y="2133600"/>
            <a:ext cx="8229600" cy="4191000"/>
          </a:xfrm>
        </p:spPr>
        <p:txBody>
          <a:bodyPr>
            <a:normAutofit fontScale="77500" lnSpcReduction="20000"/>
          </a:bodyPr>
          <a:lstStyle/>
          <a:p>
            <a:r>
              <a:rPr lang="en-US" dirty="0" smtClean="0">
                <a:latin typeface="Times New Roman" pitchFamily="18" charset="0"/>
                <a:cs typeface="Times New Roman" pitchFamily="18" charset="0"/>
              </a:rPr>
              <a:t>Microplastics have been established as one of the most concerning problem in todays world.</a:t>
            </a:r>
          </a:p>
          <a:p>
            <a:r>
              <a:rPr lang="en-US" dirty="0" smtClean="0">
                <a:latin typeface="Times New Roman" pitchFamily="18" charset="0"/>
                <a:cs typeface="Times New Roman" pitchFamily="18" charset="0"/>
              </a:rPr>
              <a:t>Microplastics can act as a medium  for environmental toxic substances.</a:t>
            </a:r>
          </a:p>
          <a:p>
            <a:r>
              <a:rPr lang="en-US" dirty="0" smtClean="0">
                <a:latin typeface="Times New Roman" pitchFamily="18" charset="0"/>
                <a:cs typeface="Times New Roman" pitchFamily="18" charset="0"/>
              </a:rPr>
              <a:t>Microplastic pollution is mainly caused by land base resources, industrial waste, sewage disposal, solid waste.</a:t>
            </a:r>
          </a:p>
          <a:p>
            <a:r>
              <a:rPr lang="en-US" dirty="0" smtClean="0">
                <a:latin typeface="Times New Roman" pitchFamily="18" charset="0"/>
                <a:cs typeface="Times New Roman" pitchFamily="18" charset="0"/>
              </a:rPr>
              <a:t>There are 12 categories of Microplastics in river water in Bangladesh. The common types were disposable plastic table cloths, old plastic cassette </a:t>
            </a:r>
            <a:r>
              <a:rPr lang="en-US" dirty="0" err="1" smtClean="0">
                <a:latin typeface="Times New Roman" pitchFamily="18" charset="0"/>
                <a:cs typeface="Times New Roman" pitchFamily="18" charset="0"/>
              </a:rPr>
              <a:t>rees</a:t>
            </a:r>
            <a:r>
              <a:rPr lang="en-US" dirty="0" smtClean="0">
                <a:latin typeface="Times New Roman" pitchFamily="18" charset="0"/>
                <a:cs typeface="Times New Roman" pitchFamily="18" charset="0"/>
              </a:rPr>
              <a:t>, pieces of plastic ropes and electric wire, beverage bottles. single-use products(glass, plates, straws, spoons, cups, medicine packets, pots), toothpaste covers, shampoo bottles, polythene bag, large polythene bags, large plastic sacks, food and fruit wrappers  of different sizes.</a:t>
            </a:r>
          </a:p>
          <a:p>
            <a:r>
              <a:rPr lang="en-US" dirty="0" smtClean="0">
                <a:latin typeface="Times New Roman" pitchFamily="18" charset="0"/>
                <a:cs typeface="Times New Roman" pitchFamily="18" charset="0"/>
              </a:rPr>
              <a:t>Microplastics in river water damage the food chain of river and also harms human health.</a:t>
            </a:r>
          </a:p>
          <a:p>
            <a:r>
              <a:rPr lang="en-US" dirty="0" smtClean="0">
                <a:latin typeface="Times New Roman" pitchFamily="18" charset="0"/>
                <a:cs typeface="Times New Roman" pitchFamily="18" charset="0"/>
              </a:rPr>
              <a:t>Lack of awareness among the community, continuous reduction of water flow causes microplastic pollution in river water in Bangladesh.</a:t>
            </a:r>
            <a:endParaRPr lang="en-US" dirty="0">
              <a:latin typeface="Times New Roman" pitchFamily="18" charset="0"/>
              <a:cs typeface="Times New Roman" pitchFamily="18" charset="0"/>
            </a:endParaRPr>
          </a:p>
        </p:txBody>
      </p:sp>
    </p:spTree>
  </p:cSld>
  <p:clrMapOvr>
    <a:masterClrMapping/>
  </p:clrMapOvr>
  <p:transition advTm="10500">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Current status of Microplastic pollution in river </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 Rivers such as the Padma, Meghna, and Jamuna, which are vital for agriculture, transportation, and sustaining diverse ecosystems, are facing increasing threats from microplastic pollution.</a:t>
            </a:r>
          </a:p>
          <a:p>
            <a:r>
              <a:rPr lang="en-US" dirty="0" smtClean="0">
                <a:latin typeface="Times New Roman" pitchFamily="18" charset="0"/>
                <a:cs typeface="Times New Roman" pitchFamily="18" charset="0"/>
              </a:rPr>
              <a:t>  Microplastics presents in various forms, including fibers, fragments, and microbeads, with sources ranging from urban runoff, industrial discharges, and inadequate waste management practices.</a:t>
            </a:r>
          </a:p>
          <a:p>
            <a:r>
              <a:rPr lang="en-US" dirty="0" smtClean="0">
                <a:latin typeface="Times New Roman" pitchFamily="18" charset="0"/>
                <a:cs typeface="Times New Roman" pitchFamily="18" charset="0"/>
              </a:rPr>
              <a:t>Microplastics contain in Bangladeshi rivers fish. Rui-35%,Catla-25%,Mrigal-22%, Hilsha-24%.</a:t>
            </a:r>
            <a:endParaRPr lang="en-US" dirty="0">
              <a:latin typeface="Times New Roman" pitchFamily="18" charset="0"/>
              <a:cs typeface="Times New Roman" pitchFamily="18" charset="0"/>
            </a:endParaRPr>
          </a:p>
        </p:txBody>
      </p:sp>
    </p:spTree>
  </p:cSld>
  <p:clrMapOvr>
    <a:masterClrMapping/>
  </p:clrMapOvr>
  <p:transition advTm="8046">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0,000 tonnes of plastic in 4 rivers | Prothom Alo"/>
          <p:cNvPicPr>
            <a:picLocks noChangeAspect="1" noChangeArrowheads="1"/>
          </p:cNvPicPr>
          <p:nvPr/>
        </p:nvPicPr>
        <p:blipFill>
          <a:blip r:embed="rId2"/>
          <a:srcRect/>
          <a:stretch>
            <a:fillRect/>
          </a:stretch>
        </p:blipFill>
        <p:spPr bwMode="auto">
          <a:xfrm>
            <a:off x="762000" y="1495424"/>
            <a:ext cx="7620001" cy="4286251"/>
          </a:xfrm>
          <a:prstGeom prst="rect">
            <a:avLst/>
          </a:prstGeom>
          <a:noFill/>
        </p:spPr>
      </p:pic>
    </p:spTree>
  </p:cSld>
  <p:clrMapOvr>
    <a:masterClrMapping/>
  </p:clrMapOvr>
  <p:transition advTm="3219">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1"/>
            <a:ext cx="2971800" cy="1371600"/>
          </a:xfrm>
        </p:spPr>
        <p:txBody>
          <a:bodyPr/>
          <a:lstStyle/>
          <a:p>
            <a:r>
              <a:rPr lang="en-US" dirty="0" smtClean="0">
                <a:latin typeface="Times New Roman" pitchFamily="18" charset="0"/>
                <a:cs typeface="Times New Roman" pitchFamily="18" charset="0"/>
              </a:rPr>
              <a:t>Impacts on aquatic system and human health:</a:t>
            </a:r>
            <a:r>
              <a:rPr lang="en-US" dirty="0" smtClean="0"/>
              <a:t/>
            </a:r>
            <a:br>
              <a:rPr lang="en-US" dirty="0" smtClean="0"/>
            </a:br>
            <a:endParaRPr lang="en-US" dirty="0"/>
          </a:p>
        </p:txBody>
      </p:sp>
      <p:sp>
        <p:nvSpPr>
          <p:cNvPr id="3" name="Text Placeholder 2"/>
          <p:cNvSpPr>
            <a:spLocks noGrp="1"/>
          </p:cNvSpPr>
          <p:nvPr>
            <p:ph type="body" sz="half" idx="2"/>
          </p:nvPr>
        </p:nvSpPr>
        <p:spPr>
          <a:xfrm>
            <a:off x="0" y="1752600"/>
            <a:ext cx="3581400" cy="4114800"/>
          </a:xfrm>
        </p:spPr>
        <p:txBody>
          <a:bodyPr>
            <a:noAutofit/>
          </a:bodyPr>
          <a:lstStyle/>
          <a:p>
            <a:r>
              <a:rPr lang="en-US" sz="1800" dirty="0" smtClean="0">
                <a:latin typeface="Times New Roman" pitchFamily="18" charset="0"/>
                <a:cs typeface="Times New Roman" pitchFamily="18" charset="0"/>
              </a:rPr>
              <a:t> These impacts include the ingestion of microplastics by aquatic organisms, leading to bioaccumulation and biomagnification along the food chain. Moreover, the physical and chemical properties of microplastic contribute to degradation, altered nutrient cycling, and the potential release of harmful additives. Furthermore, concerns about the transfer of microplastics through the food web raise questions about potential human health risks, demanding further investigation into the extent of exposure and associated health implications</a:t>
            </a:r>
            <a:endParaRPr lang="en-US" sz="1800" dirty="0">
              <a:latin typeface="Times New Roman" pitchFamily="18" charset="0"/>
              <a:cs typeface="Times New Roman" pitchFamily="18" charset="0"/>
            </a:endParaRPr>
          </a:p>
        </p:txBody>
      </p:sp>
      <p:pic>
        <p:nvPicPr>
          <p:cNvPr id="21506" name="Picture 2" descr="Water | Free Full-Text | Macroplastics Pollution in the Surma River in  Bangladesh: A Threat to Fish Diversity and Freshwater Ecosystems"/>
          <p:cNvPicPr>
            <a:picLocks noGrp="1" noChangeAspect="1" noChangeArrowheads="1"/>
          </p:cNvPicPr>
          <p:nvPr>
            <p:ph type="pic" idx="1"/>
          </p:nvPr>
        </p:nvPicPr>
        <p:blipFill>
          <a:blip r:embed="rId2" cstate="print"/>
          <a:srcRect l="11873" r="11873"/>
          <a:stretch>
            <a:fillRect/>
          </a:stretch>
        </p:blipFill>
        <p:spPr bwMode="auto">
          <a:xfrm>
            <a:off x="3616377" y="1015031"/>
            <a:ext cx="5154506" cy="3931920"/>
          </a:xfrm>
          <a:prstGeom prst="rect">
            <a:avLst/>
          </a:prstGeom>
          <a:noFill/>
        </p:spPr>
      </p:pic>
    </p:spTree>
  </p:cSld>
  <p:clrMapOvr>
    <a:masterClrMapping/>
  </p:clrMapOvr>
  <p:transition advTm="9422">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Monitoring system and assessment</a:t>
            </a:r>
            <a:endParaRPr lang="en-US" dirty="0"/>
          </a:p>
        </p:txBody>
      </p:sp>
      <p:sp>
        <p:nvSpPr>
          <p:cNvPr id="3" name="Content Placeholder 2"/>
          <p:cNvSpPr>
            <a:spLocks noGrp="1"/>
          </p:cNvSpPr>
          <p:nvPr>
            <p:ph idx="1"/>
          </p:nvPr>
        </p:nvSpPr>
        <p:spPr/>
        <p:txBody>
          <a:bodyPr>
            <a:normAutofit/>
          </a:bodyPr>
          <a:lstStyle/>
          <a:p>
            <a:pPr>
              <a:buNone/>
            </a:pPr>
            <a:r>
              <a:rPr lang="en-US" b="1" dirty="0" smtClean="0">
                <a:solidFill>
                  <a:schemeClr val="accent1">
                    <a:lumMod val="50000"/>
                  </a:schemeClr>
                </a:solidFill>
                <a:latin typeface="Times New Roman" pitchFamily="18" charset="0"/>
                <a:cs typeface="Times New Roman" pitchFamily="18" charset="0"/>
              </a:rPr>
              <a:t>   Obstacles :</a:t>
            </a:r>
          </a:p>
          <a:p>
            <a:pPr>
              <a:buNone/>
            </a:pPr>
            <a:r>
              <a:rPr lang="en-US" dirty="0" smtClean="0">
                <a:latin typeface="Times New Roman" pitchFamily="18" charset="0"/>
                <a:cs typeface="Times New Roman" pitchFamily="18" charset="0"/>
              </a:rPr>
              <a:t>   Poor management of the municipal drainage system,  Poor  waste management, lack of awareness,  people arrogance increase microplastic pollution in Bangladeshi river water.</a:t>
            </a:r>
          </a:p>
          <a:p>
            <a:pPr>
              <a:buNone/>
            </a:pPr>
            <a:r>
              <a:rPr lang="en-US" dirty="0" smtClean="0">
                <a:solidFill>
                  <a:schemeClr val="tx2">
                    <a:lumMod val="50000"/>
                  </a:schemeClr>
                </a:solidFill>
                <a:latin typeface="Times New Roman" pitchFamily="18" charset="0"/>
                <a:cs typeface="Times New Roman" pitchFamily="18" charset="0"/>
              </a:rPr>
              <a:t>    </a:t>
            </a:r>
            <a:r>
              <a:rPr lang="en-US" b="1" dirty="0" smtClean="0">
                <a:solidFill>
                  <a:schemeClr val="tx2">
                    <a:lumMod val="50000"/>
                  </a:schemeClr>
                </a:solidFill>
                <a:latin typeface="Times New Roman" pitchFamily="18" charset="0"/>
                <a:cs typeface="Times New Roman" pitchFamily="18" charset="0"/>
              </a:rPr>
              <a:t>Initiatives:</a:t>
            </a:r>
          </a:p>
          <a:p>
            <a:pPr>
              <a:buNone/>
            </a:pPr>
            <a:r>
              <a:rPr lang="en-US" dirty="0" smtClean="0">
                <a:latin typeface="Times New Roman" pitchFamily="18" charset="0"/>
                <a:cs typeface="Times New Roman" pitchFamily="18" charset="0"/>
              </a:rPr>
              <a:t>   There are some initiatives that properly organize plastic disposal systems and places. Separation disposal of plastic and other waste, figuring out the alternatives to substitute plastics, raising public awareness, and implementing rules strictly. </a:t>
            </a:r>
          </a:p>
        </p:txBody>
      </p:sp>
    </p:spTree>
  </p:cSld>
  <p:clrMapOvr>
    <a:masterClrMapping/>
  </p:clrMapOvr>
  <p:transition advTm="8672">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behind microplastic pollution in river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Some factors behind microplastic pollution in the river water of Bangladesh are-</a:t>
            </a:r>
          </a:p>
          <a:p>
            <a:pPr>
              <a:buNone/>
            </a:pPr>
            <a:r>
              <a:rPr lang="en-US" b="1" dirty="0" smtClean="0">
                <a:solidFill>
                  <a:schemeClr val="tx2">
                    <a:lumMod val="75000"/>
                  </a:schemeClr>
                </a:solidFill>
                <a:latin typeface="Times New Roman" pitchFamily="18" charset="0"/>
                <a:cs typeface="Times New Roman" pitchFamily="18" charset="0"/>
              </a:rPr>
              <a:t>    1. Industrial Discharges</a:t>
            </a:r>
            <a:r>
              <a:rPr lang="en-US" dirty="0" smtClean="0">
                <a:solidFill>
                  <a:schemeClr val="tx2">
                    <a:lumMod val="75000"/>
                  </a:schemeClr>
                </a:solidFill>
                <a:latin typeface="Times New Roman" pitchFamily="18" charset="0"/>
                <a:cs typeface="Times New Roman" pitchFamily="18" charset="0"/>
              </a:rPr>
              <a:t>: </a:t>
            </a:r>
            <a:r>
              <a:rPr lang="en-US" dirty="0" smtClean="0">
                <a:latin typeface="Times New Roman" pitchFamily="18" charset="0"/>
                <a:cs typeface="Times New Roman" pitchFamily="18" charset="0"/>
              </a:rPr>
              <a:t>An important source of pollution in rivers is the uncontrolled release of industrial waste containing microplastics.</a:t>
            </a:r>
          </a:p>
          <a:p>
            <a:r>
              <a:rPr lang="en-US" b="1" dirty="0" smtClean="0">
                <a:solidFill>
                  <a:schemeClr val="tx2">
                    <a:lumMod val="75000"/>
                  </a:schemeClr>
                </a:solidFill>
                <a:latin typeface="Times New Roman" pitchFamily="18" charset="0"/>
                <a:cs typeface="Times New Roman" pitchFamily="18" charset="0"/>
              </a:rPr>
              <a:t>2. Urban Runoff: </a:t>
            </a:r>
            <a:r>
              <a:rPr lang="en-US" dirty="0" smtClean="0">
                <a:latin typeface="Times New Roman" pitchFamily="18" charset="0"/>
                <a:cs typeface="Times New Roman" pitchFamily="18" charset="0"/>
              </a:rPr>
              <a:t>When plastic trash from urban areas is not properly managed, it can eventually find its way into rivers and break down into microplastics.</a:t>
            </a:r>
          </a:p>
          <a:p>
            <a:r>
              <a:rPr lang="en-US" b="1" dirty="0" smtClean="0">
                <a:solidFill>
                  <a:schemeClr val="tx2">
                    <a:lumMod val="75000"/>
                  </a:schemeClr>
                </a:solidFill>
                <a:latin typeface="Times New Roman" pitchFamily="18" charset="0"/>
                <a:cs typeface="Times New Roman" pitchFamily="18" charset="0"/>
              </a:rPr>
              <a:t>3. Incorrect Waste Disposal</a:t>
            </a:r>
            <a:r>
              <a:rPr lang="en-US" dirty="0" smtClean="0">
                <a:latin typeface="Times New Roman" pitchFamily="18" charset="0"/>
                <a:cs typeface="Times New Roman" pitchFamily="18" charset="0"/>
              </a:rPr>
              <a:t>: Microplastics can build up in river systems as a result of inadequate waste disposal procedures, such as littering and incorrect disposal of plastic trash.</a:t>
            </a:r>
          </a:p>
          <a:p>
            <a:r>
              <a:rPr lang="en-US" b="1" dirty="0" smtClean="0">
                <a:solidFill>
                  <a:schemeClr val="tx2">
                    <a:lumMod val="75000"/>
                  </a:schemeClr>
                </a:solidFill>
                <a:latin typeface="Times New Roman" pitchFamily="18" charset="0"/>
                <a:cs typeface="Times New Roman" pitchFamily="18" charset="0"/>
              </a:rPr>
              <a:t>4. Agricultural Practices</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When plastic-based products break down or fragment over time, such as mulching films, they can introduce microplastic pollution into the environment.</a:t>
            </a:r>
          </a:p>
          <a:p>
            <a:r>
              <a:rPr lang="en-US" b="1" dirty="0" smtClean="0">
                <a:solidFill>
                  <a:schemeClr val="tx2">
                    <a:lumMod val="75000"/>
                  </a:schemeClr>
                </a:solidFill>
                <a:latin typeface="Times New Roman" pitchFamily="18" charset="0"/>
                <a:cs typeface="Times New Roman" pitchFamily="18" charset="0"/>
              </a:rPr>
              <a:t>5. Efficiencies of Wastewater Treatment</a:t>
            </a:r>
            <a:r>
              <a:rPr lang="en-US" dirty="0" smtClean="0">
                <a:latin typeface="Times New Roman" pitchFamily="18" charset="0"/>
                <a:cs typeface="Times New Roman" pitchFamily="18" charset="0"/>
              </a:rPr>
              <a:t>: Ineffective wastewater treatment facilities might not be able to eliminate microplastics, which would allow them to get into rivers through treated wastewater.</a:t>
            </a:r>
            <a:endParaRPr lang="en-US" dirty="0">
              <a:latin typeface="Times New Roman" pitchFamily="18" charset="0"/>
              <a:cs typeface="Times New Roman" pitchFamily="18" charset="0"/>
            </a:endParaRPr>
          </a:p>
        </p:txBody>
      </p:sp>
    </p:spTree>
  </p:cSld>
  <p:clrMapOvr>
    <a:masterClrMapping/>
  </p:clrMapOvr>
  <p:transition advTm="8422">
    <p:pull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Rivers in the country are significantly contaminated with microplastics, posing potential threats to both the environment and human health. The diverse sources of microplastics, ranging from industrial discharges to inadequate waste management practices, contribute to the widespread contamination observed in various river systems.</a:t>
            </a:r>
          </a:p>
          <a:p>
            <a:r>
              <a:rPr lang="en-US" dirty="0" smtClean="0"/>
              <a:t>The impacts of microplastic pollution on aquatic ecosystems, biodiversity, and ultimately human health cannot be ignored. The ingestion of microplastics by aquatic organisms can lead to bioaccumulation in the food chain, potentially affecting human consumers. Moreover, the persistence of microplastics in the environment exacerbates their adverse effects, requiring urgent attention and effective mitigation strategies.</a:t>
            </a:r>
          </a:p>
          <a:p>
            <a:endParaRPr lang="en-US" dirty="0"/>
          </a:p>
        </p:txBody>
      </p:sp>
    </p:spTree>
  </p:cSld>
  <p:clrMapOvr>
    <a:masterClrMapping/>
  </p:clrMapOvr>
  <p:transition advTm="8187">
    <p:pull dir="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181</TotalTime>
  <Words>743</Words>
  <Application>Microsoft Office PowerPoint</Application>
  <PresentationFormat>On-screen Show (4:3)</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Welcome to my presentation</vt:lpstr>
      <vt:lpstr>Title: Microplastic pollution in River water in Bangladesh  </vt:lpstr>
      <vt:lpstr>Introduction</vt:lpstr>
      <vt:lpstr>Current status of Microplastic pollution in river </vt:lpstr>
      <vt:lpstr>Slide 5</vt:lpstr>
      <vt:lpstr>Impacts on aquatic system and human health: </vt:lpstr>
      <vt:lpstr>Challenges Monitoring system and assessment</vt:lpstr>
      <vt:lpstr>Factors behind microplastic pollution in river</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NGC</dc:creator>
  <cp:lastModifiedBy>Hp</cp:lastModifiedBy>
  <cp:revision>30</cp:revision>
  <dcterms:created xsi:type="dcterms:W3CDTF">2006-08-16T00:00:00Z</dcterms:created>
  <dcterms:modified xsi:type="dcterms:W3CDTF">2024-10-21T23:59:04Z</dcterms:modified>
</cp:coreProperties>
</file>