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Basics Summary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For, do while, while, *”for each”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&amp; Continue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b="1"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 oriented programming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Classes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Fields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Methods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Constructors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Static members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Inheritance 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Access modifiers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Interfaces &amp; Abstract classes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Polymorphism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Inner classes, static classes </a:t>
            </a:r>
          </a:p>
          <a:p>
            <a:pPr marL="240030" indent="-240030" defTabSz="315468">
              <a:spcBef>
                <a:spcPts val="2200"/>
              </a:spcBef>
              <a:defRPr b="1" sz="1944">
                <a:latin typeface="Helvetica"/>
                <a:ea typeface="Helvetica"/>
                <a:cs typeface="Helvetica"/>
                <a:sym typeface="Helvetica"/>
              </a:defRPr>
            </a:pPr>
            <a:r>
              <a:t>Upscaling / Downscaling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throwing, catching, writing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207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Binary streams </a:t>
            </a:r>
          </a:p>
          <a:p>
            <a:pPr/>
            <a:r>
              <a:t>Text Streams</a:t>
            </a:r>
          </a:p>
          <a:p>
            <a:pPr/>
            <a:r>
              <a:t>Files</a:t>
            </a:r>
          </a:p>
          <a:p>
            <a:pPr/>
            <a:r>
              <a:t>Serialisation</a:t>
            </a:r>
          </a:p>
        </p:txBody>
      </p:sp>
      <p:pic>
        <p:nvPicPr>
          <p:cNvPr id="18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0" y="3522123"/>
            <a:ext cx="8785891" cy="4941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Swing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23" name="Shape 123"/>
          <p:cNvSpPr/>
          <p:nvPr/>
        </p:nvSpPr>
        <p:spPr>
          <a:xfrm>
            <a:off x="4902200" y="4901227"/>
            <a:ext cx="3276600" cy="1017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3200">
                <a:solidFill>
                  <a:srgbClr val="8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total </a:t>
            </a:r>
            <a:r>
              <a:rPr b="1">
                <a:solidFill>
                  <a:srgbClr val="000080"/>
                </a:solidFill>
              </a:rPr>
              <a:t>=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FF8000"/>
                </a:solidFill>
              </a:rPr>
              <a:t>200</a:t>
            </a:r>
            <a:r>
              <a:rPr b="1">
                <a:solidFill>
                  <a:srgbClr val="000080"/>
                </a:solidFill>
              </a:rPr>
              <a:t>;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7569200" y="3834427"/>
            <a:ext cx="1371600" cy="457201"/>
            <a:chOff x="0" y="0"/>
            <a:chExt cx="1371600" cy="4572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371600" cy="457200"/>
            </a:xfrm>
            <a:prstGeom prst="wedgeEllipseCallout">
              <a:avLst>
                <a:gd name="adj1" fmla="val -67354"/>
                <a:gd name="adj2" fmla="val 217672"/>
              </a:avLst>
            </a:prstGeom>
            <a:gradFill flip="none" rotWithShape="1">
              <a:gsLst>
                <a:gs pos="0">
                  <a:srgbClr val="9E2322"/>
                </a:gs>
                <a:gs pos="55000">
                  <a:srgbClr val="BB2928"/>
                </a:gs>
                <a:gs pos="100000">
                  <a:srgbClr val="DB302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00865" y="55879"/>
              <a:ext cx="96987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5283200" y="3834427"/>
            <a:ext cx="1447800" cy="457201"/>
            <a:chOff x="0" y="0"/>
            <a:chExt cx="1447800" cy="457200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447800" cy="457200"/>
            </a:xfrm>
            <a:prstGeom prst="wedgeEllipseCallout">
              <a:avLst>
                <a:gd name="adj1" fmla="val -5588"/>
                <a:gd name="adj2" fmla="val 207327"/>
              </a:avLst>
            </a:prstGeom>
            <a:gradFill flip="none" rotWithShape="1">
              <a:gsLst>
                <a:gs pos="0">
                  <a:srgbClr val="9E2322"/>
                </a:gs>
                <a:gs pos="55000">
                  <a:srgbClr val="BB2928"/>
                </a:gs>
                <a:gs pos="100000">
                  <a:srgbClr val="DB302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12024" y="55879"/>
              <a:ext cx="1023752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name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2997200" y="4063027"/>
            <a:ext cx="1447800" cy="457201"/>
            <a:chOff x="0" y="0"/>
            <a:chExt cx="1447800" cy="45720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447800" cy="457200"/>
            </a:xfrm>
            <a:prstGeom prst="wedgeEllipseCallout">
              <a:avLst>
                <a:gd name="adj1" fmla="val 86971"/>
                <a:gd name="adj2" fmla="val 193534"/>
              </a:avLst>
            </a:prstGeom>
            <a:gradFill flip="none" rotWithShape="1">
              <a:gsLst>
                <a:gs pos="0">
                  <a:srgbClr val="9E2322"/>
                </a:gs>
                <a:gs pos="55000">
                  <a:srgbClr val="BB2928"/>
                </a:gs>
                <a:gs pos="100000">
                  <a:srgbClr val="DB302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2024" y="55879"/>
              <a:ext cx="1023752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type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Types</a:t>
            </a:r>
          </a:p>
        </p:txBody>
      </p:sp>
      <p:sp>
        <p:nvSpPr>
          <p:cNvPr id="135" name="Shape 135"/>
          <p:cNvSpPr/>
          <p:nvPr/>
        </p:nvSpPr>
        <p:spPr>
          <a:xfrm>
            <a:off x="127710" y="2402190"/>
            <a:ext cx="5101326" cy="309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Primitive types in java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byte, short, int, long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float, double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boolean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char</a:t>
            </a:r>
          </a:p>
        </p:txBody>
      </p:sp>
      <p:pic>
        <p:nvPicPr>
          <p:cNvPr id="136" name="image4.gif" descr="http://www.ntu.edu.sg/home/ehchua/programming/java/images/Type_Primitiv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862" y="4178301"/>
            <a:ext cx="6952780" cy="3682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Types size</a:t>
            </a:r>
          </a:p>
        </p:txBody>
      </p:sp>
      <p:sp>
        <p:nvSpPr>
          <p:cNvPr id="139" name="Shape 139"/>
          <p:cNvSpPr/>
          <p:nvPr/>
        </p:nvSpPr>
        <p:spPr>
          <a:xfrm>
            <a:off x="939800" y="2324100"/>
            <a:ext cx="9144000" cy="533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Numeric types are </a:t>
            </a:r>
            <a:r>
              <a:t>byte, short, long, int, double, float</a:t>
            </a: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byte – 8b (-128 : 127)</a:t>
            </a:r>
          </a:p>
          <a:p>
            <a:pPr marL="320040" indent="-201168" algn="l" defTabSz="914400">
              <a:buClr>
                <a:srgbClr val="F0AD00"/>
              </a:buClr>
              <a:buFont typeface="Wingdings 2"/>
              <a:defRPr sz="3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 i="1"/>
              <a:t>byte</a:t>
            </a:r>
            <a:r>
              <a:rPr i="1">
                <a:solidFill>
                  <a:srgbClr val="000000"/>
                </a:solidFill>
              </a:rPr>
              <a:t> b </a:t>
            </a:r>
            <a:r>
              <a:rPr b="1" i="1">
                <a:solidFill>
                  <a:srgbClr val="00008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FF8000"/>
                </a:solidFill>
              </a:rPr>
              <a:t>100</a:t>
            </a:r>
            <a:r>
              <a:rPr b="1" i="1">
                <a:solidFill>
                  <a:srgbClr val="000080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short – 16b (-32768 : 32767 )</a:t>
            </a:r>
          </a:p>
          <a:p>
            <a:pPr marL="320040" indent="-201168" algn="l" defTabSz="914400">
              <a:buClr>
                <a:srgbClr val="F0AD00"/>
              </a:buClr>
              <a:buFont typeface="Wingdings 2"/>
              <a:defRPr sz="3200">
                <a:solidFill>
                  <a:srgbClr val="8000FF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		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int – from integer, 32b (-2^31 : 2^31-1)</a:t>
            </a:r>
          </a:p>
          <a:p>
            <a:pPr marL="320040" indent="-201168" algn="l" defTabSz="914400">
              <a:buClr>
                <a:srgbClr val="F0AD00"/>
              </a:buClr>
              <a:buFont typeface="Wingdings 2"/>
              <a:defRPr sz="3200">
                <a:solidFill>
                  <a:srgbClr val="8000FF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		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40" name="Shape 140"/>
          <p:cNvSpPr/>
          <p:nvPr/>
        </p:nvSpPr>
        <p:spPr>
          <a:xfrm>
            <a:off x="949737" y="5873849"/>
            <a:ext cx="7015926" cy="2450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char is used for 16b unicode character</a:t>
            </a:r>
          </a:p>
          <a:p>
            <a:pPr marL="320040" indent="-201168" algn="l" defTabSz="914400">
              <a:buClr>
                <a:srgbClr val="F0AD00"/>
              </a:buClr>
              <a:buFont typeface="Wingdings 2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Char values are embedded in ' '</a:t>
            </a:r>
          </a:p>
          <a:p>
            <a:pPr marL="320040" indent="-201168" algn="l" defTabSz="914400">
              <a:buClr>
                <a:srgbClr val="F0AD00"/>
              </a:buClr>
              <a:buFont typeface="Wingdings 2"/>
              <a:defRPr i="1" sz="3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char</a:t>
            </a:r>
            <a:r>
              <a:rPr>
                <a:solidFill>
                  <a:srgbClr val="000000"/>
                </a:solidFill>
              </a:rPr>
              <a:t> ch </a:t>
            </a:r>
            <a:r>
              <a:rPr b="1">
                <a:solidFill>
                  <a:srgbClr val="000080"/>
                </a:solidFill>
              </a:rPr>
              <a:t>=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808080"/>
                </a:solidFill>
              </a:rPr>
              <a:t>'c'</a:t>
            </a:r>
            <a:r>
              <a:rPr b="1">
                <a:solidFill>
                  <a:srgbClr val="000080"/>
                </a:solidFill>
              </a:rPr>
              <a:t>;</a:t>
            </a:r>
            <a:endParaRPr b="1">
              <a:solidFill>
                <a:srgbClr val="000080"/>
              </a:solidFill>
            </a:endParaRP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boolean has two values - true or false</a:t>
            </a:r>
          </a:p>
          <a:p>
            <a:pPr marL="320040" indent="-201168" algn="l" defTabSz="914400">
              <a:buClr>
                <a:srgbClr val="F0AD00"/>
              </a:buClr>
              <a:buFont typeface="Wingdings 2"/>
              <a:defRPr sz="3200">
                <a:solidFill>
                  <a:srgbClr val="8000FF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	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bool 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values</a:t>
            </a:r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2095500" y="2434335"/>
            <a:ext cx="4038600" cy="4623817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20040" indent="-201168" defTabSz="914400">
              <a:spcBef>
                <a:spcPts val="0"/>
              </a:spcBef>
              <a:buClr>
                <a:srgbClr val="F0AD00"/>
              </a:buClr>
              <a:buSzTx/>
              <a:buFont typeface="Wingdings 2"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Data type</a:t>
            </a:r>
            <a:br/>
            <a:r>
              <a:t>● byte</a:t>
            </a:r>
            <a:br/>
            <a:r>
              <a:t>● short</a:t>
            </a:r>
            <a:br/>
            <a:r>
              <a:t>● int</a:t>
            </a:r>
            <a:br/>
            <a:r>
              <a:t>● long</a:t>
            </a:r>
            <a:br/>
            <a:r>
              <a:t>● float</a:t>
            </a:r>
            <a:br/>
            <a:r>
              <a:t>● double</a:t>
            </a:r>
            <a:br/>
            <a:r>
              <a:t>● char</a:t>
            </a:r>
            <a:br/>
            <a:r>
              <a:t>● boolean</a:t>
            </a:r>
            <a:br/>
          </a:p>
        </p:txBody>
      </p:sp>
      <p:sp>
        <p:nvSpPr>
          <p:cNvPr id="144" name="Shape 144"/>
          <p:cNvSpPr/>
          <p:nvPr/>
        </p:nvSpPr>
        <p:spPr>
          <a:xfrm>
            <a:off x="6286500" y="2434335"/>
            <a:ext cx="4038600" cy="3737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201168" algn="l" defTabSz="9144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Default value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0.0</a:t>
            </a:r>
            <a:br/>
            <a:r>
              <a:t>0.0</a:t>
            </a:r>
            <a:br/>
            <a:r>
              <a:t>'u\0000'</a:t>
            </a:r>
            <a:b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5.png" descr="http://4.bp.blogspot.com/-gvckZxbneSQ/TyYv6-iwsTI/AAAAAAAAAAc/BCmKTFbyeZw/s1600/Arithmetic+Operat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601" y="-232876"/>
            <a:ext cx="13207831" cy="991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Flow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if, else, else if, switch,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Conditional Statements &amp; Unary Operator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8912" indent="-320040" defTabSz="9144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Unary NOT operator  </a:t>
            </a:r>
            <a:r>
              <a:rPr>
                <a:solidFill>
                  <a:srgbClr val="00B0F0"/>
                </a:solidFill>
              </a:rPr>
              <a:t>!</a:t>
            </a:r>
            <a:endParaRPr>
              <a:solidFill>
                <a:srgbClr val="00B0F0"/>
              </a:solidFill>
            </a:endParaRPr>
          </a:p>
          <a:p>
            <a:pPr marL="438912" indent="-320040" defTabSz="9144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Conditional AND  </a:t>
            </a:r>
            <a:r>
              <a:rPr>
                <a:solidFill>
                  <a:srgbClr val="00B0F0"/>
                </a:solidFill>
              </a:rPr>
              <a:t>&amp;&amp;</a:t>
            </a:r>
            <a:endParaRPr>
              <a:solidFill>
                <a:srgbClr val="00B0F0"/>
              </a:solidFill>
            </a:endParaRPr>
          </a:p>
          <a:p>
            <a:pPr marL="438912" indent="-320040" defTabSz="9144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Conditional OR   </a:t>
            </a:r>
            <a:r>
              <a:rPr>
                <a:solidFill>
                  <a:srgbClr val="00B0F0"/>
                </a:solidFill>
              </a:rPr>
              <a:t>||                </a:t>
            </a:r>
          </a:p>
        </p:txBody>
      </p:sp>
      <p:pic>
        <p:nvPicPr>
          <p:cNvPr id="153" name="image8.jpg" descr="1204_Logical Operator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4190999"/>
            <a:ext cx="8745512" cy="4761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