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60" r:id="rId3"/>
    <p:sldId id="259" r:id="rId4"/>
    <p:sldId id="267" r:id="rId5"/>
    <p:sldId id="257" r:id="rId6"/>
    <p:sldId id="258" r:id="rId7"/>
    <p:sldId id="278" r:id="rId8"/>
    <p:sldId id="268" r:id="rId9"/>
    <p:sldId id="261" r:id="rId10"/>
    <p:sldId id="262" r:id="rId11"/>
    <p:sldId id="274" r:id="rId12"/>
    <p:sldId id="263" r:id="rId13"/>
    <p:sldId id="264" r:id="rId14"/>
    <p:sldId id="265" r:id="rId15"/>
    <p:sldId id="272" r:id="rId16"/>
    <p:sldId id="273" r:id="rId17"/>
    <p:sldId id="266" r:id="rId18"/>
    <p:sldId id="269" r:id="rId19"/>
    <p:sldId id="270" r:id="rId20"/>
    <p:sldId id="271" r:id="rId21"/>
    <p:sldId id="277" r:id="rId22"/>
    <p:sldId id="275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8,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8,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8,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Pacing In the RTB 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state of</a:t>
            </a:r>
            <a:r>
              <a:rPr lang="en-US" dirty="0" smtClean="0"/>
              <a:t> AD TECH research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55333" y="35842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2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</a:t>
            </a:r>
            <a:r>
              <a:rPr lang="en-US" dirty="0" err="1" smtClean="0"/>
              <a:t>vs</a:t>
            </a:r>
            <a:r>
              <a:rPr lang="en-US" dirty="0" smtClean="0"/>
              <a:t> KPI BASED PACING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Traffic based pacing tries to control how many auctions a campaign sees</a:t>
            </a:r>
          </a:p>
          <a:p>
            <a:pPr>
              <a:buFontTx/>
              <a:buChar char="•"/>
            </a:pPr>
            <a:r>
              <a:rPr lang="en-US" sz="2000" dirty="0" smtClean="0"/>
              <a:t>KPI based pacing tries to get the cheapest KPIs (clicks, completions…etc.)</a:t>
            </a:r>
            <a:endParaRPr lang="en-US" sz="2000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rcRect l="5437" r="5437"/>
          <a:stretch>
            <a:fillRect/>
          </a:stretch>
        </p:blipFill>
        <p:spPr>
          <a:xfrm>
            <a:off x="822960" y="2469406"/>
            <a:ext cx="7520940" cy="357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0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960" y="334716"/>
            <a:ext cx="7520940" cy="548640"/>
          </a:xfrm>
        </p:spPr>
        <p:txBody>
          <a:bodyPr/>
          <a:lstStyle/>
          <a:p>
            <a:r>
              <a:rPr lang="en-US" dirty="0" smtClean="0"/>
              <a:t>Combining Traffic and KPI PATTERNS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Allocate B(k) based on KPI patterns (e.g. a lot more clicks in the evening than morning) </a:t>
            </a:r>
          </a:p>
          <a:p>
            <a:pPr lvl="3">
              <a:buFontTx/>
              <a:buChar char="•"/>
            </a:pPr>
            <a:r>
              <a:rPr lang="en-US" sz="2000" dirty="0" smtClean="0"/>
              <a:t>Clicks are cheapest when there’re an abundance of clicks</a:t>
            </a:r>
          </a:p>
          <a:p>
            <a:pPr>
              <a:buFontTx/>
              <a:buChar char="•"/>
            </a:pPr>
            <a:r>
              <a:rPr lang="en-US" sz="2000" dirty="0" smtClean="0"/>
              <a:t>Calculate pacing rates for each time slot based on traffic</a:t>
            </a:r>
          </a:p>
          <a:p>
            <a:pPr lvl="3">
              <a:buFontTx/>
              <a:buChar char="•"/>
            </a:pPr>
            <a:r>
              <a:rPr lang="en-US" sz="2000" dirty="0" smtClean="0"/>
              <a:t>Need to spend B(k)</a:t>
            </a:r>
          </a:p>
          <a:p>
            <a:pPr lvl="3">
              <a:buFontTx/>
              <a:buChar char="•"/>
            </a:pPr>
            <a:r>
              <a:rPr lang="en-US" sz="2000" dirty="0" smtClean="0"/>
              <a:t>Estimate how many auctions, N(k), an ad needs to see</a:t>
            </a:r>
          </a:p>
          <a:p>
            <a:pPr lvl="3">
              <a:buFontTx/>
              <a:buChar char="•"/>
            </a:pPr>
            <a:r>
              <a:rPr lang="en-US" sz="2000" dirty="0" smtClean="0"/>
              <a:t>Figure out the % of traffic to show the ad to get N(k) auctions</a:t>
            </a:r>
          </a:p>
        </p:txBody>
      </p:sp>
    </p:spTree>
    <p:extLst>
      <p:ext uri="{BB962C8B-B14F-4D97-AF65-F5344CB8AC3E}">
        <p14:creationId xmlns:p14="http://schemas.microsoft.com/office/powerpoint/2010/main" val="161024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Start out the day by being selective</a:t>
            </a:r>
          </a:p>
          <a:p>
            <a:pPr>
              <a:buFontTx/>
              <a:buChar char="•"/>
            </a:pPr>
            <a:r>
              <a:rPr lang="en-US" sz="2000" dirty="0" smtClean="0"/>
              <a:t>Prevents overspending / spending more than allocated</a:t>
            </a:r>
          </a:p>
          <a:p>
            <a:pPr>
              <a:buFontTx/>
              <a:buChar char="•"/>
            </a:pPr>
            <a:r>
              <a:rPr lang="en-US" sz="2000" dirty="0" smtClean="0"/>
              <a:t>Encourages optimizing for KPIs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540000" y="4680477"/>
            <a:ext cx="33584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40000" y="2836333"/>
            <a:ext cx="0" cy="1844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40000" y="3640667"/>
            <a:ext cx="3358444" cy="14111"/>
          </a:xfrm>
          <a:prstGeom prst="line">
            <a:avLst/>
          </a:prstGeom>
          <a:ln>
            <a:solidFill>
              <a:schemeClr val="accent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40000" y="4501442"/>
            <a:ext cx="296333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5439" y="4680477"/>
            <a:ext cx="65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5166" y="3454780"/>
            <a:ext cx="202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r>
              <a:rPr lang="en-US" dirty="0" smtClean="0"/>
              <a:t>% </a:t>
            </a:r>
            <a:r>
              <a:rPr lang="en-US" dirty="0" smtClean="0"/>
              <a:t>of eligible </a:t>
            </a:r>
            <a:r>
              <a:rPr lang="en-US" dirty="0" smtClean="0"/>
              <a:t>auctions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1511" y="4311145"/>
            <a:ext cx="172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out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80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finish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Finish spending budget a few hours before the 24 hour mark</a:t>
            </a:r>
          </a:p>
          <a:p>
            <a:pPr>
              <a:buFontTx/>
              <a:buChar char="•"/>
            </a:pPr>
            <a:r>
              <a:rPr lang="en-US" sz="2000" dirty="0" smtClean="0"/>
              <a:t>A DSP would rather overspend then underspend</a:t>
            </a:r>
          </a:p>
          <a:p>
            <a:pPr>
              <a:buFontTx/>
              <a:buChar char="•"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40000" y="4680477"/>
            <a:ext cx="33584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540000" y="2836333"/>
            <a:ext cx="0" cy="1844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5439" y="4680477"/>
            <a:ext cx="65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898444" y="4247444"/>
            <a:ext cx="0" cy="433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90444" y="3735780"/>
            <a:ext cx="0" cy="94469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89428" y="3366448"/>
            <a:ext cx="250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 majority of spend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90444" y="3771248"/>
            <a:ext cx="120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of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64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18737" y="2567093"/>
            <a:ext cx="4426373" cy="548640"/>
          </a:xfrm>
        </p:spPr>
        <p:txBody>
          <a:bodyPr/>
          <a:lstStyle/>
          <a:p>
            <a:pPr algn="ctr"/>
            <a:r>
              <a:rPr lang="en-US" sz="3500" dirty="0" smtClean="0"/>
              <a:t>Control </a:t>
            </a:r>
            <a:r>
              <a:rPr lang="en-US" sz="3500" dirty="0" err="1" smtClean="0"/>
              <a:t>SystemS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01613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Probabilistic throttling </a:t>
            </a:r>
            <a:r>
              <a:rPr lang="en-US" sz="2600" dirty="0" err="1" smtClean="0"/>
              <a:t>vs</a:t>
            </a:r>
            <a:r>
              <a:rPr lang="en-US" sz="2600" dirty="0" smtClean="0"/>
              <a:t> Bid modification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5115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Want </a:t>
            </a:r>
            <a:r>
              <a:rPr lang="en-US" sz="2000" dirty="0" smtClean="0"/>
              <a:t>to spend exactly </a:t>
            </a:r>
            <a:r>
              <a:rPr lang="en-US" sz="2000" i="1" dirty="0" smtClean="0"/>
              <a:t>B(k)</a:t>
            </a:r>
            <a:r>
              <a:rPr lang="en-US" sz="2000" dirty="0" smtClean="0"/>
              <a:t> for time slot k</a:t>
            </a:r>
          </a:p>
          <a:p>
            <a:pPr>
              <a:buFontTx/>
              <a:buChar char="•"/>
            </a:pPr>
            <a:r>
              <a:rPr lang="en-US" sz="2000" dirty="0" smtClean="0"/>
              <a:t>There are 2 ways to control spending</a:t>
            </a:r>
          </a:p>
          <a:p>
            <a:pPr>
              <a:buFontTx/>
              <a:buChar char="•"/>
            </a:pPr>
            <a:r>
              <a:rPr lang="en-US" sz="2000" dirty="0" smtClean="0"/>
              <a:t>Probabilistic throttling </a:t>
            </a:r>
          </a:p>
          <a:p>
            <a:pPr lvl="3">
              <a:buFontTx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how </a:t>
            </a:r>
            <a:r>
              <a:rPr lang="en-US" sz="2000" dirty="0"/>
              <a:t>an ad an auction </a:t>
            </a:r>
            <a:r>
              <a:rPr lang="en-US" sz="2000" dirty="0" smtClean="0"/>
              <a:t>with </a:t>
            </a:r>
            <a:r>
              <a:rPr lang="en-US" sz="2000" b="1" i="1" dirty="0" smtClean="0"/>
              <a:t>p </a:t>
            </a:r>
            <a:r>
              <a:rPr lang="en-US" sz="2000" dirty="0" smtClean="0"/>
              <a:t>percent of the time</a:t>
            </a:r>
          </a:p>
          <a:p>
            <a:pPr lvl="3">
              <a:buFontTx/>
              <a:buChar char="•"/>
            </a:pPr>
            <a:r>
              <a:rPr lang="en-US" sz="2000" dirty="0" smtClean="0"/>
              <a:t>0 means stop showing auctions to ad</a:t>
            </a:r>
          </a:p>
          <a:p>
            <a:pPr lvl="3">
              <a:buFontTx/>
              <a:buChar char="•"/>
            </a:pPr>
            <a:r>
              <a:rPr lang="en-US" sz="2000" dirty="0" smtClean="0"/>
              <a:t>1 means show every auction to ad</a:t>
            </a:r>
          </a:p>
          <a:p>
            <a:pPr>
              <a:buFontTx/>
              <a:buChar char="•"/>
            </a:pPr>
            <a:r>
              <a:rPr lang="en-US" sz="2000" dirty="0" smtClean="0"/>
              <a:t>Bid modification</a:t>
            </a:r>
          </a:p>
          <a:p>
            <a:pPr lvl="3">
              <a:buFontTx/>
              <a:buChar char="•"/>
            </a:pPr>
            <a:r>
              <a:rPr lang="en-US" sz="1800" dirty="0" smtClean="0"/>
              <a:t>Assume each campaign bids </a:t>
            </a:r>
            <a:r>
              <a:rPr lang="en-US" sz="1800" b="1" i="1" dirty="0" smtClean="0"/>
              <a:t>c</a:t>
            </a:r>
            <a:r>
              <a:rPr lang="en-US" sz="1800" dirty="0" smtClean="0"/>
              <a:t> on each auction</a:t>
            </a:r>
            <a:endParaRPr lang="en-US" sz="1800" b="1" i="1" dirty="0" smtClean="0"/>
          </a:p>
          <a:p>
            <a:pPr lvl="3">
              <a:buFontTx/>
              <a:buChar char="•"/>
            </a:pPr>
            <a:r>
              <a:rPr lang="en-US" sz="1800" dirty="0" smtClean="0"/>
              <a:t>Lower the bid to </a:t>
            </a:r>
            <a:r>
              <a:rPr lang="el-GR" sz="1800" b="1" i="1" dirty="0" smtClean="0"/>
              <a:t>β</a:t>
            </a:r>
            <a:r>
              <a:rPr lang="en-US" sz="1800" b="1" i="1" dirty="0" smtClean="0"/>
              <a:t>c</a:t>
            </a:r>
            <a:r>
              <a:rPr lang="en-US" sz="1800" dirty="0" smtClean="0"/>
              <a:t>, where 0 &lt;= </a:t>
            </a:r>
            <a:r>
              <a:rPr lang="el-GR" sz="1800" i="1" dirty="0" smtClean="0"/>
              <a:t>β</a:t>
            </a:r>
            <a:r>
              <a:rPr lang="en-US" sz="1800" dirty="0"/>
              <a:t> </a:t>
            </a:r>
            <a:r>
              <a:rPr lang="en-US" sz="1800" dirty="0" smtClean="0"/>
              <a:t>&lt;= 1</a:t>
            </a:r>
          </a:p>
          <a:p>
            <a:pPr lvl="3">
              <a:buFontTx/>
              <a:buChar char="•"/>
            </a:pPr>
            <a:r>
              <a:rPr lang="en-US" sz="1800" dirty="0" smtClean="0"/>
              <a:t>Change </a:t>
            </a:r>
            <a:r>
              <a:rPr lang="el-GR" sz="1800" b="1" i="1" dirty="0" smtClean="0"/>
              <a:t>β</a:t>
            </a:r>
            <a:r>
              <a:rPr lang="en-US" sz="1800" i="1" dirty="0" smtClean="0"/>
              <a:t> </a:t>
            </a:r>
            <a:r>
              <a:rPr lang="en-US" sz="1800" dirty="0" smtClean="0"/>
              <a:t>to control spending</a:t>
            </a:r>
            <a:endParaRPr lang="en-US" sz="2000" dirty="0" smtClean="0"/>
          </a:p>
          <a:p>
            <a:pPr lvl="3">
              <a:buFontTx/>
              <a:buChar char="•"/>
            </a:pPr>
            <a:endParaRPr lang="en-US" sz="2000" dirty="0" smtClean="0"/>
          </a:p>
          <a:p>
            <a:pPr lvl="3">
              <a:buFontTx/>
              <a:buChar char="•"/>
            </a:pPr>
            <a:endParaRPr lang="en-US" sz="2000" dirty="0"/>
          </a:p>
          <a:p>
            <a:pPr lvl="3">
              <a:buFontTx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0761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Probabilistic throttling </a:t>
            </a:r>
            <a:r>
              <a:rPr lang="en-US" sz="2600" dirty="0" err="1"/>
              <a:t>vs</a:t>
            </a:r>
            <a:r>
              <a:rPr lang="en-US" sz="2600" dirty="0"/>
              <a:t> Bid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8059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Advantages with probabilistic throttling:</a:t>
            </a:r>
          </a:p>
          <a:p>
            <a:pPr marL="457200" indent="-457200">
              <a:buAutoNum type="arabicPeriod"/>
            </a:pPr>
            <a:r>
              <a:rPr lang="en-US" sz="2000" b="0" dirty="0" smtClean="0"/>
              <a:t>Directly </a:t>
            </a:r>
            <a:r>
              <a:rPr lang="en-US" sz="2000" b="0" dirty="0"/>
              <a:t>influences </a:t>
            </a:r>
            <a:r>
              <a:rPr lang="en-US" sz="2000" b="0" dirty="0" smtClean="0"/>
              <a:t>spend </a:t>
            </a:r>
            <a:r>
              <a:rPr lang="en-US" sz="2000" b="0" dirty="0" smtClean="0"/>
              <a:t>(*)</a:t>
            </a:r>
          </a:p>
          <a:p>
            <a:pPr marL="457200" indent="-457200">
              <a:buAutoNum type="arabicPeriod"/>
            </a:pPr>
            <a:r>
              <a:rPr lang="en-US" sz="2000" b="0" dirty="0" smtClean="0"/>
              <a:t>Bid modification </a:t>
            </a:r>
            <a:r>
              <a:rPr lang="en-US" sz="2000" b="0" dirty="0" smtClean="0"/>
              <a:t>must take account of business rules in the auction space such as the </a:t>
            </a:r>
            <a:r>
              <a:rPr lang="en-US" sz="2000" b="0" dirty="0" smtClean="0"/>
              <a:t>reserve price established by the publisher</a:t>
            </a:r>
          </a:p>
          <a:p>
            <a:pPr marL="457200" indent="-457200">
              <a:buAutoNum type="arabicPeriod"/>
            </a:pPr>
            <a:r>
              <a:rPr lang="en-US" sz="2000" b="0" dirty="0" smtClean="0"/>
              <a:t>Decouples pacing from bid evaluation</a:t>
            </a:r>
          </a:p>
          <a:p>
            <a:pPr marL="0" indent="0"/>
            <a:endParaRPr lang="en-US" sz="2000" b="0" dirty="0" smtClean="0"/>
          </a:p>
          <a:p>
            <a:pPr marL="0" indent="0"/>
            <a:r>
              <a:rPr lang="en-US" sz="2000" dirty="0" smtClean="0"/>
              <a:t>From this point on, we will use probabilistic </a:t>
            </a:r>
            <a:r>
              <a:rPr lang="en-US" sz="2000" dirty="0" smtClean="0"/>
              <a:t>throttling (</a:t>
            </a:r>
            <a:r>
              <a:rPr lang="en-US" sz="2000" i="1" dirty="0" smtClean="0"/>
              <a:t>p, </a:t>
            </a:r>
            <a:r>
              <a:rPr lang="en-US" sz="2000" dirty="0" smtClean="0"/>
              <a:t>the </a:t>
            </a:r>
            <a:r>
              <a:rPr lang="en-US" sz="2000" dirty="0" smtClean="0"/>
              <a:t>pacing </a:t>
            </a:r>
            <a:r>
              <a:rPr lang="en-US" sz="2000" dirty="0" smtClean="0"/>
              <a:t>rate) </a:t>
            </a:r>
            <a:r>
              <a:rPr lang="en-US" sz="2000" dirty="0" smtClean="0"/>
              <a:t>as the actuator in our controllers.</a:t>
            </a:r>
          </a:p>
          <a:p>
            <a:pPr marL="457200" indent="-457200">
              <a:buAutoNum type="arabicPeriod"/>
            </a:pPr>
            <a:endParaRPr lang="en-US" sz="2000" b="0" dirty="0"/>
          </a:p>
          <a:p>
            <a:pPr marL="0" indent="0"/>
            <a:r>
              <a:rPr lang="en-US" sz="2000" b="0" dirty="0"/>
              <a:t>(</a:t>
            </a:r>
            <a:r>
              <a:rPr lang="en-US" sz="2000" b="0" dirty="0" smtClean="0"/>
              <a:t>*) Changing </a:t>
            </a:r>
            <a:r>
              <a:rPr lang="el-GR" sz="2000" b="0" i="1" dirty="0" smtClean="0"/>
              <a:t>β</a:t>
            </a:r>
            <a:r>
              <a:rPr lang="en-US" sz="2000" b="0" dirty="0" smtClean="0"/>
              <a:t> for bid modification does not directly change spend, </a:t>
            </a:r>
            <a:r>
              <a:rPr lang="en-US" sz="2000" b="0" dirty="0" err="1" smtClean="0"/>
              <a:t>sincewin</a:t>
            </a:r>
            <a:r>
              <a:rPr lang="en-US" sz="2000" b="0" dirty="0" smtClean="0"/>
              <a:t> </a:t>
            </a:r>
            <a:r>
              <a:rPr lang="en-US" sz="2000" b="0" dirty="0" smtClean="0"/>
              <a:t>rate does not change linearly with bid multiplier</a:t>
            </a:r>
            <a:endParaRPr lang="en-US" sz="2000" b="0" dirty="0"/>
          </a:p>
          <a:p>
            <a:pPr marL="0" indent="0"/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19732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LinkedIn uses a simple water wheel controller</a:t>
            </a:r>
          </a:p>
          <a:p>
            <a:pPr>
              <a:buFontTx/>
              <a:buChar char="•"/>
            </a:pPr>
            <a:r>
              <a:rPr lang="en-US" sz="2000" dirty="0" smtClean="0"/>
              <a:t>Start the day with </a:t>
            </a:r>
            <a:r>
              <a:rPr lang="en-US" sz="2000" i="1" dirty="0" smtClean="0"/>
              <a:t>p </a:t>
            </a:r>
            <a:r>
              <a:rPr lang="en-US" sz="2000" dirty="0" smtClean="0"/>
              <a:t>= 0.1 </a:t>
            </a:r>
          </a:p>
          <a:p>
            <a:pPr>
              <a:buFontTx/>
              <a:buChar char="•"/>
            </a:pPr>
            <a:r>
              <a:rPr lang="en-US" sz="2000" dirty="0" smtClean="0"/>
              <a:t>Every 1 minute, update </a:t>
            </a:r>
            <a:r>
              <a:rPr lang="en-US" sz="2000" i="1" dirty="0"/>
              <a:t>p</a:t>
            </a:r>
            <a:r>
              <a:rPr lang="en-US" sz="2000" dirty="0" smtClean="0"/>
              <a:t>:</a:t>
            </a:r>
          </a:p>
          <a:p>
            <a:pPr lvl="3">
              <a:buFontTx/>
              <a:buChar char="•"/>
            </a:pPr>
            <a:r>
              <a:rPr lang="en-US" sz="2000" dirty="0" smtClean="0"/>
              <a:t>If over pacing,     </a:t>
            </a:r>
            <a:r>
              <a:rPr lang="en-US" sz="2000" i="1" dirty="0" smtClean="0"/>
              <a:t>p </a:t>
            </a:r>
            <a:r>
              <a:rPr lang="en-US" sz="2000" dirty="0" smtClean="0"/>
              <a:t>= </a:t>
            </a:r>
            <a:r>
              <a:rPr lang="en-US" sz="2000" i="1" dirty="0" smtClean="0"/>
              <a:t>p * 1.1</a:t>
            </a:r>
            <a:endParaRPr lang="en-US" sz="2000" dirty="0" smtClean="0"/>
          </a:p>
          <a:p>
            <a:pPr lvl="3">
              <a:buFontTx/>
              <a:buChar char="•"/>
            </a:pPr>
            <a:r>
              <a:rPr lang="en-US" sz="2000" dirty="0" smtClean="0"/>
              <a:t>If under pacing,  </a:t>
            </a:r>
            <a:r>
              <a:rPr lang="en-US" sz="2000" i="1" dirty="0" smtClean="0"/>
              <a:t>p </a:t>
            </a:r>
            <a:r>
              <a:rPr lang="en-US" sz="2000" dirty="0" smtClean="0"/>
              <a:t>= </a:t>
            </a:r>
            <a:r>
              <a:rPr lang="en-US" sz="2000" i="1" dirty="0" smtClean="0"/>
              <a:t>p * 0.9</a:t>
            </a:r>
            <a:endParaRPr lang="en-US" sz="2000" dirty="0" smtClean="0"/>
          </a:p>
          <a:p>
            <a:pPr>
              <a:buFontTx/>
              <a:buChar char="•"/>
            </a:pPr>
            <a:r>
              <a:rPr lang="en-US" sz="2000" dirty="0" smtClean="0"/>
              <a:t>Problems:</a:t>
            </a:r>
          </a:p>
          <a:p>
            <a:pPr lvl="3">
              <a:buFontTx/>
              <a:buChar char="•"/>
            </a:pPr>
            <a:r>
              <a:rPr lang="en-US" sz="2000" dirty="0" smtClean="0"/>
              <a:t>Needs the system to update very often</a:t>
            </a:r>
          </a:p>
          <a:p>
            <a:pPr lvl="3">
              <a:buFontTx/>
              <a:buChar char="•"/>
            </a:pPr>
            <a:r>
              <a:rPr lang="en-US" sz="2000" i="1" dirty="0"/>
              <a:t>p</a:t>
            </a:r>
            <a:r>
              <a:rPr lang="en-US" sz="2000" i="1" dirty="0" smtClean="0"/>
              <a:t> </a:t>
            </a:r>
            <a:r>
              <a:rPr lang="en-US" sz="2000" dirty="0" smtClean="0"/>
              <a:t>oscillates needlessly</a:t>
            </a:r>
          </a:p>
        </p:txBody>
      </p:sp>
    </p:spTree>
    <p:extLst>
      <p:ext uri="{BB962C8B-B14F-4D97-AF65-F5344CB8AC3E}">
        <p14:creationId xmlns:p14="http://schemas.microsoft.com/office/powerpoint/2010/main" val="1153194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Group similarly performing auctions together by KPI into layers</a:t>
            </a:r>
          </a:p>
          <a:p>
            <a:pPr>
              <a:buFontTx/>
              <a:buChar char="•"/>
            </a:pPr>
            <a:r>
              <a:rPr lang="en-US" sz="2000" dirty="0"/>
              <a:t>P</a:t>
            </a:r>
            <a:r>
              <a:rPr lang="en-US" sz="2000" dirty="0" smtClean="0"/>
              <a:t>rioritize </a:t>
            </a:r>
            <a:r>
              <a:rPr lang="en-US" sz="2000" dirty="0" smtClean="0"/>
              <a:t>auctions that generate the best KPI (e.g. clicks)</a:t>
            </a:r>
          </a:p>
          <a:p>
            <a:pPr>
              <a:buFontTx/>
              <a:buChar char="•"/>
            </a:pPr>
            <a:r>
              <a:rPr lang="en-US" sz="2000" dirty="0" smtClean="0"/>
              <a:t>In time slot k, each layer is given a budget and a pacing rate </a:t>
            </a:r>
            <a:r>
              <a:rPr lang="en-US" sz="2000" i="1" dirty="0"/>
              <a:t>p</a:t>
            </a:r>
            <a:endParaRPr lang="en-US" sz="2000" dirty="0" smtClean="0"/>
          </a:p>
          <a:p>
            <a:pPr>
              <a:buFontTx/>
              <a:buChar char="•"/>
            </a:pPr>
            <a:r>
              <a:rPr lang="en-US" sz="2000" dirty="0" smtClean="0"/>
              <a:t>Rank layers by expected KPI (highest to lowest)</a:t>
            </a:r>
          </a:p>
          <a:p>
            <a:pPr lvl="3">
              <a:buFontTx/>
              <a:buChar char="•"/>
            </a:pPr>
            <a:r>
              <a:rPr lang="en-US" sz="2000" dirty="0" smtClean="0"/>
              <a:t>Layer 1, response rate: 0.002</a:t>
            </a:r>
          </a:p>
          <a:p>
            <a:pPr lvl="3">
              <a:buFontTx/>
              <a:buChar char="•"/>
            </a:pPr>
            <a:r>
              <a:rPr lang="en-US" sz="2000" dirty="0" smtClean="0"/>
              <a:t>Layer 2, response rate: 0.0002</a:t>
            </a:r>
          </a:p>
          <a:p>
            <a:pPr lvl="3">
              <a:buFontTx/>
              <a:buChar char="•"/>
            </a:pPr>
            <a:r>
              <a:rPr lang="en-US" sz="2000" dirty="0" smtClean="0"/>
              <a:t>Layer 3, response rate: 0.00002 …etc.</a:t>
            </a:r>
          </a:p>
          <a:p>
            <a:pPr>
              <a:buFontTx/>
              <a:buChar char="•"/>
            </a:pPr>
            <a:r>
              <a:rPr lang="en-US" sz="2000" dirty="0" smtClean="0"/>
              <a:t>If campaign is overspending, lower pacing rate from bottom up</a:t>
            </a:r>
          </a:p>
          <a:p>
            <a:pPr>
              <a:buFontTx/>
              <a:buChar char="•"/>
            </a:pPr>
            <a:r>
              <a:rPr lang="en-US" sz="2000" dirty="0" smtClean="0"/>
              <a:t>If campaign is </a:t>
            </a:r>
            <a:r>
              <a:rPr lang="en-US" sz="2000" dirty="0" smtClean="0"/>
              <a:t>under spending, </a:t>
            </a:r>
            <a:r>
              <a:rPr lang="en-US" sz="2000" dirty="0" smtClean="0"/>
              <a:t>raise pacing rate from top down</a:t>
            </a:r>
          </a:p>
          <a:p>
            <a:pPr>
              <a:buFontTx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897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Controller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77" y="1058332"/>
            <a:ext cx="6749364" cy="36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Budget Pacing for Targeted Online Advertisements at LinkedIn by Deepak </a:t>
            </a:r>
            <a:r>
              <a:rPr lang="en-US" sz="2000" dirty="0" err="1"/>
              <a:t>Agarwal</a:t>
            </a:r>
            <a:r>
              <a:rPr lang="en-US" sz="2000" dirty="0"/>
              <a:t> et al. KDD 2014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Smart Pacing for Effective Online Ad Campaign Optimization by </a:t>
            </a:r>
            <a:r>
              <a:rPr lang="en-US" sz="2000" dirty="0" err="1"/>
              <a:t>Jian</a:t>
            </a:r>
            <a:r>
              <a:rPr lang="en-US" sz="2000" dirty="0"/>
              <a:t> </a:t>
            </a:r>
            <a:r>
              <a:rPr lang="en-US" sz="2000" dirty="0" err="1"/>
              <a:t>Xu</a:t>
            </a:r>
            <a:r>
              <a:rPr lang="en-US" sz="2000" dirty="0"/>
              <a:t> et al. KDD 2015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Real Time Bid Optimization with Smooth Budget Delivery in Online Advertising by </a:t>
            </a:r>
            <a:r>
              <a:rPr lang="en-US" sz="2000" dirty="0" err="1"/>
              <a:t>Kuang-Chih</a:t>
            </a:r>
            <a:r>
              <a:rPr lang="en-US" sz="2000" dirty="0"/>
              <a:t> Lee, Ali </a:t>
            </a:r>
            <a:r>
              <a:rPr lang="en-US" sz="2000" dirty="0" err="1"/>
              <a:t>Jalali</a:t>
            </a:r>
            <a:r>
              <a:rPr lang="en-US" sz="2000" dirty="0"/>
              <a:t>, Ali </a:t>
            </a:r>
            <a:r>
              <a:rPr lang="en-US" sz="2000" dirty="0" err="1"/>
              <a:t>Dasdan</a:t>
            </a:r>
            <a:r>
              <a:rPr lang="en-US" sz="2000" dirty="0"/>
              <a:t>. ADKDD 2013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From 0.5 Million to 2.5 Million: Efficiently Scaling up Real-Time Bidding by </a:t>
            </a:r>
            <a:r>
              <a:rPr lang="en-US" sz="2000" dirty="0" err="1"/>
              <a:t>Jianqian</a:t>
            </a:r>
            <a:r>
              <a:rPr lang="en-US" sz="2000" dirty="0"/>
              <a:t> </a:t>
            </a:r>
            <a:r>
              <a:rPr lang="en-US" sz="2000" dirty="0" err="1"/>
              <a:t>Shen</a:t>
            </a:r>
            <a:r>
              <a:rPr lang="en-US" sz="2000" dirty="0"/>
              <a:t> et al. ICDM 2015.</a:t>
            </a:r>
          </a:p>
        </p:txBody>
      </p:sp>
    </p:spTree>
    <p:extLst>
      <p:ext uri="{BB962C8B-B14F-4D97-AF65-F5344CB8AC3E}">
        <p14:creationId xmlns:p14="http://schemas.microsoft.com/office/powerpoint/2010/main" val="264619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Controller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2" y="1058332"/>
            <a:ext cx="7140224" cy="36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9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18737" y="2567093"/>
            <a:ext cx="4426373" cy="548640"/>
          </a:xfrm>
        </p:spPr>
        <p:txBody>
          <a:bodyPr/>
          <a:lstStyle/>
          <a:p>
            <a:pPr algn="ctr"/>
            <a:r>
              <a:rPr lang="en-US" sz="3500" dirty="0" smtClean="0"/>
              <a:t>Evaluation Metrics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42313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r>
              <a:rPr lang="en-US" dirty="0" smtClean="0"/>
              <a:t>Metric: RMSE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Evaluate system by how closely it followed the budget</a:t>
            </a:r>
          </a:p>
          <a:p>
            <a:pPr>
              <a:buFontTx/>
              <a:buChar char="•"/>
            </a:pPr>
            <a:r>
              <a:rPr lang="en-US" sz="2000" dirty="0" smtClean="0"/>
              <a:t>RMSE penalizes large errors more than small errors</a:t>
            </a:r>
          </a:p>
          <a:p>
            <a:pPr>
              <a:buFontTx/>
              <a:buChar char="•"/>
            </a:pPr>
            <a:r>
              <a:rPr lang="en-US" sz="2000" dirty="0" smtClean="0"/>
              <a:t>B(k) is the spend plan, C(k) is the actual spend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022" y="2882194"/>
            <a:ext cx="37084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0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r>
              <a:rPr lang="en-US" dirty="0" smtClean="0"/>
              <a:t>METRIC: KPI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If budget is allocated well, the </a:t>
            </a:r>
            <a:r>
              <a:rPr lang="en-US" sz="2000" dirty="0" err="1" smtClean="0"/>
              <a:t>eCPC</a:t>
            </a:r>
            <a:r>
              <a:rPr lang="en-US" sz="2000" dirty="0" smtClean="0"/>
              <a:t> </a:t>
            </a:r>
            <a:r>
              <a:rPr lang="en-US" sz="2000" dirty="0" smtClean="0"/>
              <a:t>of campaign will remain stable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185811"/>
            <a:ext cx="6172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3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5115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Why pacing is hard</a:t>
            </a:r>
          </a:p>
          <a:p>
            <a:pPr>
              <a:buFontTx/>
              <a:buChar char="•"/>
            </a:pPr>
            <a:r>
              <a:rPr lang="en-US" sz="2000" dirty="0" smtClean="0"/>
              <a:t>Pacing techniques</a:t>
            </a:r>
          </a:p>
          <a:p>
            <a:pPr lvl="3">
              <a:buFontTx/>
              <a:buChar char="•"/>
            </a:pPr>
            <a:r>
              <a:rPr lang="en-US" sz="2000" dirty="0" smtClean="0"/>
              <a:t>Traffic </a:t>
            </a:r>
            <a:r>
              <a:rPr lang="en-US" sz="2000" dirty="0" err="1" smtClean="0"/>
              <a:t>vs</a:t>
            </a:r>
            <a:r>
              <a:rPr lang="en-US" sz="2000" dirty="0" smtClean="0"/>
              <a:t> </a:t>
            </a:r>
            <a:r>
              <a:rPr lang="en-US" sz="2000" dirty="0" smtClean="0"/>
              <a:t>KPI</a:t>
            </a:r>
            <a:endParaRPr lang="en-US" sz="2000" dirty="0" smtClean="0"/>
          </a:p>
          <a:p>
            <a:pPr lvl="3">
              <a:buFontTx/>
              <a:buChar char="•"/>
            </a:pPr>
            <a:r>
              <a:rPr lang="en-US" sz="2000" dirty="0" smtClean="0"/>
              <a:t>Slow start; Early finish</a:t>
            </a:r>
          </a:p>
          <a:p>
            <a:pPr>
              <a:buFontTx/>
              <a:buChar char="•"/>
            </a:pPr>
            <a:r>
              <a:rPr lang="en-US" sz="2000" dirty="0" smtClean="0"/>
              <a:t>Control Systems Engineering</a:t>
            </a:r>
            <a:endParaRPr lang="en-US" sz="2000" dirty="0" smtClean="0"/>
          </a:p>
          <a:p>
            <a:pPr lvl="3">
              <a:buFontTx/>
              <a:buChar char="•"/>
            </a:pPr>
            <a:r>
              <a:rPr lang="en-US" sz="2000" dirty="0" smtClean="0"/>
              <a:t>How to pace: probabilistic throttling </a:t>
            </a:r>
            <a:r>
              <a:rPr lang="en-US" sz="2000" dirty="0" err="1" smtClean="0"/>
              <a:t>vs</a:t>
            </a:r>
            <a:r>
              <a:rPr lang="en-US" sz="2000" dirty="0" smtClean="0"/>
              <a:t> bid modification</a:t>
            </a:r>
          </a:p>
          <a:p>
            <a:pPr lvl="3">
              <a:buFontTx/>
              <a:buChar char="•"/>
            </a:pPr>
            <a:r>
              <a:rPr lang="en-US" sz="2000" dirty="0" smtClean="0"/>
              <a:t>Naïve control system</a:t>
            </a:r>
          </a:p>
          <a:p>
            <a:pPr lvl="3">
              <a:buFontTx/>
              <a:buChar char="•"/>
            </a:pPr>
            <a:r>
              <a:rPr lang="en-US" sz="2000" dirty="0" smtClean="0"/>
              <a:t>Priority control system</a:t>
            </a:r>
          </a:p>
          <a:p>
            <a:pPr>
              <a:buFontTx/>
              <a:buChar char="•"/>
            </a:pPr>
            <a:r>
              <a:rPr lang="en-US" sz="2000" dirty="0" smtClean="0"/>
              <a:t>Evaluation metrics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0013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111" y="2567093"/>
            <a:ext cx="5771445" cy="548640"/>
          </a:xfrm>
        </p:spPr>
        <p:txBody>
          <a:bodyPr/>
          <a:lstStyle/>
          <a:p>
            <a:pPr algn="ctr"/>
            <a:r>
              <a:rPr lang="en-US" sz="3500" dirty="0" smtClean="0"/>
              <a:t>Challenges With Pacing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18481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WITH 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Advertisers prefer </a:t>
            </a:r>
            <a:r>
              <a:rPr lang="en-US" sz="2000" dirty="0" smtClean="0"/>
              <a:t>campaign budgets to be spent </a:t>
            </a:r>
            <a:r>
              <a:rPr lang="en-US" sz="2000" dirty="0" smtClean="0"/>
              <a:t>smoothly</a:t>
            </a:r>
            <a:endParaRPr lang="en-US" sz="2000" dirty="0" smtClean="0"/>
          </a:p>
          <a:p>
            <a:pPr>
              <a:buFontTx/>
              <a:buChar char="•"/>
            </a:pPr>
            <a:r>
              <a:rPr lang="en-US" sz="2000" dirty="0" smtClean="0"/>
              <a:t>Hard to </a:t>
            </a:r>
            <a:r>
              <a:rPr lang="en-US" sz="2000" dirty="0" smtClean="0"/>
              <a:t>execute in </a:t>
            </a:r>
            <a:r>
              <a:rPr lang="en-US" sz="2000" dirty="0" smtClean="0"/>
              <a:t>the real world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30400"/>
            <a:ext cx="3454400" cy="312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993900"/>
            <a:ext cx="34671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0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Traffic is </a:t>
            </a:r>
            <a:r>
              <a:rPr lang="en-US" sz="2000" dirty="0" smtClean="0"/>
              <a:t>highly variable</a:t>
            </a:r>
            <a:endParaRPr lang="en-US" sz="2000" dirty="0" smtClean="0"/>
          </a:p>
          <a:p>
            <a:pPr>
              <a:buFontTx/>
              <a:buChar char="•"/>
            </a:pPr>
            <a:r>
              <a:rPr lang="en-US" sz="2000" dirty="0" smtClean="0"/>
              <a:t>Even </a:t>
            </a:r>
            <a:r>
              <a:rPr lang="en-US" sz="2000" dirty="0" smtClean="0"/>
              <a:t>more </a:t>
            </a:r>
            <a:r>
              <a:rPr lang="en-US" sz="2000" dirty="0" smtClean="0"/>
              <a:t>erratic on a per </a:t>
            </a:r>
            <a:r>
              <a:rPr lang="en-US" sz="2000" dirty="0" smtClean="0"/>
              <a:t>campaign basis (</a:t>
            </a:r>
            <a:r>
              <a:rPr lang="en-US" sz="2000" dirty="0" smtClean="0"/>
              <a:t>i.e. </a:t>
            </a:r>
            <a:r>
              <a:rPr lang="en-US" sz="2000" dirty="0" smtClean="0"/>
              <a:t>site list, geo filter)</a:t>
            </a:r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242098"/>
            <a:ext cx="7276388" cy="415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PACING: </a:t>
            </a:r>
            <a:r>
              <a:rPr lang="en-US" dirty="0" smtClean="0"/>
              <a:t>ideal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254478"/>
            <a:ext cx="54610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7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18737" y="2567093"/>
            <a:ext cx="4426373" cy="548640"/>
          </a:xfrm>
        </p:spPr>
        <p:txBody>
          <a:bodyPr/>
          <a:lstStyle/>
          <a:p>
            <a:pPr algn="ctr"/>
            <a:r>
              <a:rPr lang="en-US" sz="3500" dirty="0" smtClean="0"/>
              <a:t>Pacing Techniques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13932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Pacing Techniques: How do we 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Come up with a spend plan</a:t>
            </a:r>
          </a:p>
          <a:p>
            <a:pPr>
              <a:buFontTx/>
              <a:buChar char="•"/>
            </a:pPr>
            <a:endParaRPr lang="en-US" sz="2000" dirty="0" smtClean="0"/>
          </a:p>
          <a:p>
            <a:pPr>
              <a:buFontTx/>
              <a:buChar char="•"/>
            </a:pPr>
            <a:r>
              <a:rPr lang="en-US" sz="2000" dirty="0" smtClean="0"/>
              <a:t>Divide up day into time slots and allocate budget </a:t>
            </a:r>
            <a:r>
              <a:rPr lang="en-US" sz="2000" i="1" dirty="0" smtClean="0"/>
              <a:t>B</a:t>
            </a:r>
            <a:r>
              <a:rPr lang="en-US" sz="2000" dirty="0" smtClean="0"/>
              <a:t> per time slot</a:t>
            </a:r>
          </a:p>
          <a:p>
            <a:pPr>
              <a:buFontTx/>
              <a:buChar char="•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1666522"/>
            <a:ext cx="1790700" cy="26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2847623"/>
            <a:ext cx="7749592" cy="337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96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451</TotalTime>
  <Words>768</Words>
  <Application>Microsoft Macintosh PowerPoint</Application>
  <PresentationFormat>On-screen Show (4:3)</PresentationFormat>
  <Paragraphs>103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Angles</vt:lpstr>
      <vt:lpstr>Pacing In the RTB Space</vt:lpstr>
      <vt:lpstr>Papers</vt:lpstr>
      <vt:lpstr>A brief Overview</vt:lpstr>
      <vt:lpstr>Challenges With Pacing</vt:lpstr>
      <vt:lpstr>Challenges WITH PACING</vt:lpstr>
      <vt:lpstr>Challenges WITH PACING</vt:lpstr>
      <vt:lpstr>Challenges WITH PACING: ideal</vt:lpstr>
      <vt:lpstr>Pacing Techniques</vt:lpstr>
      <vt:lpstr>Pacing Techniques: How do we pace?</vt:lpstr>
      <vt:lpstr>Traffic vs KPI BASED PACING</vt:lpstr>
      <vt:lpstr>Combining Traffic and KPI PATTERNS </vt:lpstr>
      <vt:lpstr>Slow start</vt:lpstr>
      <vt:lpstr>Fast finish </vt:lpstr>
      <vt:lpstr>Control SystemS</vt:lpstr>
      <vt:lpstr>Probabilistic throttling vs Bid modification</vt:lpstr>
      <vt:lpstr>Probabilistic throttling vs Bid modification</vt:lpstr>
      <vt:lpstr>Naïve Controller</vt:lpstr>
      <vt:lpstr>Priority Controller</vt:lpstr>
      <vt:lpstr>Priority Controller</vt:lpstr>
      <vt:lpstr>Priority Controller</vt:lpstr>
      <vt:lpstr>Evaluation Metrics</vt:lpstr>
      <vt:lpstr>Evaluation Metric: RMSE</vt:lpstr>
      <vt:lpstr>Evaluation METRIC: KPI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Pacing In the RTB Space</dc:title>
  <dc:creator>test I</dc:creator>
  <cp:lastModifiedBy>test I</cp:lastModifiedBy>
  <cp:revision>25</cp:revision>
  <dcterms:created xsi:type="dcterms:W3CDTF">2016-03-11T18:02:40Z</dcterms:created>
  <dcterms:modified xsi:type="dcterms:W3CDTF">2016-11-09T06:18:20Z</dcterms:modified>
</cp:coreProperties>
</file>