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76" r:id="rId6"/>
    <p:sldId id="273" r:id="rId7"/>
    <p:sldId id="274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2485A01-6E9B-40C4-8AC5-30327E7DDA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5821AC8-0556-45E4-AE22-AB2508778D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BAFF4-DE3E-494C-9E44-BABC33BFC471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85BC71-ACAC-41C7-8B84-62EC1688C3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E03247-06EF-4BD7-B0D9-6AEDE7363C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34644-3A7A-4215-9F69-348701B696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39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C029D-2387-4F3D-BC01-2B97D6F09B7F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8602A-87C4-43E8-B05B-04B3BBBD55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224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722F-7ECD-49F0-B3F9-941F1E447EDB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6387-3206-4CF2-8E18-566DA5E3E6BA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75E2-4625-45DA-B7BC-5DAC5B88FF0D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0626-41D5-4DFB-BF25-F73921F688D9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6213-A554-4C3F-A419-FC96CE0BE7CF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B153-3720-4325-A723-64AFA0B1FB43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62BE-AEA2-46DC-9C9A-9280C7C4CCCD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3355-1714-42C7-A23D-3D642B39A8EE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9145-5801-4F72-AE95-9EFE6C9C42B9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0625" y="6406487"/>
            <a:ext cx="683339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80AFFD-B464-4832-B721-77F319A35D5B}"/>
              </a:ext>
            </a:extLst>
          </p:cNvPr>
          <p:cNvSpPr txBox="1"/>
          <p:nvPr userDrawn="1"/>
        </p:nvSpPr>
        <p:spPr>
          <a:xfrm>
            <a:off x="11377572" y="6373605"/>
            <a:ext cx="8144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/11</a:t>
            </a:r>
            <a:endParaRPr lang="ru-RU" sz="22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262D-882D-40D7-90A8-C51A113A91A8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F5743-DDF5-4B5F-AFB3-E6860D075BAC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1963-8754-44E6-AF06-D129750396B2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8147-9796-4DE0-AE71-B06F76EB0676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E2ED-D5EC-40A9-8F34-0A8A3D90B729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5E88-9AB9-4584-ABA3-0A680F65D9F8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3358-6F6D-4F74-B164-8A7319A1D4D0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232B9-0036-455E-8E22-E485EB540FDC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1257D-A1D9-4B5F-BB77-1D4B9697E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85926"/>
            <a:ext cx="7766936" cy="3464910"/>
          </a:xfrm>
        </p:spPr>
        <p:txBody>
          <a:bodyPr/>
          <a:lstStyle/>
          <a:p>
            <a:r>
              <a:rPr lang="ru-RU" dirty="0"/>
              <a:t>Определение тональности аспектных категорий в русском языке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1AA0994-360F-45DC-9F60-1E9279992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Боровков Н.А.</a:t>
            </a:r>
          </a:p>
          <a:p>
            <a:r>
              <a:rPr lang="ru-RU" dirty="0" err="1"/>
              <a:t>Фураев</a:t>
            </a:r>
            <a:r>
              <a:rPr lang="ru-RU" dirty="0"/>
              <a:t> Ф.И.</a:t>
            </a:r>
          </a:p>
        </p:txBody>
      </p:sp>
    </p:spTree>
    <p:extLst>
      <p:ext uri="{BB962C8B-B14F-4D97-AF65-F5344CB8AC3E}">
        <p14:creationId xmlns:p14="http://schemas.microsoft.com/office/powerpoint/2010/main" val="2904391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C09A41-E562-419A-A2D3-761D3E75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1302D209-0EDF-4939-9A26-AC11792ECC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1139686"/>
              </p:ext>
            </p:extLst>
          </p:nvPr>
        </p:nvGraphicFramePr>
        <p:xfrm>
          <a:off x="1411356" y="1930400"/>
          <a:ext cx="7862645" cy="31209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1481">
                  <a:extLst>
                    <a:ext uri="{9D8B030D-6E8A-4147-A177-3AD203B41FA5}">
                      <a16:colId xmlns:a16="http://schemas.microsoft.com/office/drawing/2014/main" val="4272715965"/>
                    </a:ext>
                  </a:extLst>
                </a:gridCol>
                <a:gridCol w="2045947">
                  <a:extLst>
                    <a:ext uri="{9D8B030D-6E8A-4147-A177-3AD203B41FA5}">
                      <a16:colId xmlns:a16="http://schemas.microsoft.com/office/drawing/2014/main" val="1219247251"/>
                    </a:ext>
                  </a:extLst>
                </a:gridCol>
                <a:gridCol w="1875217">
                  <a:extLst>
                    <a:ext uri="{9D8B030D-6E8A-4147-A177-3AD203B41FA5}">
                      <a16:colId xmlns:a16="http://schemas.microsoft.com/office/drawing/2014/main" val="2189270523"/>
                    </a:ext>
                  </a:extLst>
                </a:gridCol>
              </a:tblGrid>
              <a:tr h="4458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Model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Accuracy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Micro f1 score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0107980"/>
                  </a:ext>
                </a:extLst>
              </a:tr>
              <a:tr h="4458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Word2Vec + Random forest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0.477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0.477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9192325"/>
                  </a:ext>
                </a:extLst>
              </a:tr>
              <a:tr h="4458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Word2Vec + SVM (linear)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0.568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0.568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5261091"/>
                  </a:ext>
                </a:extLst>
              </a:tr>
              <a:tr h="4458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Word2Vec + SVM (rbf)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0.558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0.560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4133399"/>
                  </a:ext>
                </a:extLst>
              </a:tr>
              <a:tr h="4458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ELMo (mean) + dense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0.519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0.365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3636607"/>
                  </a:ext>
                </a:extLst>
              </a:tr>
              <a:tr h="4458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ELMo (full) + dense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0.515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0.445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5006635"/>
                  </a:ext>
                </a:extLst>
              </a:tr>
              <a:tr h="4458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ELMo (full) + self-attention + dense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0.606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0.546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1529919"/>
                  </a:ext>
                </a:extLst>
              </a:tr>
            </a:tbl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A2471C6-7E03-455A-A3DE-0B2D978BC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FEFA251-DEB2-4C80-82CF-E3FBE146CEDC}"/>
              </a:ext>
            </a:extLst>
          </p:cNvPr>
          <p:cNvSpPr txBox="1">
            <a:spLocks/>
          </p:cNvSpPr>
          <p:nvPr/>
        </p:nvSpPr>
        <p:spPr>
          <a:xfrm>
            <a:off x="597435" y="5557003"/>
            <a:ext cx="8596668" cy="6913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Также, на </a:t>
            </a:r>
            <a:r>
              <a:rPr lang="ru-RU" sz="2000" dirty="0" err="1"/>
              <a:t>датасете</a:t>
            </a:r>
            <a:r>
              <a:rPr lang="ru-RU" sz="2000" dirty="0"/>
              <a:t> был обучен бинарный классификатор общей тональности и получена точность 0.86</a:t>
            </a:r>
          </a:p>
        </p:txBody>
      </p:sp>
    </p:spTree>
    <p:extLst>
      <p:ext uri="{BB962C8B-B14F-4D97-AF65-F5344CB8AC3E}">
        <p14:creationId xmlns:p14="http://schemas.microsoft.com/office/powerpoint/2010/main" val="1355827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6A8711-6998-40E6-A607-25542B42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D4E90B-6A93-4303-A67D-644025204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97477"/>
            <a:ext cx="8596668" cy="4043886"/>
          </a:xfrm>
        </p:spPr>
        <p:txBody>
          <a:bodyPr>
            <a:normAutofit/>
          </a:bodyPr>
          <a:lstStyle/>
          <a:p>
            <a:r>
              <a:rPr lang="ru-RU" sz="2000" dirty="0"/>
              <a:t>Автоматическая разметка позволяет тренировать модели</a:t>
            </a:r>
            <a:r>
              <a:rPr lang="en-US" sz="2000" dirty="0"/>
              <a:t> </a:t>
            </a:r>
            <a:r>
              <a:rPr lang="ru-RU" sz="2000" dirty="0"/>
              <a:t>и получать осмысленные результаты</a:t>
            </a:r>
          </a:p>
          <a:p>
            <a:r>
              <a:rPr lang="ru-RU" sz="2000" dirty="0"/>
              <a:t>Наилучшая точность была достигнута с помощью модели, использующей </a:t>
            </a:r>
            <a:r>
              <a:rPr lang="en-US" sz="2000" dirty="0" err="1"/>
              <a:t>ELMo</a:t>
            </a:r>
            <a:r>
              <a:rPr lang="en-US" sz="2000" dirty="0"/>
              <a:t> </a:t>
            </a:r>
            <a:r>
              <a:rPr lang="ru-RU" sz="2000" dirty="0"/>
              <a:t>и механизм </a:t>
            </a:r>
            <a:r>
              <a:rPr lang="en-US" sz="2000" dirty="0"/>
              <a:t>self-attention</a:t>
            </a:r>
            <a:r>
              <a:rPr lang="ru-RU" sz="2000" dirty="0"/>
              <a:t>. Показатели могут быть улучшены с помощью </a:t>
            </a:r>
            <a:r>
              <a:rPr lang="ru-RU" sz="2000" dirty="0" err="1"/>
              <a:t>файн</a:t>
            </a:r>
            <a:r>
              <a:rPr lang="ru-RU" sz="2000" dirty="0"/>
              <a:t>-тюнинга</a:t>
            </a:r>
            <a:endParaRPr lang="en-US" sz="2000" dirty="0"/>
          </a:p>
          <a:p>
            <a:r>
              <a:rPr lang="ru-RU" sz="2000" dirty="0"/>
              <a:t>Автоматическая разметка это сложная задача и она менее надежна, чем разметка вручную, но в некоторых случаях она является единственным возможным вариантом</a:t>
            </a:r>
          </a:p>
          <a:p>
            <a:r>
              <a:rPr lang="ru-RU" sz="2000" dirty="0"/>
              <a:t>Возможным дальнейшим направлением исследований является применение </a:t>
            </a:r>
            <a:r>
              <a:rPr lang="en-US" sz="2000" dirty="0"/>
              <a:t>cross-language embeddings</a:t>
            </a: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E2D258F-768E-4FBA-8AAB-F304A9D6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513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E40064-1426-4392-8860-D470B5858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638" y="2246183"/>
            <a:ext cx="6960759" cy="21455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6600" dirty="0">
                <a:solidFill>
                  <a:schemeClr val="bg1"/>
                </a:solidFill>
              </a:rPr>
              <a:t>Спасибо за внимание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AED3446-80B8-4BA1-B5F7-FA7A2DF3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8CBA40-ACEF-46A9-A0D9-185C6E19A549}"/>
              </a:ext>
            </a:extLst>
          </p:cNvPr>
          <p:cNvSpPr txBox="1"/>
          <p:nvPr/>
        </p:nvSpPr>
        <p:spPr>
          <a:xfrm>
            <a:off x="11377572" y="6373605"/>
            <a:ext cx="8144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/11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717969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1D853-A311-4728-A690-15DD68F1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Дополнительные слайды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C92E2BF-678C-49D8-986C-CE14013C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A6B13C-9C5B-4F6A-931F-9A7F632DE7CA}"/>
              </a:ext>
            </a:extLst>
          </p:cNvPr>
          <p:cNvSpPr txBox="1"/>
          <p:nvPr/>
        </p:nvSpPr>
        <p:spPr>
          <a:xfrm>
            <a:off x="11377572" y="6373605"/>
            <a:ext cx="8144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/11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624239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24F7F-BECF-495B-B570-52CD937E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Частоты словосочетаний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5A77D2-2520-455C-B367-292058CA8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Рисунок 4" descr="https://sun9-51.userapi.com/c858428/v858428818/478f6/iLcNQtnRQUs.jpg">
            <a:extLst>
              <a:ext uri="{FF2B5EF4-FFF2-40B4-BE49-F238E27FC236}">
                <a16:creationId xmlns:a16="http://schemas.microsoft.com/office/drawing/2014/main" id="{56C1FDE4-CC41-4B01-BE52-D5D82D935AB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994" y="1270000"/>
            <a:ext cx="6737257" cy="50529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A343CA-7B3E-480C-A66A-D2033113CC67}"/>
              </a:ext>
            </a:extLst>
          </p:cNvPr>
          <p:cNvSpPr txBox="1"/>
          <p:nvPr/>
        </p:nvSpPr>
        <p:spPr>
          <a:xfrm>
            <a:off x="3225982" y="6219717"/>
            <a:ext cx="4363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Полученный график значений частот</a:t>
            </a:r>
          </a:p>
        </p:txBody>
      </p:sp>
    </p:spTree>
    <p:extLst>
      <p:ext uri="{BB962C8B-B14F-4D97-AF65-F5344CB8AC3E}">
        <p14:creationId xmlns:p14="http://schemas.microsoft.com/office/powerpoint/2010/main" val="1464899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B389B-A25B-47E7-85D4-8F8E46C36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синтаксического дерева предложения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776380-515E-4B34-B2F1-39C2C21A8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9142527" cy="9588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Американское космическое агентство выделило 270 миллионов долларов четырем частным компаниям, занимающимся разработкой нового космического транспорта.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C181C6-87D5-4C63-8BCB-6AC591D41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AC5D96-36A9-4F8C-A9C7-8D8D4B344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190" y="2889224"/>
            <a:ext cx="7120134" cy="396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03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67CF01-794E-45A2-873F-0407ABC0C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ELMo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1CE8ADB-A420-4993-98C1-8F9F348834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22861" y="2262491"/>
                <a:ext cx="2162988" cy="251823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ru-RU" dirty="0"/>
                  <a:t> – номер </a:t>
                </a:r>
                <a:r>
                  <a:rPr lang="ru-RU" dirty="0" err="1"/>
                  <a:t>токена</a:t>
                </a: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номер слоя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– </a:t>
                </a:r>
                <a:r>
                  <a:rPr lang="ru-RU" dirty="0" err="1"/>
                  <a:t>токен</a:t>
                </a: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– embedding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𝑘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скрытое состояние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1CE8ADB-A420-4993-98C1-8F9F348834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22861" y="2262491"/>
                <a:ext cx="2162988" cy="2518231"/>
              </a:xfrm>
              <a:blipFill>
                <a:blip r:embed="rId2"/>
                <a:stretch>
                  <a:fillRect l="-2254" t="-14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AF3657-6A61-4271-A012-DE5358ED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2" descr="https://pp.userapi.com/c851528/v851528877/101e59/LIh6cSrAViE.jpg">
            <a:extLst>
              <a:ext uri="{FF2B5EF4-FFF2-40B4-BE49-F238E27FC236}">
                <a16:creationId xmlns:a16="http://schemas.microsoft.com/office/drawing/2014/main" id="{FA661872-391A-4CFA-924D-FA820E70B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47" y="1207839"/>
            <a:ext cx="6662864" cy="519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97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12892-648B-4523-AB6B-9E00E1AFA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ru-RU" dirty="0"/>
              <a:t>Описание задачи</a:t>
            </a:r>
          </a:p>
        </p:txBody>
      </p:sp>
      <p:sp>
        <p:nvSpPr>
          <p:cNvPr id="21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17E46A-12F3-42CA-903B-82917ACDC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758" y="1262270"/>
            <a:ext cx="10055512" cy="5347251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ABSA </a:t>
            </a:r>
            <a:r>
              <a:rPr lang="ru-RU" sz="2000" dirty="0"/>
              <a:t>(</a:t>
            </a:r>
            <a:r>
              <a:rPr lang="en-US" sz="2000" dirty="0"/>
              <a:t>Aspect Based Sentiment Analysis) – </a:t>
            </a:r>
            <a:r>
              <a:rPr lang="ru-RU" sz="2000" dirty="0" err="1"/>
              <a:t>аспектно</a:t>
            </a:r>
            <a:r>
              <a:rPr lang="ru-RU" sz="2000" dirty="0"/>
              <a:t>-ориентированный анализ тональности:</a:t>
            </a:r>
          </a:p>
          <a:p>
            <a:pPr>
              <a:lnSpc>
                <a:spcPct val="90000"/>
              </a:lnSpc>
            </a:pPr>
            <a:r>
              <a:rPr lang="ru-RU" sz="2000" dirty="0"/>
              <a:t>Выделение аспектов из предложения:</a:t>
            </a:r>
            <a:br>
              <a:rPr lang="ru-RU" sz="2000" dirty="0"/>
            </a:br>
            <a:r>
              <a:rPr lang="ru-RU" sz="2000" dirty="0"/>
              <a:t>“Очень шумный жесткий диск” → Аспект – жесткий диск</a:t>
            </a:r>
          </a:p>
          <a:p>
            <a:pPr>
              <a:lnSpc>
                <a:spcPct val="90000"/>
              </a:lnSpc>
            </a:pPr>
            <a:endParaRPr lang="ru-RU" sz="2000" dirty="0"/>
          </a:p>
          <a:p>
            <a:pPr>
              <a:lnSpc>
                <a:spcPct val="90000"/>
              </a:lnSpc>
            </a:pPr>
            <a:r>
              <a:rPr lang="ru-RU" sz="2000" dirty="0"/>
              <a:t>Выделение категории аспекта:</a:t>
            </a:r>
            <a:br>
              <a:rPr lang="ru-RU" sz="2000" dirty="0"/>
            </a:br>
            <a:r>
              <a:rPr lang="ru-RU" sz="2000" dirty="0"/>
              <a:t>есть список категорий аспектов: {еда, сервис, цена} </a:t>
            </a:r>
            <a:br>
              <a:rPr lang="ru-RU" sz="2000" dirty="0"/>
            </a:br>
            <a:r>
              <a:rPr lang="ru-RU" sz="2000" dirty="0"/>
              <a:t>“Попался грубый официант” → Категория – сервис</a:t>
            </a:r>
          </a:p>
          <a:p>
            <a:pPr>
              <a:lnSpc>
                <a:spcPct val="90000"/>
              </a:lnSpc>
            </a:pPr>
            <a:endParaRPr lang="ru-RU" sz="2000" dirty="0"/>
          </a:p>
          <a:p>
            <a:pPr>
              <a:lnSpc>
                <a:spcPct val="90000"/>
              </a:lnSpc>
            </a:pPr>
            <a:r>
              <a:rPr lang="ru-RU" sz="2000" dirty="0"/>
              <a:t>Определение тональности аспекта:</a:t>
            </a:r>
            <a:br>
              <a:rPr lang="ru-RU" sz="2000" dirty="0"/>
            </a:br>
            <a:r>
              <a:rPr lang="ru-RU" sz="2000" dirty="0"/>
              <a:t>“Очень шумный жесткий диск</a:t>
            </a:r>
            <a:r>
              <a:rPr lang="en-US" sz="2000" dirty="0"/>
              <a:t>, </a:t>
            </a:r>
            <a:r>
              <a:rPr lang="ru-RU" sz="2000" dirty="0"/>
              <a:t>но хороший экран” + </a:t>
            </a:r>
            <a:r>
              <a:rPr lang="en-US" sz="2000" dirty="0"/>
              <a:t>{</a:t>
            </a:r>
            <a:r>
              <a:rPr lang="ru-RU" sz="2000" dirty="0"/>
              <a:t>жесткий диск</a:t>
            </a:r>
            <a:r>
              <a:rPr lang="en-US" sz="2000" dirty="0"/>
              <a:t>} </a:t>
            </a:r>
            <a:r>
              <a:rPr lang="ru-RU" sz="2000" dirty="0"/>
              <a:t>→ Негативная тональность</a:t>
            </a:r>
          </a:p>
          <a:p>
            <a:pPr>
              <a:lnSpc>
                <a:spcPct val="90000"/>
              </a:lnSpc>
            </a:pPr>
            <a:endParaRPr lang="ru-RU" sz="2000" dirty="0"/>
          </a:p>
          <a:p>
            <a:pPr>
              <a:lnSpc>
                <a:spcPct val="90000"/>
              </a:lnSpc>
            </a:pPr>
            <a:r>
              <a:rPr lang="ru-RU" sz="2000" b="1" dirty="0"/>
              <a:t>Определение тональности аспектных категорий:</a:t>
            </a:r>
            <a:br>
              <a:rPr lang="ru-RU" sz="2000" dirty="0"/>
            </a:br>
            <a:r>
              <a:rPr lang="ru-RU" sz="2000" dirty="0"/>
              <a:t>есть список аспектных категорий: {батарея, экран, камера} </a:t>
            </a:r>
            <a:br>
              <a:rPr lang="ru-RU" sz="2000" dirty="0"/>
            </a:br>
            <a:r>
              <a:rPr lang="ru-RU" sz="2000" dirty="0"/>
              <a:t>“У телефона яркий четкий экран, а батарея ужасная” → </a:t>
            </a:r>
            <a:r>
              <a:rPr lang="en-US" sz="2000" dirty="0"/>
              <a:t>{</a:t>
            </a:r>
            <a:r>
              <a:rPr lang="ru-RU" sz="2000" dirty="0"/>
              <a:t>батарея: -, экран: +</a:t>
            </a:r>
            <a:r>
              <a:rPr lang="en-US" sz="2000" dirty="0"/>
              <a:t>}</a:t>
            </a:r>
            <a:endParaRPr lang="ru-RU" sz="2000" dirty="0"/>
          </a:p>
        </p:txBody>
      </p:sp>
      <p:sp>
        <p:nvSpPr>
          <p:cNvPr id="2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5D426E-9243-433E-ADE8-7B5723FBE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E473F5-F21A-4493-9DC7-F33EE860FDBC}"/>
              </a:ext>
            </a:extLst>
          </p:cNvPr>
          <p:cNvSpPr txBox="1"/>
          <p:nvPr/>
        </p:nvSpPr>
        <p:spPr>
          <a:xfrm>
            <a:off x="11377572" y="6373605"/>
            <a:ext cx="8144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/11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160523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179EAC-7A13-4E0B-ABD0-1FD58989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русского </a:t>
            </a:r>
            <a:r>
              <a:rPr lang="ru-RU" dirty="0" err="1"/>
              <a:t>датасета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ACADF4-7C4F-4716-92DE-2B9AA04C4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9104"/>
            <a:ext cx="5767854" cy="4969566"/>
          </a:xfrm>
        </p:spPr>
        <p:txBody>
          <a:bodyPr>
            <a:noAutofit/>
          </a:bodyPr>
          <a:lstStyle/>
          <a:p>
            <a:r>
              <a:rPr lang="ru-RU" sz="2000" dirty="0"/>
              <a:t>Задача плохо изучена для русского языка и не существует объемных размеченных </a:t>
            </a:r>
            <a:r>
              <a:rPr lang="ru-RU" sz="2000" dirty="0" err="1"/>
              <a:t>датасетов</a:t>
            </a:r>
            <a:endParaRPr lang="ru-RU" sz="2000" dirty="0"/>
          </a:p>
          <a:p>
            <a:r>
              <a:rPr lang="ru-RU" sz="2000" dirty="0"/>
              <a:t>Яндекс маркет как источник данных: собрано около 80 000 отзывов на мобильные телефоны</a:t>
            </a:r>
          </a:p>
          <a:p>
            <a:r>
              <a:rPr lang="ru-RU" sz="2000" dirty="0"/>
              <a:t>Каждый отзыв состоит из:</a:t>
            </a:r>
          </a:p>
          <a:p>
            <a:pPr lvl="1"/>
            <a:r>
              <a:rPr lang="ru-RU" sz="2000" dirty="0"/>
              <a:t>Плюсы</a:t>
            </a:r>
          </a:p>
          <a:p>
            <a:pPr lvl="1"/>
            <a:r>
              <a:rPr lang="ru-RU" sz="2000" dirty="0"/>
              <a:t>Минусы</a:t>
            </a:r>
          </a:p>
          <a:p>
            <a:pPr lvl="1"/>
            <a:r>
              <a:rPr lang="ru-RU" sz="2000" dirty="0"/>
              <a:t>Комментарий</a:t>
            </a:r>
          </a:p>
          <a:p>
            <a:pPr lvl="1"/>
            <a:r>
              <a:rPr lang="ru-RU" sz="2000" dirty="0"/>
              <a:t>Рейтинг (1-5 звезд)</a:t>
            </a:r>
          </a:p>
          <a:p>
            <a:r>
              <a:rPr lang="ru-RU" sz="2000" dirty="0"/>
              <a:t>Распределение по категориям отсутствует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FAC0B4-6EE1-44AB-B908-236EB4D9C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797" y="2570339"/>
            <a:ext cx="3991597" cy="105913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EFFA717-93AB-4103-A9C6-592E86B9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2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4BA8CE-2740-4A14-9880-15103793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Препроцессинг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4FDBC2-7CD7-4D31-B8D3-91ED4E332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38739"/>
            <a:ext cx="8596668" cy="4567748"/>
          </a:xfrm>
        </p:spPr>
        <p:txBody>
          <a:bodyPr>
            <a:noAutofit/>
          </a:bodyPr>
          <a:lstStyle/>
          <a:p>
            <a:r>
              <a:rPr lang="ru-RU" sz="2000" dirty="0"/>
              <a:t>Переведение слов в нижний регистр</a:t>
            </a:r>
          </a:p>
          <a:p>
            <a:endParaRPr lang="en-US" sz="2000" dirty="0"/>
          </a:p>
          <a:p>
            <a:r>
              <a:rPr lang="ru-RU" sz="2000" dirty="0"/>
              <a:t>Удаление лишних пробелов</a:t>
            </a:r>
          </a:p>
          <a:p>
            <a:endParaRPr lang="ru-RU" sz="2000" dirty="0"/>
          </a:p>
          <a:p>
            <a:r>
              <a:rPr lang="ru-RU" sz="2000" dirty="0" err="1"/>
              <a:t>Токенизация</a:t>
            </a:r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Замена </a:t>
            </a:r>
            <a:r>
              <a:rPr lang="en-US" sz="2000" dirty="0"/>
              <a:t>URL </a:t>
            </a:r>
            <a:r>
              <a:rPr lang="ru-RU" sz="2000" dirty="0"/>
              <a:t>ссылок и </a:t>
            </a:r>
            <a:r>
              <a:rPr lang="en-US" sz="2000" dirty="0"/>
              <a:t>IP </a:t>
            </a:r>
            <a:r>
              <a:rPr lang="ru-RU" sz="2000" dirty="0"/>
              <a:t>адресов на токены</a:t>
            </a:r>
          </a:p>
          <a:p>
            <a:endParaRPr lang="en-US" sz="2000" dirty="0"/>
          </a:p>
          <a:p>
            <a:r>
              <a:rPr lang="ru-RU" sz="2000" dirty="0"/>
              <a:t>Ограничение отзыва до 200 токенов. Если количество токенов больше 200, то лишние токены убираются. Иначе, недостающие отзыв дополняется специальными токенами.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9625A4-6DEF-409B-86DC-12108E02A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914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CC084A-1383-4D74-AE39-4AF689D5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ru-RU" dirty="0"/>
              <a:t>Получение аспектных категорий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65F53A-8B63-4320-B8FA-7C0CB911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7868" y="6452752"/>
            <a:ext cx="683339" cy="33529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9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4DCE43-1B57-473B-BFE0-DCC548546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24" y="1836364"/>
            <a:ext cx="4685558" cy="4673600"/>
          </a:xfrm>
        </p:spPr>
        <p:txBody>
          <a:bodyPr>
            <a:noAutofit/>
          </a:bodyPr>
          <a:lstStyle/>
          <a:p>
            <a:r>
              <a:rPr lang="ru-RU" sz="2000" dirty="0"/>
              <a:t>Получение синтаксического дерева предложения с помощью </a:t>
            </a:r>
            <a:r>
              <a:rPr lang="en-US" sz="2000" dirty="0" err="1"/>
              <a:t>UDPipe</a:t>
            </a:r>
            <a:endParaRPr lang="en-US" sz="2000" dirty="0"/>
          </a:p>
          <a:p>
            <a:r>
              <a:rPr lang="ru-RU" sz="2000" dirty="0"/>
              <a:t>Поиск словосочетаний вида существительное + прилагательное</a:t>
            </a:r>
          </a:p>
          <a:p>
            <a:r>
              <a:rPr lang="ru-RU" sz="2000" dirty="0"/>
              <a:t>Приведение слов к нормальной форме</a:t>
            </a:r>
            <a:endParaRPr lang="en-US" sz="2000" dirty="0"/>
          </a:p>
          <a:p>
            <a:r>
              <a:rPr lang="ru-RU" sz="2000" dirty="0"/>
              <a:t>Частоты появления словосочетаний в </a:t>
            </a:r>
            <a:r>
              <a:rPr lang="ru-RU" sz="2000" dirty="0" err="1"/>
              <a:t>датасете</a:t>
            </a:r>
            <a:endParaRPr lang="ru-RU" sz="2000" dirty="0"/>
          </a:p>
          <a:p>
            <a:r>
              <a:rPr lang="en-US" sz="2000" dirty="0"/>
              <a:t>IDF </a:t>
            </a:r>
            <a:r>
              <a:rPr lang="ru-RU" sz="2000" dirty="0"/>
              <a:t>словосочетаний в </a:t>
            </a:r>
            <a:r>
              <a:rPr lang="ru-RU" sz="2000" dirty="0" err="1"/>
              <a:t>датасете</a:t>
            </a:r>
            <a:endParaRPr lang="ru-RU" sz="2000" dirty="0"/>
          </a:p>
          <a:p>
            <a:r>
              <a:rPr lang="ru-RU" sz="2000" dirty="0"/>
              <a:t>Выделение категорий по </a:t>
            </a:r>
            <a:r>
              <a:rPr lang="en-US" sz="2000" dirty="0"/>
              <a:t>IDF</a:t>
            </a:r>
            <a:endParaRPr lang="ru-RU" sz="2000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12EE07-8D0F-48A6-92A8-92F540EFEDBC}"/>
              </a:ext>
            </a:extLst>
          </p:cNvPr>
          <p:cNvSpPr txBox="1"/>
          <p:nvPr/>
        </p:nvSpPr>
        <p:spPr>
          <a:xfrm>
            <a:off x="11377572" y="6373605"/>
            <a:ext cx="8144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/11</a:t>
            </a:r>
            <a:endParaRPr lang="ru-RU" sz="22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69FE6E0-A74E-4BE3-A658-2E08890A4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545" y="2191518"/>
            <a:ext cx="6731377" cy="37520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9CE649-6345-4419-AB2C-A03FB4B301D3}"/>
              </a:ext>
            </a:extLst>
          </p:cNvPr>
          <p:cNvSpPr txBox="1"/>
          <p:nvPr/>
        </p:nvSpPr>
        <p:spPr>
          <a:xfrm>
            <a:off x="6309064" y="5951820"/>
            <a:ext cx="4679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Пример построения синтаксического дерева предложения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91239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9CED7D-8E76-4F04-A95C-FC2803139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900" y="224995"/>
            <a:ext cx="8903249" cy="798736"/>
          </a:xfrm>
        </p:spPr>
        <p:txBody>
          <a:bodyPr anchor="ctr">
            <a:normAutofit/>
          </a:bodyPr>
          <a:lstStyle/>
          <a:p>
            <a:r>
              <a:rPr lang="ru-RU" dirty="0"/>
              <a:t>Полученные аспектные категории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ADC188-C6B8-4E06-9793-C8E9313C2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242" y="1241905"/>
            <a:ext cx="3410428" cy="4338379"/>
          </a:xfrm>
        </p:spPr>
        <p:txBody>
          <a:bodyPr anchor="ctr">
            <a:normAutofit/>
          </a:bodyPr>
          <a:lstStyle/>
          <a:p>
            <a:r>
              <a:rPr lang="ru-RU" sz="2000" dirty="0"/>
              <a:t>Внешний вид</a:t>
            </a:r>
          </a:p>
          <a:p>
            <a:r>
              <a:rPr lang="ru-RU" sz="2000" dirty="0"/>
              <a:t>Экран</a:t>
            </a:r>
          </a:p>
          <a:p>
            <a:r>
              <a:rPr lang="ru-RU" sz="2000" dirty="0"/>
              <a:t>Камера</a:t>
            </a:r>
          </a:p>
          <a:p>
            <a:r>
              <a:rPr lang="ru-RU" sz="2000" dirty="0"/>
              <a:t>Батарея</a:t>
            </a:r>
          </a:p>
          <a:p>
            <a:r>
              <a:rPr lang="ru-RU" sz="2000" dirty="0"/>
              <a:t>Звук</a:t>
            </a:r>
          </a:p>
          <a:p>
            <a:r>
              <a:rPr lang="ru-RU" sz="2000" dirty="0"/>
              <a:t>ПО</a:t>
            </a:r>
          </a:p>
          <a:p>
            <a:r>
              <a:rPr lang="ru-RU" sz="2000" dirty="0"/>
              <a:t>Цена</a:t>
            </a:r>
          </a:p>
          <a:p>
            <a:r>
              <a:rPr lang="ru-RU" sz="2000" dirty="0"/>
              <a:t>Производительность</a:t>
            </a:r>
          </a:p>
          <a:p>
            <a:r>
              <a:rPr lang="ru-RU" sz="2000" dirty="0"/>
              <a:t>Память</a:t>
            </a:r>
          </a:p>
          <a:p>
            <a:r>
              <a:rPr lang="ru-RU" sz="2000" dirty="0"/>
              <a:t>Общая тональность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3" name="Рисунок 22" descr="https://sun9-9.userapi.com/c858428/v858428818/478fe/3tTNPnE-0S4.jpg">
            <a:extLst>
              <a:ext uri="{FF2B5EF4-FFF2-40B4-BE49-F238E27FC236}">
                <a16:creationId xmlns:a16="http://schemas.microsoft.com/office/drawing/2014/main" id="{AE8064F1-48EA-4E12-9999-3064F752068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396" y="1248728"/>
            <a:ext cx="6199731" cy="461628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1E21547-BA91-4CB3-84B3-C2D23087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134709-F810-4083-A896-CDE5CED5DB0F}"/>
              </a:ext>
            </a:extLst>
          </p:cNvPr>
          <p:cNvSpPr txBox="1"/>
          <p:nvPr/>
        </p:nvSpPr>
        <p:spPr>
          <a:xfrm>
            <a:off x="11377572" y="6373605"/>
            <a:ext cx="8144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/11</a:t>
            </a:r>
            <a:endParaRPr lang="ru-RU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83CB0-3D72-45E3-9972-636D1FB01977}"/>
              </a:ext>
            </a:extLst>
          </p:cNvPr>
          <p:cNvSpPr txBox="1"/>
          <p:nvPr/>
        </p:nvSpPr>
        <p:spPr>
          <a:xfrm>
            <a:off x="6122191" y="5581754"/>
            <a:ext cx="389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Полученный график значений </a:t>
            </a:r>
            <a:r>
              <a:rPr lang="en-US" dirty="0"/>
              <a:t>IDF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6584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8F3316-36A2-490B-A6D9-FCE0FEB4D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ru-RU"/>
              <a:t>Метод автоматической разметки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17BA3E-A935-42F6-8BD7-1D780B930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554827"/>
            <a:ext cx="7880072" cy="2261799"/>
          </a:xfrm>
        </p:spPr>
        <p:txBody>
          <a:bodyPr>
            <a:normAutofit/>
          </a:bodyPr>
          <a:lstStyle/>
          <a:p>
            <a:r>
              <a:rPr lang="ru-RU" sz="2000" dirty="0"/>
              <a:t>При получении аспектных категорий был составлен список кандидатов  аспектов для категорий.</a:t>
            </a:r>
          </a:p>
          <a:p>
            <a:r>
              <a:rPr lang="ru-RU" sz="2000" dirty="0"/>
              <a:t>Если кандидат аспекта категории находится в области достоинств, то к общей тональности прибавляется 1</a:t>
            </a:r>
          </a:p>
          <a:p>
            <a:r>
              <a:rPr lang="ru-RU" sz="2000" dirty="0"/>
              <a:t>Если кандидат аспекта категории находится в области недостатков, то из общей тональности вычитается 1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Рисунок 16" descr="https://pp.userapi.com/c858232/v858232080/4b5c5/T9Ub8WiUMt4.jpg">
            <a:extLst>
              <a:ext uri="{FF2B5EF4-FFF2-40B4-BE49-F238E27FC236}">
                <a16:creationId xmlns:a16="http://schemas.microsoft.com/office/drawing/2014/main" id="{69201A32-B56B-40EA-8DB8-EA152A971AA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618" y="4179289"/>
            <a:ext cx="9266032" cy="267871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Объект 2">
            <a:extLst>
              <a:ext uri="{FF2B5EF4-FFF2-40B4-BE49-F238E27FC236}">
                <a16:creationId xmlns:a16="http://schemas.microsoft.com/office/drawing/2014/main" id="{569327D8-B418-4998-96BB-F6D040246A60}"/>
              </a:ext>
            </a:extLst>
          </p:cNvPr>
          <p:cNvSpPr txBox="1">
            <a:spLocks/>
          </p:cNvSpPr>
          <p:nvPr/>
        </p:nvSpPr>
        <p:spPr>
          <a:xfrm>
            <a:off x="9702732" y="247431"/>
            <a:ext cx="2311532" cy="373288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/>
              <a:t>Экран: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Экран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Дисплей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Разрешение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Покрытие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Сенсор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Цветопередача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Яркость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Диагональ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Рамка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8BB959-001B-4806-85C5-4194B9F8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1CFE98-25FD-45CA-AA17-5B1C5E69BE5C}"/>
              </a:ext>
            </a:extLst>
          </p:cNvPr>
          <p:cNvSpPr txBox="1"/>
          <p:nvPr/>
        </p:nvSpPr>
        <p:spPr>
          <a:xfrm>
            <a:off x="11377572" y="6373605"/>
            <a:ext cx="8144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/11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78246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8D9A3-64A6-4468-A2F2-B1F74471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Обучение на </a:t>
            </a:r>
            <a:r>
              <a:rPr lang="ru-RU" dirty="0" err="1"/>
              <a:t>датасете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173CEB-DFAA-4DB1-9BF2-2A0FBC9FC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5094"/>
            <a:ext cx="8596668" cy="5346518"/>
          </a:xfrm>
        </p:spPr>
        <p:txBody>
          <a:bodyPr>
            <a:noAutofit/>
          </a:bodyPr>
          <a:lstStyle/>
          <a:p>
            <a:r>
              <a:rPr lang="ru-RU" sz="2000" dirty="0"/>
              <a:t>Проверка возможности обучения</a:t>
            </a:r>
          </a:p>
          <a:p>
            <a:r>
              <a:rPr lang="ru-RU" sz="2000" dirty="0"/>
              <a:t>Для каждого отзыва 3 возможных тональности: положительная, нейтральная и отрицательная (</a:t>
            </a:r>
            <a:r>
              <a:rPr lang="en-US" sz="2000" dirty="0"/>
              <a:t>multiclass classification)</a:t>
            </a:r>
            <a:endParaRPr lang="ru-RU" sz="2000" dirty="0"/>
          </a:p>
          <a:p>
            <a:r>
              <a:rPr lang="ru-RU" sz="2000" dirty="0"/>
              <a:t>Обучение производилось на категории </a:t>
            </a:r>
            <a:r>
              <a:rPr lang="en-US" sz="2000" dirty="0"/>
              <a:t>“</a:t>
            </a:r>
            <a:r>
              <a:rPr lang="ru-RU" sz="2000" dirty="0"/>
              <a:t>экран</a:t>
            </a:r>
            <a:r>
              <a:rPr lang="en-US" sz="2000" dirty="0"/>
              <a:t>”</a:t>
            </a:r>
          </a:p>
          <a:p>
            <a:r>
              <a:rPr lang="ru-RU" sz="2000" dirty="0" err="1"/>
              <a:t>Датасет</a:t>
            </a:r>
            <a:r>
              <a:rPr lang="ru-RU" sz="2000" dirty="0"/>
              <a:t> сбалансирован так, чтобы отзывы с каждой из тональностей составляли примерно 33% </a:t>
            </a:r>
            <a:r>
              <a:rPr lang="ru-RU" sz="2000" dirty="0" err="1"/>
              <a:t>датасета</a:t>
            </a:r>
            <a:endParaRPr lang="ru-RU" sz="2000" dirty="0"/>
          </a:p>
          <a:p>
            <a:r>
              <a:rPr lang="ru-RU" sz="2000" dirty="0"/>
              <a:t>Обученные модели:</a:t>
            </a:r>
          </a:p>
          <a:p>
            <a:pPr lvl="1"/>
            <a:r>
              <a:rPr lang="en-US" sz="2000" dirty="0"/>
              <a:t>Word2Vec + Random forest</a:t>
            </a:r>
            <a:endParaRPr lang="ru-RU" sz="2000" dirty="0"/>
          </a:p>
          <a:p>
            <a:pPr lvl="1"/>
            <a:r>
              <a:rPr lang="en-US" sz="2000" dirty="0"/>
              <a:t>Word2Vec + SVM (linear)</a:t>
            </a:r>
            <a:endParaRPr lang="ru-RU" sz="2000" dirty="0"/>
          </a:p>
          <a:p>
            <a:pPr lvl="1"/>
            <a:r>
              <a:rPr lang="en-US" sz="2000" dirty="0"/>
              <a:t>Word2Vec + SVM (</a:t>
            </a:r>
            <a:r>
              <a:rPr lang="en-US" sz="2000" dirty="0" err="1"/>
              <a:t>rbf</a:t>
            </a:r>
            <a:r>
              <a:rPr lang="en-US" sz="2000" dirty="0"/>
              <a:t>)</a:t>
            </a:r>
          </a:p>
          <a:p>
            <a:pPr lvl="1"/>
            <a:r>
              <a:rPr lang="en-US" sz="2000" dirty="0" err="1"/>
              <a:t>ELMo</a:t>
            </a:r>
            <a:r>
              <a:rPr lang="en-US" sz="2000" dirty="0"/>
              <a:t> (mean) + dense</a:t>
            </a:r>
          </a:p>
          <a:p>
            <a:pPr lvl="1"/>
            <a:r>
              <a:rPr lang="en-US" sz="2000" dirty="0" err="1"/>
              <a:t>ELMo</a:t>
            </a:r>
            <a:r>
              <a:rPr lang="en-US" sz="2000" dirty="0"/>
              <a:t> (full) + dense</a:t>
            </a:r>
          </a:p>
          <a:p>
            <a:pPr lvl="1"/>
            <a:r>
              <a:rPr lang="en-US" sz="2000" dirty="0" err="1"/>
              <a:t>ELMo</a:t>
            </a:r>
            <a:r>
              <a:rPr lang="en-US" sz="2000" dirty="0"/>
              <a:t> (full) + self-attention + dense</a:t>
            </a: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781D21-6680-436E-83EE-2DD528DAF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231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F7CD8-9403-4F79-8B7E-51C6F416B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dirty="0"/>
              <a:t>Схемы моделей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709E0D-E092-4E35-BB61-FC08A644F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997" y="2334858"/>
            <a:ext cx="2089015" cy="3656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Использовалась языковая модель </a:t>
            </a:r>
            <a:r>
              <a:rPr lang="en-US" sz="2000" dirty="0" err="1"/>
              <a:t>ELMo</a:t>
            </a:r>
            <a:r>
              <a:rPr lang="ru-RU" sz="2000" dirty="0"/>
              <a:t> от </a:t>
            </a:r>
            <a:r>
              <a:rPr lang="en-US" sz="2000" dirty="0" err="1"/>
              <a:t>deeppavlov</a:t>
            </a:r>
            <a:r>
              <a:rPr lang="ru-RU" sz="2000" dirty="0"/>
              <a:t>, </a:t>
            </a:r>
            <a:r>
              <a:rPr lang="ru-RU" sz="2000" dirty="0" err="1"/>
              <a:t>предобученная</a:t>
            </a:r>
            <a:r>
              <a:rPr lang="ru-RU" sz="2000" dirty="0"/>
              <a:t> на русскоязычном </a:t>
            </a:r>
            <a:r>
              <a:rPr lang="en-US" sz="2000" dirty="0"/>
              <a:t>twitter</a:t>
            </a: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32FF3D-549B-4098-A2C2-DB83E87E0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95" y="1270000"/>
            <a:ext cx="6946651" cy="54812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1DFF06-D827-4939-8850-3D419027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9664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544</Words>
  <Application>Microsoft Office PowerPoint</Application>
  <PresentationFormat>Широкоэкранный</PresentationFormat>
  <Paragraphs>140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Times New Roman</vt:lpstr>
      <vt:lpstr>Trebuchet MS</vt:lpstr>
      <vt:lpstr>Wingdings 3</vt:lpstr>
      <vt:lpstr>Аспект</vt:lpstr>
      <vt:lpstr>Определение тональности аспектных категорий в русском языке</vt:lpstr>
      <vt:lpstr>Описание задачи</vt:lpstr>
      <vt:lpstr>Проблема русского датасета</vt:lpstr>
      <vt:lpstr>Препроцессинг</vt:lpstr>
      <vt:lpstr>Получение аспектных категорий</vt:lpstr>
      <vt:lpstr>Полученные аспектные категории</vt:lpstr>
      <vt:lpstr>Метод автоматической разметки</vt:lpstr>
      <vt:lpstr>Обучение на датасете</vt:lpstr>
      <vt:lpstr>Схемы моделей</vt:lpstr>
      <vt:lpstr>Результаты</vt:lpstr>
      <vt:lpstr>Выводы</vt:lpstr>
      <vt:lpstr>Спасибо за внимание</vt:lpstr>
      <vt:lpstr>Дополнительные слайды</vt:lpstr>
      <vt:lpstr>Частоты словосочетаний</vt:lpstr>
      <vt:lpstr>Пример построения синтаксического дерева предложения</vt:lpstr>
      <vt:lpstr>ELMo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Определение тональности аспектных категорий в русском языке</dc:title>
  <dc:creator>Nick</dc:creator>
  <cp:lastModifiedBy>Nick</cp:lastModifiedBy>
  <cp:revision>2</cp:revision>
  <dcterms:created xsi:type="dcterms:W3CDTF">2019-09-03T13:17:27Z</dcterms:created>
  <dcterms:modified xsi:type="dcterms:W3CDTF">2019-09-03T13:24:59Z</dcterms:modified>
</cp:coreProperties>
</file>