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Lst>
  <p:sldIdLst>
    <p:sldId id="317" r:id="rId2"/>
    <p:sldId id="318" r:id="rId3"/>
    <p:sldId id="259" r:id="rId4"/>
    <p:sldId id="260" r:id="rId5"/>
    <p:sldId id="261" r:id="rId6"/>
    <p:sldId id="262" r:id="rId7"/>
    <p:sldId id="263" r:id="rId8"/>
    <p:sldId id="264" r:id="rId9"/>
    <p:sldId id="265" r:id="rId10"/>
    <p:sldId id="314" r:id="rId11"/>
    <p:sldId id="315"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6" r:id="rId48"/>
    <p:sldId id="307" r:id="rId49"/>
    <p:sldId id="308" r:id="rId50"/>
    <p:sldId id="309" r:id="rId51"/>
    <p:sldId id="310" r:id="rId52"/>
    <p:sldId id="311"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06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1/13/2024</a:t>
            </a:fld>
            <a:endParaRPr lang="en-US"/>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4886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1/13/2024</a:t>
            </a:fld>
            <a:endParaRPr lang="en-US"/>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6379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14159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1/13/2024</a:t>
            </a:fld>
            <a:endParaRPr lang="en-US"/>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97820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1/13/2024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08325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3847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3583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2086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648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538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246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903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3818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28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185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16429815"/>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2497-A221-D523-B6F8-BF8B217209AC}"/>
              </a:ext>
            </a:extLst>
          </p:cNvPr>
          <p:cNvSpPr txBox="1"/>
          <p:nvPr/>
        </p:nvSpPr>
        <p:spPr>
          <a:xfrm>
            <a:off x="1671802" y="2337521"/>
            <a:ext cx="8630770" cy="1569660"/>
          </a:xfrm>
          <a:prstGeom prst="rect">
            <a:avLst/>
          </a:prstGeom>
          <a:noFill/>
        </p:spPr>
        <p:txBody>
          <a:bodyPr wrap="square">
            <a:spAutoFit/>
          </a:bodyPr>
          <a:lstStyle/>
          <a:p>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PADDY AND TOMATO PLANTS DISEASE DETECTION USING DEEP LEARNING AND PEST CONTROL RECOMMENDATION</a:t>
            </a:r>
            <a:endParaRPr lang="en-IN" dirty="0"/>
          </a:p>
        </p:txBody>
      </p:sp>
    </p:spTree>
    <p:extLst>
      <p:ext uri="{BB962C8B-B14F-4D97-AF65-F5344CB8AC3E}">
        <p14:creationId xmlns:p14="http://schemas.microsoft.com/office/powerpoint/2010/main" val="91794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3046781"/>
              </p:ext>
            </p:extLst>
          </p:nvPr>
        </p:nvGraphicFramePr>
        <p:xfrm>
          <a:off x="668208" y="1043283"/>
          <a:ext cx="10722602" cy="4548346"/>
        </p:xfrm>
        <a:graphic>
          <a:graphicData uri="http://schemas.openxmlformats.org/drawingml/2006/table">
            <a:tbl>
              <a:tblPr firstRow="1" bandRow="1">
                <a:tableStyleId>{5C22544A-7EE6-4342-B048-85BDC9FD1C3A}</a:tableStyleId>
              </a:tblPr>
              <a:tblGrid>
                <a:gridCol w="851286">
                  <a:extLst>
                    <a:ext uri="{9D8B030D-6E8A-4147-A177-3AD203B41FA5}">
                      <a16:colId xmlns:a16="http://schemas.microsoft.com/office/drawing/2014/main" val="20000"/>
                    </a:ext>
                  </a:extLst>
                </a:gridCol>
                <a:gridCol w="1538271">
                  <a:extLst>
                    <a:ext uri="{9D8B030D-6E8A-4147-A177-3AD203B41FA5}">
                      <a16:colId xmlns:a16="http://schemas.microsoft.com/office/drawing/2014/main" val="20001"/>
                    </a:ext>
                  </a:extLst>
                </a:gridCol>
                <a:gridCol w="1798687">
                  <a:extLst>
                    <a:ext uri="{9D8B030D-6E8A-4147-A177-3AD203B41FA5}">
                      <a16:colId xmlns:a16="http://schemas.microsoft.com/office/drawing/2014/main" val="20002"/>
                    </a:ext>
                  </a:extLst>
                </a:gridCol>
                <a:gridCol w="1929026">
                  <a:extLst>
                    <a:ext uri="{9D8B030D-6E8A-4147-A177-3AD203B41FA5}">
                      <a16:colId xmlns:a16="http://schemas.microsoft.com/office/drawing/2014/main" val="20003"/>
                    </a:ext>
                  </a:extLst>
                </a:gridCol>
                <a:gridCol w="4605332">
                  <a:extLst>
                    <a:ext uri="{9D8B030D-6E8A-4147-A177-3AD203B41FA5}">
                      <a16:colId xmlns:a16="http://schemas.microsoft.com/office/drawing/2014/main" val="20004"/>
                    </a:ext>
                  </a:extLst>
                </a:gridCol>
              </a:tblGrid>
              <a:tr h="438612">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054867">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bg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Mohanty</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et al,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Ferentinos</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Advancements in CNN-Based Leaf Disease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Classificatio</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Proposed a CNN architecture for efficient plant disease classification, demonstrating improved accuracy and robustness in identifying various crop diseases from leaf images.</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54867">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2020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Smith et al</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Comparative Analysis of CNNs for Leaf Disease Classification</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compared various CNN architectures for leaf disease classification.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ResNet</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outperformed others with 95% accuracy, demonstrating its efficacy in plant pathology applications</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3651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11779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94623619"/>
              </p:ext>
            </p:extLst>
          </p:nvPr>
        </p:nvGraphicFramePr>
        <p:xfrm>
          <a:off x="1097281" y="1592171"/>
          <a:ext cx="10554787" cy="4158488"/>
        </p:xfrm>
        <a:graphic>
          <a:graphicData uri="http://schemas.openxmlformats.org/drawingml/2006/table">
            <a:tbl>
              <a:tblPr firstRow="1" bandRow="1">
                <a:tableStyleId>{5C22544A-7EE6-4342-B048-85BDC9FD1C3A}</a:tableStyleId>
              </a:tblPr>
              <a:tblGrid>
                <a:gridCol w="837965">
                  <a:extLst>
                    <a:ext uri="{9D8B030D-6E8A-4147-A177-3AD203B41FA5}">
                      <a16:colId xmlns:a16="http://schemas.microsoft.com/office/drawing/2014/main" val="20000"/>
                    </a:ext>
                  </a:extLst>
                </a:gridCol>
                <a:gridCol w="1514195">
                  <a:extLst>
                    <a:ext uri="{9D8B030D-6E8A-4147-A177-3AD203B41FA5}">
                      <a16:colId xmlns:a16="http://schemas.microsoft.com/office/drawing/2014/main" val="20001"/>
                    </a:ext>
                  </a:extLst>
                </a:gridCol>
                <a:gridCol w="1770536">
                  <a:extLst>
                    <a:ext uri="{9D8B030D-6E8A-4147-A177-3AD203B41FA5}">
                      <a16:colId xmlns:a16="http://schemas.microsoft.com/office/drawing/2014/main" val="20002"/>
                    </a:ext>
                  </a:extLst>
                </a:gridCol>
                <a:gridCol w="1898835">
                  <a:extLst>
                    <a:ext uri="{9D8B030D-6E8A-4147-A177-3AD203B41FA5}">
                      <a16:colId xmlns:a16="http://schemas.microsoft.com/office/drawing/2014/main" val="20003"/>
                    </a:ext>
                  </a:extLst>
                </a:gridCol>
                <a:gridCol w="4533256">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sv-SE" sz="1800" b="0" i="0" kern="1200" dirty="0">
                          <a:solidFill>
                            <a:schemeClr val="dk1"/>
                          </a:solidFill>
                          <a:effectLst/>
                          <a:latin typeface="Times New Roman" panose="02020603050405020304" pitchFamily="18" charset="0"/>
                          <a:ea typeface="+mn-ea"/>
                          <a:cs typeface="Times New Roman" panose="02020603050405020304" pitchFamily="18" charset="0"/>
                        </a:rPr>
                        <a:t>Muhammad Usama and M. Usama</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Transfer Learning Strategies in CNNs for Leaf Disease Detection</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Implemented transfer learning in CNNs for leaf disease detection, achieving higher accuracy, reduced training time, and improved performance compared to traditional models.</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2022</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Simonyan</a:t>
                      </a: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K., &amp; Zisserman</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Challenges and Solutions in CNN-Based Leaf Disease Classification</a:t>
                      </a: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study addresses challenges in Convolutional Neural Network (CNN) based leaf disease classification, proposing effective solutions for improved accuracy and robustness in plant disease identification.</a:t>
                      </a:r>
                    </a:p>
                    <a:p>
                      <a:pPr algn="just"/>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70009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9135543"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existing methods for the project "Leaf Disease Classification by Using Deep Learning with CNN Algorithms" involve the application of Convolutional Neural Networks (CNNs) for accurate and efficient identification of plant diseases based on leaf images. Researchers have leveraged established CNN architectures, adapting and fine-tuning them for the specific task of plant disease classification. Transfer learning, a key strategy, involves pre-training these CNN models on large datasets like ImageNet and subsequently fine-tuning them on plant disease datasets. This approach facilitates faster convergence and improved performance, even in scenarios with limited labeled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79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94217" y="47285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994217" y="908587"/>
            <a:ext cx="10398034" cy="5444054"/>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Interpretability:</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CNNs, especially deeper architectures, often act as complex black-box models, making it challenging to interpret how decisions are made. Understanding the internal mechanisms of the model is crucial, particularly in applications like agriculture, where interpretability is essential for building trust and facilitating actionable insights.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2. Data Scarcity and Class Imbalances: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many agricultural scenarios, obtaining large and diverse labeled datasets for training CNNs can be challenging. Class imbalances, where certain diseases may be underrepresented, can result in biased models that struggle to accurately identify less prevalent diseases.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Overfitting and Generalization: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CNNs may be prone to overfitting, especially when trained on limited datasets. </a:t>
            </a:r>
            <a:r>
              <a:rPr lang="en-US" dirty="0" err="1">
                <a:latin typeface="Times New Roman" panose="02020603050405020304" pitchFamily="18" charset="0"/>
                <a:cs typeface="Times New Roman" panose="02020603050405020304" pitchFamily="18" charset="0"/>
              </a:rPr>
              <a:t>Overfit</a:t>
            </a:r>
            <a:r>
              <a:rPr lang="en-US" dirty="0">
                <a:latin typeface="Times New Roman" panose="02020603050405020304" pitchFamily="18" charset="0"/>
                <a:cs typeface="Times New Roman" panose="02020603050405020304" pitchFamily="18" charset="0"/>
              </a:rPr>
              <a:t> models may perform well on training data but fail to generalize effectively to new, unseen data, impacting the model's reliability in real-world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26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96326" y="1768560"/>
            <a:ext cx="10120166" cy="3877985"/>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proposed system for "Leaf Disease Classification by Using Deep Learning with CNN Algorithms" aims to enhance model interpretability, mitigate data scarcity challenges, and improve generalization. Our approach includes incorporating attention mechanisms for finer feature discrimination, developing methods to handle class imbalances, and exploring techniques to augment limited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datasets. Additionally, we propose investigating model interpretability tools to demystify decision-making processes. The system will prioritize robustness to environmental variations, ensuring the CNN models generalize effectively in diverse agricultural conditions. These enhancements collectively aim to elevate the accuracy, reliability, and practical applicability of leaf disease classification in precision agriculture.</a:t>
            </a:r>
          </a:p>
          <a:p>
            <a:pPr marL="342900" indent="-342900" algn="just">
              <a:lnSpc>
                <a:spcPct val="150000"/>
              </a:lnSpc>
              <a:spcAft>
                <a:spcPts val="8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4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9392974" cy="3782061"/>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Improved Model Interpretability:</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Integration of attention mechanisms enhances the interpretability of the CNN models, providing insights into the specific features influencing disease classification decisions.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Addressing Class Imbalances: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proposed system includes strategies to handle class imbalances in the dataset, ensuring that the model is trained to accurately identify both prevalent and less common diseases.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Augmentation for Limited Datasets: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Techniques for augmenting limited labeled datasets will be employed, leveraging synthetic data generation to enhance the diversity and richness of the training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32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228070" y="1828800"/>
            <a:ext cx="9627163" cy="3831818"/>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Robustness to Environmental Variations: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Emphasis on robustness ensures that the CNN models are resilient to variations in environmental conditions, making them more applicable in real-world agricultural settings.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Generalization to Diverse Agricultural Conditions: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By prioritizing generalization, the proposed system aims to develop models that can effectively classify leaf diseases across a wide range of agricultural environments and plant species.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Increased Accuracy and Reliability:</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combined effects of improved interpretability, balanced training data, and robustness contribute to higher accuracy and reliability in disease classification, minimizing false positives and false negatives.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1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747382"/>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4039552" y="1606731"/>
            <a:ext cx="3381375" cy="3905885"/>
          </a:xfrm>
          <a:prstGeom prst="rect">
            <a:avLst/>
          </a:prstGeom>
        </p:spPr>
      </p:pic>
    </p:spTree>
    <p:extLst>
      <p:ext uri="{BB962C8B-B14F-4D97-AF65-F5344CB8AC3E}">
        <p14:creationId xmlns:p14="http://schemas.microsoft.com/office/powerpoint/2010/main" val="298614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t>
            </a:r>
          </a:p>
          <a:p>
            <a:pPr algn="just">
              <a:lnSpc>
                <a:spcPct val="150000"/>
              </a:lnSpc>
            </a:pPr>
            <a:r>
              <a:rPr lang="en-US" sz="2000" dirty="0">
                <a:latin typeface="Times New Roman" panose="02020603050405020304" pitchFamily="18" charset="0"/>
                <a:cs typeface="Times New Roman" panose="02020603050405020304" pitchFamily="18" charset="0"/>
              </a:rPr>
              <a:t>Client side Script                  :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56759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78922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EA5F5-AAB8-799A-9AE5-4285E13853FD}"/>
              </a:ext>
            </a:extLst>
          </p:cNvPr>
          <p:cNvSpPr txBox="1"/>
          <p:nvPr/>
        </p:nvSpPr>
        <p:spPr>
          <a:xfrm>
            <a:off x="1850438" y="554089"/>
            <a:ext cx="6282535" cy="400110"/>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1" i="0" strike="noStrike" kern="1200" cap="none" spc="0" normalizeH="0" baseline="0" noProof="0" dirty="0">
                <a:ln>
                  <a:noFill/>
                </a:ln>
                <a:solidFill>
                  <a:srgbClr val="1F497D">
                    <a:lumMod val="75000"/>
                  </a:srgbClr>
                </a:solidFill>
                <a:effectLst/>
                <a:uLnTx/>
                <a:uFillTx/>
                <a:latin typeface="Verdana" pitchFamily="34" charset="0"/>
                <a:ea typeface="Verdana" pitchFamily="34" charset="0"/>
              </a:rPr>
              <a:t>Batch Number : CSE-G22</a:t>
            </a:r>
          </a:p>
        </p:txBody>
      </p:sp>
      <p:pic>
        <p:nvPicPr>
          <p:cNvPr id="4" name="table">
            <a:extLst>
              <a:ext uri="{FF2B5EF4-FFF2-40B4-BE49-F238E27FC236}">
                <a16:creationId xmlns:a16="http://schemas.microsoft.com/office/drawing/2014/main" id="{E5C63848-F3FC-6341-FC11-44C580B5B4F7}"/>
              </a:ext>
            </a:extLst>
          </p:cNvPr>
          <p:cNvPicPr>
            <a:picLocks noChangeAspect="1"/>
          </p:cNvPicPr>
          <p:nvPr/>
        </p:nvPicPr>
        <p:blipFill>
          <a:blip r:embed="rId2"/>
          <a:stretch>
            <a:fillRect/>
          </a:stretch>
        </p:blipFill>
        <p:spPr>
          <a:xfrm>
            <a:off x="1952066" y="4015819"/>
            <a:ext cx="6280678" cy="2763520"/>
          </a:xfrm>
          <a:prstGeom prst="rect">
            <a:avLst/>
          </a:prstGeom>
        </p:spPr>
      </p:pic>
      <p:sp>
        <p:nvSpPr>
          <p:cNvPr id="6" name="TextBox 5">
            <a:extLst>
              <a:ext uri="{FF2B5EF4-FFF2-40B4-BE49-F238E27FC236}">
                <a16:creationId xmlns:a16="http://schemas.microsoft.com/office/drawing/2014/main" id="{35CE8255-96A8-A143-417D-3755BD8A93AA}"/>
              </a:ext>
            </a:extLst>
          </p:cNvPr>
          <p:cNvSpPr txBox="1"/>
          <p:nvPr/>
        </p:nvSpPr>
        <p:spPr>
          <a:xfrm>
            <a:off x="1850439" y="1346063"/>
            <a:ext cx="8594460"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Bookman Old Style"/>
                <a:ea typeface="+mn-ea"/>
                <a:cs typeface="+mn-cs"/>
              </a:rPr>
              <a:t>Under the Supervision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Bookman Old Style"/>
                <a:ea typeface="+mn-ea"/>
                <a:cs typeface="+mn-cs"/>
              </a:rPr>
              <a:t>Ms. AKKAMAHADEVI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Bookman Old Style"/>
                <a:ea typeface="+mn-ea"/>
                <a:cs typeface="+mn-cs"/>
              </a:rPr>
              <a:t>Assistant Professor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Bookman Old Style"/>
                <a:ea typeface="+mn-ea"/>
                <a:cs typeface="+mn-cs"/>
              </a:rPr>
              <a:t>School of Computer Science &amp;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Bookman Old Style"/>
                <a:ea typeface="+mn-ea"/>
                <a:cs typeface="+mn-cs"/>
              </a:rPr>
              <a:t>Presidency University</a:t>
            </a:r>
          </a:p>
        </p:txBody>
      </p:sp>
      <p:graphicFrame>
        <p:nvGraphicFramePr>
          <p:cNvPr id="15" name="Table 14">
            <a:extLst>
              <a:ext uri="{FF2B5EF4-FFF2-40B4-BE49-F238E27FC236}">
                <a16:creationId xmlns:a16="http://schemas.microsoft.com/office/drawing/2014/main" id="{2C1228E5-D897-2FC3-60AB-EAD48DCF64F2}"/>
              </a:ext>
            </a:extLst>
          </p:cNvPr>
          <p:cNvGraphicFramePr>
            <a:graphicFrameLocks noGrp="1"/>
          </p:cNvGraphicFramePr>
          <p:nvPr>
            <p:extLst>
              <p:ext uri="{D42A27DB-BD31-4B8C-83A1-F6EECF244321}">
                <p14:modId xmlns:p14="http://schemas.microsoft.com/office/powerpoint/2010/main" val="4002133015"/>
              </p:ext>
            </p:extLst>
          </p:nvPr>
        </p:nvGraphicFramePr>
        <p:xfrm>
          <a:off x="1850438" y="3996965"/>
          <a:ext cx="6382304" cy="2026763"/>
        </p:xfrm>
        <a:graphic>
          <a:graphicData uri="http://schemas.openxmlformats.org/drawingml/2006/table">
            <a:tbl>
              <a:tblPr/>
              <a:tblGrid>
                <a:gridCol w="6382304">
                  <a:extLst>
                    <a:ext uri="{9D8B030D-6E8A-4147-A177-3AD203B41FA5}">
                      <a16:colId xmlns:a16="http://schemas.microsoft.com/office/drawing/2014/main" val="1705979432"/>
                    </a:ext>
                  </a:extLst>
                </a:gridCol>
              </a:tblGrid>
              <a:tr h="202676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630229327"/>
                  </a:ext>
                </a:extLst>
              </a:tr>
            </a:tbl>
          </a:graphicData>
        </a:graphic>
      </p:graphicFrame>
      <p:graphicFrame>
        <p:nvGraphicFramePr>
          <p:cNvPr id="18" name="Table 17">
            <a:extLst>
              <a:ext uri="{FF2B5EF4-FFF2-40B4-BE49-F238E27FC236}">
                <a16:creationId xmlns:a16="http://schemas.microsoft.com/office/drawing/2014/main" id="{CDDAB8FC-00B7-409E-9844-D382B25F45C5}"/>
              </a:ext>
            </a:extLst>
          </p:cNvPr>
          <p:cNvGraphicFramePr>
            <a:graphicFrameLocks noGrp="1"/>
          </p:cNvGraphicFramePr>
          <p:nvPr>
            <p:extLst>
              <p:ext uri="{D42A27DB-BD31-4B8C-83A1-F6EECF244321}">
                <p14:modId xmlns:p14="http://schemas.microsoft.com/office/powerpoint/2010/main" val="2839029089"/>
              </p:ext>
            </p:extLst>
          </p:nvPr>
        </p:nvGraphicFramePr>
        <p:xfrm>
          <a:off x="1850438" y="3996966"/>
          <a:ext cx="2448184" cy="2045616"/>
        </p:xfrm>
        <a:graphic>
          <a:graphicData uri="http://schemas.openxmlformats.org/drawingml/2006/table">
            <a:tbl>
              <a:tblPr/>
              <a:tblGrid>
                <a:gridCol w="2448184">
                  <a:extLst>
                    <a:ext uri="{9D8B030D-6E8A-4147-A177-3AD203B41FA5}">
                      <a16:colId xmlns:a16="http://schemas.microsoft.com/office/drawing/2014/main" val="897737937"/>
                    </a:ext>
                  </a:extLst>
                </a:gridCol>
              </a:tblGrid>
              <a:tr h="204561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6199314"/>
                  </a:ext>
                </a:extLst>
              </a:tr>
            </a:tbl>
          </a:graphicData>
        </a:graphic>
      </p:graphicFrame>
      <p:graphicFrame>
        <p:nvGraphicFramePr>
          <p:cNvPr id="19" name="Table 18">
            <a:extLst>
              <a:ext uri="{FF2B5EF4-FFF2-40B4-BE49-F238E27FC236}">
                <a16:creationId xmlns:a16="http://schemas.microsoft.com/office/drawing/2014/main" id="{5F993D3C-FB68-6428-0F5F-05B45B52F65D}"/>
              </a:ext>
            </a:extLst>
          </p:cNvPr>
          <p:cNvGraphicFramePr>
            <a:graphicFrameLocks noGrp="1"/>
          </p:cNvGraphicFramePr>
          <p:nvPr>
            <p:extLst>
              <p:ext uri="{D42A27DB-BD31-4B8C-83A1-F6EECF244321}">
                <p14:modId xmlns:p14="http://schemas.microsoft.com/office/powerpoint/2010/main" val="4265751029"/>
              </p:ext>
            </p:extLst>
          </p:nvPr>
        </p:nvGraphicFramePr>
        <p:xfrm>
          <a:off x="4298622" y="4006392"/>
          <a:ext cx="3934122" cy="2017336"/>
        </p:xfrm>
        <a:graphic>
          <a:graphicData uri="http://schemas.openxmlformats.org/drawingml/2006/table">
            <a:tbl>
              <a:tblPr/>
              <a:tblGrid>
                <a:gridCol w="3934122">
                  <a:extLst>
                    <a:ext uri="{9D8B030D-6E8A-4147-A177-3AD203B41FA5}">
                      <a16:colId xmlns:a16="http://schemas.microsoft.com/office/drawing/2014/main" val="1053337027"/>
                    </a:ext>
                  </a:extLst>
                </a:gridCol>
              </a:tblGrid>
              <a:tr h="201733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971329907"/>
                  </a:ext>
                </a:extLst>
              </a:tr>
            </a:tbl>
          </a:graphicData>
        </a:graphic>
      </p:graphicFrame>
      <p:graphicFrame>
        <p:nvGraphicFramePr>
          <p:cNvPr id="20" name="Table 19">
            <a:extLst>
              <a:ext uri="{FF2B5EF4-FFF2-40B4-BE49-F238E27FC236}">
                <a16:creationId xmlns:a16="http://schemas.microsoft.com/office/drawing/2014/main" id="{0EC7177F-9F44-E092-3081-DADDE9801B66}"/>
              </a:ext>
            </a:extLst>
          </p:cNvPr>
          <p:cNvGraphicFramePr>
            <a:graphicFrameLocks noGrp="1"/>
          </p:cNvGraphicFramePr>
          <p:nvPr>
            <p:extLst>
              <p:ext uri="{D42A27DB-BD31-4B8C-83A1-F6EECF244321}">
                <p14:modId xmlns:p14="http://schemas.microsoft.com/office/powerpoint/2010/main" val="3714207645"/>
              </p:ext>
            </p:extLst>
          </p:nvPr>
        </p:nvGraphicFramePr>
        <p:xfrm>
          <a:off x="1850438" y="4015819"/>
          <a:ext cx="6382306" cy="365760"/>
        </p:xfrm>
        <a:graphic>
          <a:graphicData uri="http://schemas.openxmlformats.org/drawingml/2006/table">
            <a:tbl>
              <a:tblPr/>
              <a:tblGrid>
                <a:gridCol w="6382306">
                  <a:extLst>
                    <a:ext uri="{9D8B030D-6E8A-4147-A177-3AD203B41FA5}">
                      <a16:colId xmlns:a16="http://schemas.microsoft.com/office/drawing/2014/main" val="2519829112"/>
                    </a:ext>
                  </a:extLst>
                </a:gridCol>
              </a:tblGrid>
              <a:tr h="265835">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41012799"/>
                  </a:ext>
                </a:extLst>
              </a:tr>
            </a:tbl>
          </a:graphicData>
        </a:graphic>
      </p:graphicFrame>
    </p:spTree>
    <p:extLst>
      <p:ext uri="{BB962C8B-B14F-4D97-AF65-F5344CB8AC3E}">
        <p14:creationId xmlns:p14="http://schemas.microsoft.com/office/powerpoint/2010/main" val="2897634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05798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94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8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p:cNvPicPr/>
          <p:nvPr/>
        </p:nvPicPr>
        <p:blipFill>
          <a:blip r:embed="rId2"/>
          <a:stretch>
            <a:fillRect/>
          </a:stretch>
        </p:blipFill>
        <p:spPr>
          <a:xfrm>
            <a:off x="3095625" y="1619794"/>
            <a:ext cx="6000750" cy="4361906"/>
          </a:xfrm>
          <a:prstGeom prst="rect">
            <a:avLst/>
          </a:prstGeom>
        </p:spPr>
      </p:pic>
    </p:spTree>
    <p:extLst>
      <p:ext uri="{BB962C8B-B14F-4D97-AF65-F5344CB8AC3E}">
        <p14:creationId xmlns:p14="http://schemas.microsoft.com/office/powerpoint/2010/main" val="1770119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649417"/>
            <a:ext cx="11338560" cy="4811574"/>
          </a:xfrm>
          <a:prstGeom prst="rect">
            <a:avLst/>
          </a:prstGeom>
        </p:spPr>
        <p:txBody>
          <a:bodyPr wrap="square">
            <a:spAutoFit/>
          </a:bodyPr>
          <a:lstStyle/>
          <a:p>
            <a:pPr algn="ctr">
              <a:lnSpc>
                <a:spcPct val="150000"/>
              </a:lnSpc>
              <a:spcAft>
                <a:spcPts val="800"/>
              </a:spcAft>
            </a:pPr>
            <a:r>
              <a:rPr lang="en-IN" sz="20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System: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Create Dataset: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dataset containing images of disease prediction are to be classified is split into training and testing dataset with the test size of 30-20%.</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Pre-processing: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Resizing and reshaping the images into appropriate format to train our model.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Training: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the pre-processed training dataset is used to train our 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 Classification: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results of our model is display of images are with either disease or normal.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4863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44088"/>
            <a:ext cx="6096000" cy="2169825"/>
          </a:xfrm>
          <a:prstGeom prst="rect">
            <a:avLst/>
          </a:prstGeom>
        </p:spPr>
        <p:txBody>
          <a:bodyPr>
            <a:spAutoFit/>
          </a:bodyPr>
          <a:lstStyle/>
          <a:p>
            <a:pPr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User: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2.1 Upload Image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user has to upload an image, which needs to be classified.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2.2 View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 views the classified image results.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0971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46113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6" name="Picture 5" descr="C:\Users\0585\AppData\Local\Temp\riuO6g52FhV1F0Ct.png"/>
          <p:cNvPicPr/>
          <p:nvPr/>
        </p:nvPicPr>
        <p:blipFill>
          <a:blip r:embed="rId2">
            <a:extLst>
              <a:ext uri="{28A0092B-C50C-407E-A947-70E740481C1C}">
                <a14:useLocalDpi xmlns:a14="http://schemas.microsoft.com/office/drawing/2010/main" val="0"/>
              </a:ext>
            </a:extLst>
          </a:blip>
          <a:srcRect/>
          <a:stretch>
            <a:fillRect/>
          </a:stretch>
        </p:blipFill>
        <p:spPr bwMode="auto">
          <a:xfrm>
            <a:off x="3931239" y="1791473"/>
            <a:ext cx="4486275" cy="3682544"/>
          </a:xfrm>
          <a:prstGeom prst="rect">
            <a:avLst/>
          </a:prstGeom>
          <a:noFill/>
          <a:ln>
            <a:noFill/>
          </a:ln>
        </p:spPr>
      </p:pic>
    </p:spTree>
    <p:extLst>
      <p:ext uri="{BB962C8B-B14F-4D97-AF65-F5344CB8AC3E}">
        <p14:creationId xmlns:p14="http://schemas.microsoft.com/office/powerpoint/2010/main" val="577152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48863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99154" y="566021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descr="C:\Users\0585\AppData\Local\Temp\0SZ2g5SjQET4ApLu.png"/>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50657"/>
            <a:ext cx="6400800" cy="3956685"/>
          </a:xfrm>
          <a:prstGeom prst="rect">
            <a:avLst/>
          </a:prstGeom>
          <a:noFill/>
          <a:ln>
            <a:noFill/>
          </a:ln>
        </p:spPr>
      </p:pic>
    </p:spTree>
    <p:extLst>
      <p:ext uri="{BB962C8B-B14F-4D97-AF65-F5344CB8AC3E}">
        <p14:creationId xmlns:p14="http://schemas.microsoft.com/office/powerpoint/2010/main" val="361670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a:latin typeface="Times New Roman" panose="02020603050405020304" pitchFamily="18" charset="0"/>
                <a:cs typeface="Times New Roman" panose="02020603050405020304" pitchFamily="18" charset="0"/>
              </a:rPr>
              <a:t>Output Screens</a:t>
            </a: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92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26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6" name="Picture 5" descr="C:\Users\0585\AppData\Local\Temp\ZhR4uzeHqUiZpPaN.png"/>
          <p:cNvPicPr/>
          <p:nvPr/>
        </p:nvPicPr>
        <p:blipFill>
          <a:blip r:embed="rId2">
            <a:extLst>
              <a:ext uri="{28A0092B-C50C-407E-A947-70E740481C1C}">
                <a14:useLocalDpi xmlns:a14="http://schemas.microsoft.com/office/drawing/2010/main" val="0"/>
              </a:ext>
            </a:extLst>
          </a:blip>
          <a:srcRect/>
          <a:stretch>
            <a:fillRect/>
          </a:stretch>
        </p:blipFill>
        <p:spPr bwMode="auto">
          <a:xfrm>
            <a:off x="2908663" y="1867990"/>
            <a:ext cx="6400800" cy="3284900"/>
          </a:xfrm>
          <a:prstGeom prst="rect">
            <a:avLst/>
          </a:prstGeom>
          <a:noFill/>
          <a:ln>
            <a:noFill/>
          </a:ln>
        </p:spPr>
      </p:pic>
    </p:spTree>
    <p:extLst>
      <p:ext uri="{BB962C8B-B14F-4D97-AF65-F5344CB8AC3E}">
        <p14:creationId xmlns:p14="http://schemas.microsoft.com/office/powerpoint/2010/main" val="2945697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2063435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5" name="Picture 4" descr="C:\Users\0585\AppData\Local\Temp\uJ19WpKdnacd6o6e.png"/>
          <p:cNvPicPr/>
          <p:nvPr/>
        </p:nvPicPr>
        <p:blipFill>
          <a:blip r:embed="rId2">
            <a:extLst>
              <a:ext uri="{28A0092B-C50C-407E-A947-70E740481C1C}">
                <a14:useLocalDpi xmlns:a14="http://schemas.microsoft.com/office/drawing/2010/main" val="0"/>
              </a:ext>
            </a:extLst>
          </a:blip>
          <a:srcRect/>
          <a:stretch>
            <a:fillRect/>
          </a:stretch>
        </p:blipFill>
        <p:spPr bwMode="auto">
          <a:xfrm>
            <a:off x="3158982" y="1420770"/>
            <a:ext cx="5886450" cy="3314700"/>
          </a:xfrm>
          <a:prstGeom prst="rect">
            <a:avLst/>
          </a:prstGeom>
          <a:noFill/>
          <a:ln>
            <a:noFill/>
          </a:ln>
        </p:spPr>
      </p:pic>
    </p:spTree>
    <p:extLst>
      <p:ext uri="{BB962C8B-B14F-4D97-AF65-F5344CB8AC3E}">
        <p14:creationId xmlns:p14="http://schemas.microsoft.com/office/powerpoint/2010/main" val="423491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4037590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p:cNvPicPr/>
          <p:nvPr/>
        </p:nvPicPr>
        <p:blipFill>
          <a:blip r:embed="rId2"/>
          <a:stretch>
            <a:fillRect/>
          </a:stretch>
        </p:blipFill>
        <p:spPr>
          <a:xfrm>
            <a:off x="4176712" y="2705100"/>
            <a:ext cx="3838575" cy="1447800"/>
          </a:xfrm>
          <a:prstGeom prst="rect">
            <a:avLst/>
          </a:prstGeom>
        </p:spPr>
      </p:pic>
    </p:spTree>
    <p:extLst>
      <p:ext uri="{BB962C8B-B14F-4D97-AF65-F5344CB8AC3E}">
        <p14:creationId xmlns:p14="http://schemas.microsoft.com/office/powerpoint/2010/main" val="3393204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29439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2" y="596799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6" name="Picture 5"/>
          <p:cNvPicPr/>
          <p:nvPr/>
        </p:nvPicPr>
        <p:blipFill>
          <a:blip r:embed="rId2"/>
          <a:stretch>
            <a:fillRect/>
          </a:stretch>
        </p:blipFill>
        <p:spPr>
          <a:xfrm>
            <a:off x="4024310" y="1679846"/>
            <a:ext cx="4143375" cy="4029075"/>
          </a:xfrm>
          <a:prstGeom prst="rect">
            <a:avLst/>
          </a:prstGeom>
        </p:spPr>
      </p:pic>
    </p:spTree>
    <p:extLst>
      <p:ext uri="{BB962C8B-B14F-4D97-AF65-F5344CB8AC3E}">
        <p14:creationId xmlns:p14="http://schemas.microsoft.com/office/powerpoint/2010/main" val="637545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2238344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p:cNvPicPr/>
          <p:nvPr/>
        </p:nvPicPr>
        <p:blipFill>
          <a:blip r:embed="rId2"/>
          <a:stretch>
            <a:fillRect/>
          </a:stretch>
        </p:blipFill>
        <p:spPr>
          <a:xfrm>
            <a:off x="3733482" y="2833687"/>
            <a:ext cx="4725035" cy="1190625"/>
          </a:xfrm>
          <a:prstGeom prst="rect">
            <a:avLst/>
          </a:prstGeom>
        </p:spPr>
      </p:pic>
    </p:spTree>
    <p:extLst>
      <p:ext uri="{BB962C8B-B14F-4D97-AF65-F5344CB8AC3E}">
        <p14:creationId xmlns:p14="http://schemas.microsoft.com/office/powerpoint/2010/main" val="62785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241024" y="1204168"/>
            <a:ext cx="9360744" cy="553997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Introduces a groundbreaking approach for the early detection and management of leaf diseases and pests in paddy and tomato crops. Utilizing Convolutional Neural Networks (CNNs), the model accurately classifies diverse leaf diseases based on an extensive dataset. Beyond disease recognition, the system integrates intelligent pest control strategies, offering a comprehensive solution for farmers. The proactive nature of the integrated system enables timely interventions, minimizing crop damage and economic losses. Emphasizing precision agriculture, the model facilitates targeted responses to potential threats. The study's significance lies in its contribution to sustainable agriculture by promoting environmentally conscious practices through reduced reliance on conventional treatments. In essence, this research highlights the transformative potential of deep learning in advancing crop health management, ensuring enhanced yield, and fostering sustainable agricultural practices.</a:t>
            </a:r>
          </a:p>
          <a:p>
            <a:pPr algn="just">
              <a:lnSpc>
                <a:spcPct val="150000"/>
              </a:lnSpc>
            </a:pPr>
            <a:r>
              <a:rPr lang="en-US" b="1" dirty="0">
                <a:latin typeface="Times New Roman" panose="02020603050405020304" pitchFamily="18" charset="0"/>
                <a:cs typeface="Times New Roman" panose="02020603050405020304" pitchFamily="18" charset="0"/>
              </a:rPr>
              <a:t>Keywords: </a:t>
            </a:r>
            <a:r>
              <a:rPr lang="en-US" dirty="0">
                <a:latin typeface="Times New Roman" panose="02020603050405020304" pitchFamily="18" charset="0"/>
                <a:cs typeface="Times New Roman" panose="02020603050405020304" pitchFamily="18" charset="0"/>
              </a:rPr>
              <a:t>Leaf disease dataset, </a:t>
            </a:r>
            <a:r>
              <a:rPr lang="en-US" dirty="0" err="1">
                <a:latin typeface="Times New Roman" panose="02020603050405020304" pitchFamily="18" charset="0"/>
                <a:cs typeface="Times New Roman" panose="02020603050405020304" pitchFamily="18" charset="0"/>
              </a:rPr>
              <a:t>cnn</a:t>
            </a:r>
            <a:r>
              <a:rPr lang="en-US" dirty="0">
                <a:latin typeface="Times New Roman" panose="02020603050405020304" pitchFamily="18" charset="0"/>
                <a:cs typeface="Times New Roman" panose="02020603050405020304" pitchFamily="18" charset="0"/>
              </a:rPr>
              <a:t> algorithms etc.</a:t>
            </a:r>
            <a:endParaRPr lang="en-IN"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52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588453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6" name="Picture 5"/>
          <p:cNvPicPr/>
          <p:nvPr/>
        </p:nvPicPr>
        <p:blipFill>
          <a:blip r:embed="rId2"/>
          <a:stretch>
            <a:fillRect/>
          </a:stretch>
        </p:blipFill>
        <p:spPr>
          <a:xfrm>
            <a:off x="3230245" y="2187257"/>
            <a:ext cx="5731510" cy="2483485"/>
          </a:xfrm>
          <a:prstGeom prst="rect">
            <a:avLst/>
          </a:prstGeom>
        </p:spPr>
      </p:pic>
    </p:spTree>
    <p:extLst>
      <p:ext uri="{BB962C8B-B14F-4D97-AF65-F5344CB8AC3E}">
        <p14:creationId xmlns:p14="http://schemas.microsoft.com/office/powerpoint/2010/main" val="3040246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384687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5" name="Picture 4"/>
          <p:cNvPicPr/>
          <p:nvPr/>
        </p:nvPicPr>
        <p:blipFill>
          <a:blip r:embed="rId2"/>
          <a:stretch>
            <a:fillRect/>
          </a:stretch>
        </p:blipFill>
        <p:spPr>
          <a:xfrm>
            <a:off x="3581082" y="1795145"/>
            <a:ext cx="5029835" cy="3267710"/>
          </a:xfrm>
          <a:prstGeom prst="rect">
            <a:avLst/>
          </a:prstGeom>
        </p:spPr>
      </p:pic>
    </p:spTree>
    <p:extLst>
      <p:ext uri="{BB962C8B-B14F-4D97-AF65-F5344CB8AC3E}">
        <p14:creationId xmlns:p14="http://schemas.microsoft.com/office/powerpoint/2010/main" val="417517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p:cNvPicPr/>
          <p:nvPr/>
        </p:nvPicPr>
        <p:blipFill>
          <a:blip r:embed="rId2"/>
          <a:stretch>
            <a:fillRect/>
          </a:stretch>
        </p:blipFill>
        <p:spPr>
          <a:xfrm>
            <a:off x="3230245" y="1579880"/>
            <a:ext cx="5731510" cy="3698240"/>
          </a:xfrm>
          <a:prstGeom prst="rect">
            <a:avLst/>
          </a:prstGeom>
        </p:spPr>
      </p:pic>
    </p:spTree>
    <p:extLst>
      <p:ext uri="{BB962C8B-B14F-4D97-AF65-F5344CB8AC3E}">
        <p14:creationId xmlns:p14="http://schemas.microsoft.com/office/powerpoint/2010/main" val="2401127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7" name="Picture 6"/>
          <p:cNvPicPr/>
          <p:nvPr/>
        </p:nvPicPr>
        <p:blipFill>
          <a:blip r:embed="rId2"/>
          <a:stretch>
            <a:fillRect/>
          </a:stretch>
        </p:blipFill>
        <p:spPr>
          <a:xfrm>
            <a:off x="3230245" y="1515745"/>
            <a:ext cx="5731510" cy="3826510"/>
          </a:xfrm>
          <a:prstGeom prst="rect">
            <a:avLst/>
          </a:prstGeom>
        </p:spPr>
      </p:pic>
    </p:spTree>
    <p:extLst>
      <p:ext uri="{BB962C8B-B14F-4D97-AF65-F5344CB8AC3E}">
        <p14:creationId xmlns:p14="http://schemas.microsoft.com/office/powerpoint/2010/main" val="3438721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12966" y="816352"/>
            <a:ext cx="183915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3248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2220686" y="1577362"/>
            <a:ext cx="7302772" cy="3798525"/>
          </a:xfrm>
          <a:prstGeom prst="rect">
            <a:avLst/>
          </a:prstGeom>
        </p:spPr>
      </p:pic>
    </p:spTree>
    <p:extLst>
      <p:ext uri="{BB962C8B-B14F-4D97-AF65-F5344CB8AC3E}">
        <p14:creationId xmlns:p14="http://schemas.microsoft.com/office/powerpoint/2010/main" val="3709266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24297" y="1040244"/>
            <a:ext cx="30063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0" y="2724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1724297" y="1868940"/>
            <a:ext cx="7381149" cy="3473768"/>
          </a:xfrm>
          <a:prstGeom prst="rect">
            <a:avLst/>
          </a:prstGeom>
        </p:spPr>
      </p:pic>
    </p:spTree>
    <p:extLst>
      <p:ext uri="{BB962C8B-B14F-4D97-AF65-F5344CB8AC3E}">
        <p14:creationId xmlns:p14="http://schemas.microsoft.com/office/powerpoint/2010/main" val="1173214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97280" y="945811"/>
            <a:ext cx="18824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0" y="2343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3230245" y="2209165"/>
            <a:ext cx="5731510" cy="2439670"/>
          </a:xfrm>
          <a:prstGeom prst="rect">
            <a:avLst/>
          </a:prstGeom>
        </p:spPr>
      </p:pic>
    </p:spTree>
    <p:extLst>
      <p:ext uri="{BB962C8B-B14F-4D97-AF65-F5344CB8AC3E}">
        <p14:creationId xmlns:p14="http://schemas.microsoft.com/office/powerpoint/2010/main" val="3034571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59429" y="1007941"/>
            <a:ext cx="258936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HOME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2943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1752282" y="1880370"/>
            <a:ext cx="8687435" cy="3566841"/>
          </a:xfrm>
          <a:prstGeom prst="rect">
            <a:avLst/>
          </a:prstGeom>
        </p:spPr>
      </p:pic>
    </p:spTree>
    <p:extLst>
      <p:ext uri="{BB962C8B-B14F-4D97-AF65-F5344CB8AC3E}">
        <p14:creationId xmlns:p14="http://schemas.microsoft.com/office/powerpoint/2010/main" val="156289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606731" y="1945907"/>
            <a:ext cx="9122347" cy="340715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this research is to develop an efficient deep learning-based model for the classification of leaf diseases. Leveraging advanced neural network architectures, the study aims to accurately identify and differentiate various plant diseases and pest controllers  based on leaf images. By implementing state-of-the-art techniques, the goal is to enhance agricultural practices through timely and precise disease detection. The research endeavors to contribute to sustainable farming practices by providing a robust and automated system that can assist farmers in early disease diagnosis, thereby facilitating prompt intervention and minimizing crop yield losses.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662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54971" y="985830"/>
            <a:ext cx="1955349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1737360" y="4424771"/>
            <a:ext cx="195534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2070847" y="2209799"/>
            <a:ext cx="6890908" cy="2980765"/>
          </a:xfrm>
          <a:prstGeom prst="rect">
            <a:avLst/>
          </a:prstGeom>
        </p:spPr>
      </p:pic>
    </p:spTree>
    <p:extLst>
      <p:ext uri="{BB962C8B-B14F-4D97-AF65-F5344CB8AC3E}">
        <p14:creationId xmlns:p14="http://schemas.microsoft.com/office/powerpoint/2010/main" val="3457672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79714" y="720628"/>
            <a:ext cx="202901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0" y="3524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p:cNvPicPr/>
          <p:nvPr/>
        </p:nvPicPr>
        <p:blipFill>
          <a:blip r:embed="rId2"/>
          <a:stretch>
            <a:fillRect/>
          </a:stretch>
        </p:blipFill>
        <p:spPr>
          <a:xfrm>
            <a:off x="2895600" y="1188765"/>
            <a:ext cx="6400800" cy="4872355"/>
          </a:xfrm>
          <a:prstGeom prst="rect">
            <a:avLst/>
          </a:prstGeom>
        </p:spPr>
      </p:pic>
    </p:spTree>
    <p:extLst>
      <p:ext uri="{BB962C8B-B14F-4D97-AF65-F5344CB8AC3E}">
        <p14:creationId xmlns:p14="http://schemas.microsoft.com/office/powerpoint/2010/main" val="3623191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980358" y="2018719"/>
            <a:ext cx="9737124" cy="337720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the integration of deep learning for paddy and tomato plant disease detection demonstrates promising advancements in precision agriculture. By leveraging sophisticated neural networks, we can accurately identify diseases, enabling timely intervention and improved crop management. Additionally, the incorporation of pest control recommendations enhances the overall resilience of agricultural systems. This innovative approach not only aids in early disease detection but also contributes to sustainable farming practices, optimizing yield and minimizing environmental impact. As we continue to harness the power of technology, the synergy between deep learning and agriculture holds great potential for addressing global food security challenges.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268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980358" y="2005656"/>
            <a:ext cx="10516188"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Future work in the area of Paddy and Tomato Plants disease detection using deep learning and pest control recommendation could focus on enhancing model robustness by incorporating multi-sensor data fusion, including satellite imagery and environmental sensors. Integration of real-time monitoring systems and development of an automated, adaptive pest control recommendation system can further improve precision agriculture practices. Additionally, exploring the potential of edge computing for on-site processing and decision-making could lead to more efficient and timely interventions. Collaborative efforts with agricultural experts and the integration of user-friendly interfaces can ensure practical implementation and adoption of the proposed solutions by farmers.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788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61305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I., &amp; Hinton, G. E. (2012). ImageNet Classification with Deep Convolutional Neural Networks. In Advances in Neural Information Processing Systems.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Simonyan, K., &amp; Zisserman, A. (2015). Very Deep Convolutional Networks for Large-Scale Image Recognition. In International Conference on Learning Representations.</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He, K., Zhang, X., Ren, S., &amp; Sun, J. (2016). Deep Residual Learning for Image Recognition. In Proceedings of the IEEE Conference on Computer Vision and Pattern Recognition.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[4] Goodfellow, I., Bengio, Y., Courville, A., &amp; Bengio, Y. (2016). Deep Learning (Vol. 1). MIT press Cambridge.</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[5] Chen, Y., Li, J., Xiao, H., Jin, X., &amp; Yan, S. (2014). Double-projection Robust Principal Component Analysis for Image and Video Background Estimation. IEEE Transactions on Image Processing.</a:t>
            </a:r>
            <a:endParaRPr lang="en-IN"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0821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0463" y="74458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2116182" y="2132661"/>
            <a:ext cx="9065623" cy="253556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at hand involves the classification of various leaf diseases in agricultural crops, including various paddy and tomato leaves, utilizing deep learning techniques. Accurate disease identification is crucial for early intervention and crop management. This project aims to develop a robust and automated system that can differentiate between different types of leaf diseases in these crops, helping farmers take timely actions to prevent yield losses and ensure food security.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34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5" y="2045977"/>
            <a:ext cx="9761047" cy="3046988"/>
          </a:xfrm>
          <a:prstGeom prst="rect">
            <a:avLst/>
          </a:prstGeom>
        </p:spPr>
        <p:txBody>
          <a:bodyPr wrap="square">
            <a:spAutoFit/>
          </a:bodyPr>
          <a:lstStyle/>
          <a:p>
            <a:pPr algn="ct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scope of leaf disease classification through deep learning involves leveraging advanced neural networks to analyze and categorize plant diseases based on leaf images. This interdisciplinary approach combines computer vision, machine learning, and agriculture, aiming to develop accurate and efficient models for early disease detection. The research encompasses dataset creation, model training, and validation, with potential applications in precision agriculture, enabling timely interventions to mitigate crop losses and enhance food security.</a:t>
            </a:r>
            <a:endParaRPr lang="en-IN"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280086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563" y="2032681"/>
            <a:ext cx="9761047" cy="3046988"/>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Motivation: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topic of leaf disease classification using deep learning was chosen due to its significant practical implications in agriculture and plant disease management. Detecting and classifying diseases in various types of leaves, such as various paddy and tomato, is crucial for early intervention and crop protection. Deep learning techniques offer the potential to automate this process, making it faster and more accurate, ultimately helping farmers and researchers identify and address plant diseases more effectively, leading to increased crop yields and reduced environmental impact. </a:t>
            </a:r>
            <a:endParaRPr lang="en-IN"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7959" y="80989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427789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929" y="1326933"/>
            <a:ext cx="9753600" cy="466281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recent years, agricultural practices have undergone a transformative shift with the integration of advanced technologies, and one notable development is the application of deep learning in leaf disease classification. Focusing on two crucial crops, paddy and tomato, pest controllers this study aims to address the pressing challenges posed by plant diseases through innovative technological solutions. The health of crops is paramount for global food security, and timely detection of diseases is essential to mitigate yield losses. Leveraging deep learning algorithms, specifically tailored for paddy and tomato plants, offers a promising avenue for accurate and rapid identification of leaf diseases. This research investigates the intersection of agriculture and artificial intelligence, contributing to the creation of efficient, automated systems </a:t>
            </a:r>
            <a:r>
              <a:rPr lang="en-US" dirty="0" err="1">
                <a:latin typeface="Times New Roman" panose="02020603050405020304" pitchFamily="18" charset="0"/>
                <a:cs typeface="Times New Roman" panose="02020603050405020304" pitchFamily="18" charset="0"/>
              </a:rPr>
              <a:t>ssscapable</a:t>
            </a:r>
            <a:r>
              <a:rPr lang="en-US" dirty="0">
                <a:latin typeface="Times New Roman" panose="02020603050405020304" pitchFamily="18" charset="0"/>
                <a:cs typeface="Times New Roman" panose="02020603050405020304" pitchFamily="18" charset="0"/>
              </a:rPr>
              <a:t> of enhancing crop disease management. The outcomes of this study have the potential to revolutionize farming practices, ensuring sustainable crop production and safeguarding the livelihoods of farmers worldwide.</a:t>
            </a: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6365" y="39605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2574528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3252</Words>
  <Application>Microsoft Office PowerPoint</Application>
  <PresentationFormat>Widescreen</PresentationFormat>
  <Paragraphs>219</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Bookman Old Style</vt:lpstr>
      <vt:lpstr>Calibri</vt:lpstr>
      <vt:lpstr>Century Gothic</vt:lpstr>
      <vt:lpstr>Times New Roman</vt:lpstr>
      <vt:lpstr>Verdana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2023-12-07T05:45:17Z</dcterms:created>
  <dcterms:modified xsi:type="dcterms:W3CDTF">2024-01-13T06:41:58Z</dcterms:modified>
</cp:coreProperties>
</file>