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0" r:id="rId1"/>
  </p:sldMasterIdLst>
  <p:notesMasterIdLst>
    <p:notesMasterId r:id="rId19"/>
  </p:notesMasterIdLst>
  <p:sldIdLst>
    <p:sldId id="256" r:id="rId2"/>
    <p:sldId id="257" r:id="rId3"/>
    <p:sldId id="258" r:id="rId4"/>
    <p:sldId id="270" r:id="rId5"/>
    <p:sldId id="269" r:id="rId6"/>
    <p:sldId id="268" r:id="rId7"/>
    <p:sldId id="267" r:id="rId8"/>
    <p:sldId id="266" r:id="rId9"/>
    <p:sldId id="265" r:id="rId10"/>
    <p:sldId id="264" r:id="rId11"/>
    <p:sldId id="263" r:id="rId12"/>
    <p:sldId id="262" r:id="rId13"/>
    <p:sldId id="259" r:id="rId14"/>
    <p:sldId id="261" r:id="rId15"/>
    <p:sldId id="260" r:id="rId16"/>
    <p:sldId id="272" r:id="rId17"/>
    <p:sldId id="27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F5E8995-9B23-479F-A6C4-FF387863CFD9}" v="1" dt="2024-05-31T09:36:01.17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81" autoAdjust="0"/>
    <p:restoredTop sz="94660"/>
  </p:normalViewPr>
  <p:slideViewPr>
    <p:cSldViewPr snapToGrid="0">
      <p:cViewPr varScale="1">
        <p:scale>
          <a:sx n="82" d="100"/>
          <a:sy n="82" d="100"/>
        </p:scale>
        <p:origin x="73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ukkapati Ashritha" userId="f78e4fb10f498413" providerId="LiveId" clId="{7F5E8995-9B23-479F-A6C4-FF387863CFD9}"/>
    <pc:docChg chg="undo custSel modSld">
      <pc:chgData name="Mukkapati Ashritha" userId="f78e4fb10f498413" providerId="LiveId" clId="{7F5E8995-9B23-479F-A6C4-FF387863CFD9}" dt="2024-05-31T09:55:17.430" v="95" actId="6549"/>
      <pc:docMkLst>
        <pc:docMk/>
      </pc:docMkLst>
      <pc:sldChg chg="modSp mod">
        <pc:chgData name="Mukkapati Ashritha" userId="f78e4fb10f498413" providerId="LiveId" clId="{7F5E8995-9B23-479F-A6C4-FF387863CFD9}" dt="2024-05-31T09:36:30.086" v="88" actId="20577"/>
        <pc:sldMkLst>
          <pc:docMk/>
          <pc:sldMk cId="4101865196" sldId="256"/>
        </pc:sldMkLst>
        <pc:spChg chg="mod">
          <ac:chgData name="Mukkapati Ashritha" userId="f78e4fb10f498413" providerId="LiveId" clId="{7F5E8995-9B23-479F-A6C4-FF387863CFD9}" dt="2024-05-31T09:36:30.086" v="88" actId="20577"/>
          <ac:spMkLst>
            <pc:docMk/>
            <pc:sldMk cId="4101865196" sldId="256"/>
            <ac:spMk id="3" creationId="{AC0FB84A-3050-49DE-8082-0A16A5E3C6A2}"/>
          </ac:spMkLst>
        </pc:spChg>
      </pc:sldChg>
      <pc:sldChg chg="modSp mod">
        <pc:chgData name="Mukkapati Ashritha" userId="f78e4fb10f498413" providerId="LiveId" clId="{7F5E8995-9B23-479F-A6C4-FF387863CFD9}" dt="2024-05-31T09:55:17.430" v="95" actId="6549"/>
        <pc:sldMkLst>
          <pc:docMk/>
          <pc:sldMk cId="4157718430" sldId="258"/>
        </pc:sldMkLst>
        <pc:spChg chg="mod">
          <ac:chgData name="Mukkapati Ashritha" userId="f78e4fb10f498413" providerId="LiveId" clId="{7F5E8995-9B23-479F-A6C4-FF387863CFD9}" dt="2024-05-31T09:55:17.430" v="95" actId="6549"/>
          <ac:spMkLst>
            <pc:docMk/>
            <pc:sldMk cId="4157718430" sldId="258"/>
            <ac:spMk id="4" creationId="{2C725E75-7AC1-4F33-A462-1C7E758D048B}"/>
          </ac:spMkLst>
        </pc:spChg>
      </pc:sldChg>
      <pc:sldChg chg="modSp mod">
        <pc:chgData name="Mukkapati Ashritha" userId="f78e4fb10f498413" providerId="LiveId" clId="{7F5E8995-9B23-479F-A6C4-FF387863CFD9}" dt="2024-05-31T06:24:14.475" v="25" actId="14100"/>
        <pc:sldMkLst>
          <pc:docMk/>
          <pc:sldMk cId="3976247258" sldId="259"/>
        </pc:sldMkLst>
        <pc:picChg chg="mod">
          <ac:chgData name="Mukkapati Ashritha" userId="f78e4fb10f498413" providerId="LiveId" clId="{7F5E8995-9B23-479F-A6C4-FF387863CFD9}" dt="2024-05-31T06:24:14.475" v="25" actId="14100"/>
          <ac:picMkLst>
            <pc:docMk/>
            <pc:sldMk cId="3976247258" sldId="259"/>
            <ac:picMk id="5" creationId="{4046D06E-E682-485A-953E-2E1423991706}"/>
          </ac:picMkLst>
        </pc:picChg>
      </pc:sldChg>
      <pc:sldChg chg="modSp mod">
        <pc:chgData name="Mukkapati Ashritha" userId="f78e4fb10f498413" providerId="LiveId" clId="{7F5E8995-9B23-479F-A6C4-FF387863CFD9}" dt="2024-05-31T09:29:59.076" v="77" actId="113"/>
        <pc:sldMkLst>
          <pc:docMk/>
          <pc:sldMk cId="712398415" sldId="260"/>
        </pc:sldMkLst>
        <pc:spChg chg="mod">
          <ac:chgData name="Mukkapati Ashritha" userId="f78e4fb10f498413" providerId="LiveId" clId="{7F5E8995-9B23-479F-A6C4-FF387863CFD9}" dt="2024-05-31T09:29:59.076" v="77" actId="113"/>
          <ac:spMkLst>
            <pc:docMk/>
            <pc:sldMk cId="712398415" sldId="260"/>
            <ac:spMk id="2" creationId="{FEA66F03-956C-4B53-9E8D-5D3151F54317}"/>
          </ac:spMkLst>
        </pc:spChg>
      </pc:sldChg>
      <pc:sldChg chg="modSp mod">
        <pc:chgData name="Mukkapati Ashritha" userId="f78e4fb10f498413" providerId="LiveId" clId="{7F5E8995-9B23-479F-A6C4-FF387863CFD9}" dt="2024-05-31T06:27:27.094" v="61" actId="20577"/>
        <pc:sldMkLst>
          <pc:docMk/>
          <pc:sldMk cId="3738534889" sldId="261"/>
        </pc:sldMkLst>
        <pc:spChg chg="mod">
          <ac:chgData name="Mukkapati Ashritha" userId="f78e4fb10f498413" providerId="LiveId" clId="{7F5E8995-9B23-479F-A6C4-FF387863CFD9}" dt="2024-05-31T06:27:27.094" v="61" actId="20577"/>
          <ac:spMkLst>
            <pc:docMk/>
            <pc:sldMk cId="3738534889" sldId="261"/>
            <ac:spMk id="4" creationId="{FF9E3912-B228-44A9-85D1-3E5BD2FADF04}"/>
          </ac:spMkLst>
        </pc:spChg>
      </pc:sldChg>
      <pc:sldChg chg="modSp mod">
        <pc:chgData name="Mukkapati Ashritha" userId="f78e4fb10f498413" providerId="LiveId" clId="{7F5E8995-9B23-479F-A6C4-FF387863CFD9}" dt="2024-05-31T06:21:53.954" v="22" actId="20577"/>
        <pc:sldMkLst>
          <pc:docMk/>
          <pc:sldMk cId="1069451691" sldId="262"/>
        </pc:sldMkLst>
        <pc:spChg chg="mod">
          <ac:chgData name="Mukkapati Ashritha" userId="f78e4fb10f498413" providerId="LiveId" clId="{7F5E8995-9B23-479F-A6C4-FF387863CFD9}" dt="2024-05-31T06:21:53.954" v="22" actId="20577"/>
          <ac:spMkLst>
            <pc:docMk/>
            <pc:sldMk cId="1069451691" sldId="262"/>
            <ac:spMk id="4" creationId="{0AEEAAC5-90AF-4D31-8FC8-7683EEE82568}"/>
          </ac:spMkLst>
        </pc:spChg>
      </pc:sldChg>
      <pc:sldChg chg="modSp mod">
        <pc:chgData name="Mukkapati Ashritha" userId="f78e4fb10f498413" providerId="LiveId" clId="{7F5E8995-9B23-479F-A6C4-FF387863CFD9}" dt="2024-05-31T09:32:43.203" v="86" actId="2711"/>
        <pc:sldMkLst>
          <pc:docMk/>
          <pc:sldMk cId="1430747340" sldId="265"/>
        </pc:sldMkLst>
        <pc:spChg chg="mod">
          <ac:chgData name="Mukkapati Ashritha" userId="f78e4fb10f498413" providerId="LiveId" clId="{7F5E8995-9B23-479F-A6C4-FF387863CFD9}" dt="2024-05-31T09:32:43.203" v="86" actId="2711"/>
          <ac:spMkLst>
            <pc:docMk/>
            <pc:sldMk cId="1430747340" sldId="265"/>
            <ac:spMk id="4" creationId="{7DCB4064-5913-40B6-88F8-E737084426F9}"/>
          </ac:spMkLst>
        </pc:spChg>
      </pc:sldChg>
      <pc:sldChg chg="modSp mod">
        <pc:chgData name="Mukkapati Ashritha" userId="f78e4fb10f498413" providerId="LiveId" clId="{7F5E8995-9B23-479F-A6C4-FF387863CFD9}" dt="2024-05-31T09:32:23.187" v="84" actId="2711"/>
        <pc:sldMkLst>
          <pc:docMk/>
          <pc:sldMk cId="126700157" sldId="266"/>
        </pc:sldMkLst>
        <pc:spChg chg="mod">
          <ac:chgData name="Mukkapati Ashritha" userId="f78e4fb10f498413" providerId="LiveId" clId="{7F5E8995-9B23-479F-A6C4-FF387863CFD9}" dt="2024-05-31T09:32:23.187" v="84" actId="2711"/>
          <ac:spMkLst>
            <pc:docMk/>
            <pc:sldMk cId="126700157" sldId="266"/>
            <ac:spMk id="5" creationId="{7DA9C59D-FE9D-412B-A3F7-1D06FE66CC8D}"/>
          </ac:spMkLst>
        </pc:spChg>
      </pc:sldChg>
      <pc:sldChg chg="modSp mod">
        <pc:chgData name="Mukkapati Ashritha" userId="f78e4fb10f498413" providerId="LiveId" clId="{7F5E8995-9B23-479F-A6C4-FF387863CFD9}" dt="2024-05-31T09:32:05.429" v="83" actId="2711"/>
        <pc:sldMkLst>
          <pc:docMk/>
          <pc:sldMk cId="1965867077" sldId="267"/>
        </pc:sldMkLst>
        <pc:spChg chg="mod">
          <ac:chgData name="Mukkapati Ashritha" userId="f78e4fb10f498413" providerId="LiveId" clId="{7F5E8995-9B23-479F-A6C4-FF387863CFD9}" dt="2024-05-31T09:32:05.429" v="83" actId="2711"/>
          <ac:spMkLst>
            <pc:docMk/>
            <pc:sldMk cId="1965867077" sldId="267"/>
            <ac:spMk id="4" creationId="{7E9EDE7C-335F-481C-9292-E693D1A63459}"/>
          </ac:spMkLst>
        </pc:spChg>
      </pc:sldChg>
      <pc:sldChg chg="modSp mod">
        <pc:chgData name="Mukkapati Ashritha" userId="f78e4fb10f498413" providerId="LiveId" clId="{7F5E8995-9B23-479F-A6C4-FF387863CFD9}" dt="2024-05-31T09:31:54.343" v="82" actId="2711"/>
        <pc:sldMkLst>
          <pc:docMk/>
          <pc:sldMk cId="3822823545" sldId="268"/>
        </pc:sldMkLst>
        <pc:spChg chg="mod">
          <ac:chgData name="Mukkapati Ashritha" userId="f78e4fb10f498413" providerId="LiveId" clId="{7F5E8995-9B23-479F-A6C4-FF387863CFD9}" dt="2024-05-31T09:31:54.343" v="82" actId="2711"/>
          <ac:spMkLst>
            <pc:docMk/>
            <pc:sldMk cId="3822823545" sldId="268"/>
            <ac:spMk id="4" creationId="{AA662B4B-C0EE-4977-8E9E-CBE89BC60928}"/>
          </ac:spMkLst>
        </pc:spChg>
      </pc:sldChg>
      <pc:sldChg chg="modSp mod">
        <pc:chgData name="Mukkapati Ashritha" userId="f78e4fb10f498413" providerId="LiveId" clId="{7F5E8995-9B23-479F-A6C4-FF387863CFD9}" dt="2024-05-31T09:28:16.510" v="65" actId="11"/>
        <pc:sldMkLst>
          <pc:docMk/>
          <pc:sldMk cId="1087105404" sldId="269"/>
        </pc:sldMkLst>
        <pc:spChg chg="mod">
          <ac:chgData name="Mukkapati Ashritha" userId="f78e4fb10f498413" providerId="LiveId" clId="{7F5E8995-9B23-479F-A6C4-FF387863CFD9}" dt="2024-05-31T09:28:16.510" v="65" actId="11"/>
          <ac:spMkLst>
            <pc:docMk/>
            <pc:sldMk cId="1087105404" sldId="269"/>
            <ac:spMk id="4" creationId="{F1157450-CBA7-45D6-99DA-47D52BEDE9C1}"/>
          </ac:spMkLst>
        </pc:spChg>
      </pc:sldChg>
      <pc:sldChg chg="modSp mod">
        <pc:chgData name="Mukkapati Ashritha" userId="f78e4fb10f498413" providerId="LiveId" clId="{7F5E8995-9B23-479F-A6C4-FF387863CFD9}" dt="2024-05-31T09:31:33.119" v="81" actId="2711"/>
        <pc:sldMkLst>
          <pc:docMk/>
          <pc:sldMk cId="3691938449" sldId="270"/>
        </pc:sldMkLst>
        <pc:spChg chg="mod">
          <ac:chgData name="Mukkapati Ashritha" userId="f78e4fb10f498413" providerId="LiveId" clId="{7F5E8995-9B23-479F-A6C4-FF387863CFD9}" dt="2024-05-31T09:31:33.119" v="81" actId="2711"/>
          <ac:spMkLst>
            <pc:docMk/>
            <pc:sldMk cId="3691938449" sldId="270"/>
            <ac:spMk id="4" creationId="{3C8E970A-824C-4714-9F5B-6F5624EFBD83}"/>
          </ac:spMkLst>
        </pc:spChg>
      </pc:sldChg>
      <pc:sldChg chg="modSp mod">
        <pc:chgData name="Mukkapati Ashritha" userId="f78e4fb10f498413" providerId="LiveId" clId="{7F5E8995-9B23-479F-A6C4-FF387863CFD9}" dt="2024-05-31T09:30:14.662" v="79" actId="20577"/>
        <pc:sldMkLst>
          <pc:docMk/>
          <pc:sldMk cId="1565755724" sldId="271"/>
        </pc:sldMkLst>
        <pc:spChg chg="mod">
          <ac:chgData name="Mukkapati Ashritha" userId="f78e4fb10f498413" providerId="LiveId" clId="{7F5E8995-9B23-479F-A6C4-FF387863CFD9}" dt="2024-05-31T09:30:14.662" v="79" actId="20577"/>
          <ac:spMkLst>
            <pc:docMk/>
            <pc:sldMk cId="1565755724" sldId="271"/>
            <ac:spMk id="4" creationId="{B55C3D37-F08F-453D-B0B9-DE7338F7E109}"/>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37ACF4-44DB-4270-B3D8-31E09E87C06B}" type="datetimeFigureOut">
              <a:rPr lang="en-IN" smtClean="0"/>
              <a:t>31-05-2024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DAE909-AE51-4837-A1DD-0F08B38A4DE1}" type="slidenum">
              <a:rPr lang="en-IN" smtClean="0"/>
              <a:t>‹#›</a:t>
            </a:fld>
            <a:endParaRPr lang="en-IN"/>
          </a:p>
        </p:txBody>
      </p:sp>
    </p:spTree>
    <p:extLst>
      <p:ext uri="{BB962C8B-B14F-4D97-AF65-F5344CB8AC3E}">
        <p14:creationId xmlns:p14="http://schemas.microsoft.com/office/powerpoint/2010/main" val="30356808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BF9978A-7C89-457D-B52F-2AE6238C284A}" type="datetime1">
              <a:rPr lang="en-US" smtClean="0"/>
              <a:t>5/31/2024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A1CAF0-5C54-4693-A944-B9005369A5D2}" type="slidenum">
              <a:rPr lang="en-US" smtClean="0"/>
              <a:t>‹#›</a:t>
            </a:fld>
            <a:endParaRPr lang="en-US"/>
          </a:p>
        </p:txBody>
      </p:sp>
    </p:spTree>
    <p:extLst>
      <p:ext uri="{BB962C8B-B14F-4D97-AF65-F5344CB8AC3E}">
        <p14:creationId xmlns:p14="http://schemas.microsoft.com/office/powerpoint/2010/main" val="3272688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7347B5-1082-4FCF-A93E-AC6C6D6C4276}" type="datetime1">
              <a:rPr lang="en-US" smtClean="0"/>
              <a:t>5/31/2024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A1CAF0-5C54-4693-A944-B9005369A5D2}" type="slidenum">
              <a:rPr lang="en-US" smtClean="0"/>
              <a:t>‹#›</a:t>
            </a:fld>
            <a:endParaRPr lang="en-US"/>
          </a:p>
        </p:txBody>
      </p:sp>
    </p:spTree>
    <p:extLst>
      <p:ext uri="{BB962C8B-B14F-4D97-AF65-F5344CB8AC3E}">
        <p14:creationId xmlns:p14="http://schemas.microsoft.com/office/powerpoint/2010/main" val="35111695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D4ED1E-7C6B-4FAF-B4AD-3B96ACC437C5}" type="datetime1">
              <a:rPr lang="en-US" smtClean="0"/>
              <a:t>5/31/2024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A1CAF0-5C54-4693-A944-B9005369A5D2}" type="slidenum">
              <a:rPr lang="en-US" smtClean="0"/>
              <a:t>‹#›</a:t>
            </a:fld>
            <a:endParaRPr lang="en-US"/>
          </a:p>
        </p:txBody>
      </p:sp>
    </p:spTree>
    <p:extLst>
      <p:ext uri="{BB962C8B-B14F-4D97-AF65-F5344CB8AC3E}">
        <p14:creationId xmlns:p14="http://schemas.microsoft.com/office/powerpoint/2010/main" val="5443877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BC5151-0555-4849-94A4-B8599631D81C}" type="datetime1">
              <a:rPr lang="en-US" smtClean="0"/>
              <a:t>5/31/2024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A1CAF0-5C54-4693-A944-B9005369A5D2}" type="slidenum">
              <a:rPr lang="en-US" smtClean="0"/>
              <a:t>‹#›</a:t>
            </a:fld>
            <a:endParaRPr lang="en-US"/>
          </a:p>
        </p:txBody>
      </p:sp>
    </p:spTree>
    <p:extLst>
      <p:ext uri="{BB962C8B-B14F-4D97-AF65-F5344CB8AC3E}">
        <p14:creationId xmlns:p14="http://schemas.microsoft.com/office/powerpoint/2010/main" val="11072188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9598DE-2495-48B7-B6B5-D0A8595007BB}" type="datetime1">
              <a:rPr lang="en-US" smtClean="0"/>
              <a:t>5/31/2024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A1CAF0-5C54-4693-A944-B9005369A5D2}" type="slidenum">
              <a:rPr lang="en-US" smtClean="0"/>
              <a:t>‹#›</a:t>
            </a:fld>
            <a:endParaRPr lang="en-US"/>
          </a:p>
        </p:txBody>
      </p:sp>
    </p:spTree>
    <p:extLst>
      <p:ext uri="{BB962C8B-B14F-4D97-AF65-F5344CB8AC3E}">
        <p14:creationId xmlns:p14="http://schemas.microsoft.com/office/powerpoint/2010/main" val="22811756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BC69C-648C-40F8-8DCC-789BA0CB168C}" type="datetime1">
              <a:rPr lang="en-US" smtClean="0"/>
              <a:t>5/31/2024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A1CAF0-5C54-4693-A944-B9005369A5D2}" type="slidenum">
              <a:rPr lang="en-US" smtClean="0"/>
              <a:t>‹#›</a:t>
            </a:fld>
            <a:endParaRPr lang="en-US"/>
          </a:p>
        </p:txBody>
      </p:sp>
    </p:spTree>
    <p:extLst>
      <p:ext uri="{BB962C8B-B14F-4D97-AF65-F5344CB8AC3E}">
        <p14:creationId xmlns:p14="http://schemas.microsoft.com/office/powerpoint/2010/main" val="3109490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FEE9C30-707B-4790-A3A3-FEAE0D9364D5}" type="datetime1">
              <a:rPr lang="en-US" smtClean="0"/>
              <a:t>5/31/2024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3A1CAF0-5C54-4693-A944-B9005369A5D2}" type="slidenum">
              <a:rPr lang="en-US" smtClean="0"/>
              <a:t>‹#›</a:t>
            </a:fld>
            <a:endParaRPr lang="en-US"/>
          </a:p>
        </p:txBody>
      </p:sp>
    </p:spTree>
    <p:extLst>
      <p:ext uri="{BB962C8B-B14F-4D97-AF65-F5344CB8AC3E}">
        <p14:creationId xmlns:p14="http://schemas.microsoft.com/office/powerpoint/2010/main" val="32084463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9DCFA51-06BB-467B-B803-33CE391B81FE}" type="datetime1">
              <a:rPr lang="en-US" smtClean="0"/>
              <a:t>5/31/2024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A1CAF0-5C54-4693-A944-B9005369A5D2}" type="slidenum">
              <a:rPr lang="en-US" smtClean="0"/>
              <a:t>‹#›</a:t>
            </a:fld>
            <a:endParaRPr lang="en-US"/>
          </a:p>
        </p:txBody>
      </p:sp>
    </p:spTree>
    <p:extLst>
      <p:ext uri="{BB962C8B-B14F-4D97-AF65-F5344CB8AC3E}">
        <p14:creationId xmlns:p14="http://schemas.microsoft.com/office/powerpoint/2010/main" val="2306958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6A8610-1D4B-467C-AF6F-0EEC62782064}" type="datetime1">
              <a:rPr lang="en-US" smtClean="0"/>
              <a:t>5/31/2024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3A1CAF0-5C54-4693-A944-B9005369A5D2}" type="slidenum">
              <a:rPr lang="en-US" smtClean="0"/>
              <a:t>‹#›</a:t>
            </a:fld>
            <a:endParaRPr lang="en-US"/>
          </a:p>
        </p:txBody>
      </p:sp>
    </p:spTree>
    <p:extLst>
      <p:ext uri="{BB962C8B-B14F-4D97-AF65-F5344CB8AC3E}">
        <p14:creationId xmlns:p14="http://schemas.microsoft.com/office/powerpoint/2010/main" val="12440414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46BFBB2-7D6A-4CE1-9940-BBB96783D536}" type="datetime1">
              <a:rPr lang="en-US" smtClean="0"/>
              <a:t>5/31/2024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A1CAF0-5C54-4693-A944-B9005369A5D2}" type="slidenum">
              <a:rPr lang="en-US" smtClean="0"/>
              <a:t>‹#›</a:t>
            </a:fld>
            <a:endParaRPr lang="en-US"/>
          </a:p>
        </p:txBody>
      </p:sp>
    </p:spTree>
    <p:extLst>
      <p:ext uri="{BB962C8B-B14F-4D97-AF65-F5344CB8AC3E}">
        <p14:creationId xmlns:p14="http://schemas.microsoft.com/office/powerpoint/2010/main" val="642508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BADA8EA-44E9-4720-AEC6-003A76E7EE45}" type="datetime1">
              <a:rPr lang="en-US" smtClean="0"/>
              <a:t>5/31/2024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A1CAF0-5C54-4693-A944-B9005369A5D2}" type="slidenum">
              <a:rPr lang="en-US" smtClean="0"/>
              <a:t>‹#›</a:t>
            </a:fld>
            <a:endParaRPr lang="en-US"/>
          </a:p>
        </p:txBody>
      </p:sp>
    </p:spTree>
    <p:extLst>
      <p:ext uri="{BB962C8B-B14F-4D97-AF65-F5344CB8AC3E}">
        <p14:creationId xmlns:p14="http://schemas.microsoft.com/office/powerpoint/2010/main" val="149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2EEBCA-55E4-44E6-AB4D-13C8EAA1781E}" type="datetime1">
              <a:rPr lang="en-US" smtClean="0"/>
              <a:t>5/31/2024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A1CAF0-5C54-4693-A944-B9005369A5D2}" type="slidenum">
              <a:rPr lang="en-US" smtClean="0"/>
              <a:t>‹#›</a:t>
            </a:fld>
            <a:endParaRPr lang="en-US"/>
          </a:p>
        </p:txBody>
      </p:sp>
    </p:spTree>
    <p:extLst>
      <p:ext uri="{BB962C8B-B14F-4D97-AF65-F5344CB8AC3E}">
        <p14:creationId xmlns:p14="http://schemas.microsoft.com/office/powerpoint/2010/main" val="3223842444"/>
      </p:ext>
    </p:extLst>
  </p:cSld>
  <p:clrMap bg1="lt1" tx1="dk1" bg2="lt2" tx2="dk2" accent1="accent1" accent2="accent2" accent3="accent3" accent4="accent4" accent5="accent5" accent6="accent6" hlink="hlink" folHlink="folHlink"/>
  <p:sldLayoutIdLst>
    <p:sldLayoutId id="2147483831" r:id="rId1"/>
    <p:sldLayoutId id="2147483832"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hyperlink" Target="https://youtube.com/clip/UgkxDEuG_R5IIqFVCBLPDsilwVGkkhCwL27g?si=axoH6Buu_n80RppA" TargetMode="External"/><Relationship Id="rId2" Type="http://schemas.openxmlformats.org/officeDocument/2006/relationships/hyperlink" Target="https://youtu.be/A01KtJTv1oc?si=WX0ybCfx7ge10zbY"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45791-AAD0-45AD-A7BF-BF2109CDF43C}"/>
              </a:ext>
            </a:extLst>
          </p:cNvPr>
          <p:cNvSpPr>
            <a:spLocks noGrp="1"/>
          </p:cNvSpPr>
          <p:nvPr>
            <p:ph type="ctrTitle"/>
          </p:nvPr>
        </p:nvSpPr>
        <p:spPr>
          <a:xfrm>
            <a:off x="1974778" y="165641"/>
            <a:ext cx="9144000" cy="1193800"/>
          </a:xfrm>
        </p:spPr>
        <p:txBody>
          <a:bodyPr>
            <a:normAutofit/>
          </a:bodyPr>
          <a:lstStyle/>
          <a:p>
            <a:r>
              <a:rPr lang="en-GB" sz="4800" b="1" dirty="0">
                <a:latin typeface="CGOMEGA"/>
              </a:rPr>
              <a:t>CVR COLLEGE OF ENGINEERING</a:t>
            </a:r>
            <a:br>
              <a:rPr lang="en-GB" dirty="0"/>
            </a:br>
            <a:r>
              <a:rPr lang="en-GB" sz="2200" b="1" dirty="0"/>
              <a:t>DEPARTMENT OF COMPUTER SCIENCE AND ENGINEERING</a:t>
            </a:r>
            <a:endParaRPr lang="en-US" sz="2200" b="1" dirty="0"/>
          </a:p>
        </p:txBody>
      </p:sp>
      <p:sp>
        <p:nvSpPr>
          <p:cNvPr id="3" name="Subtitle 2">
            <a:extLst>
              <a:ext uri="{FF2B5EF4-FFF2-40B4-BE49-F238E27FC236}">
                <a16:creationId xmlns:a16="http://schemas.microsoft.com/office/drawing/2014/main" id="{AC0FB84A-3050-49DE-8082-0A16A5E3C6A2}"/>
              </a:ext>
            </a:extLst>
          </p:cNvPr>
          <p:cNvSpPr>
            <a:spLocks noGrp="1"/>
          </p:cNvSpPr>
          <p:nvPr>
            <p:ph type="subTitle" idx="1"/>
          </p:nvPr>
        </p:nvSpPr>
        <p:spPr>
          <a:xfrm>
            <a:off x="1524000" y="1744394"/>
            <a:ext cx="9144000" cy="3995224"/>
          </a:xfrm>
        </p:spPr>
        <p:txBody>
          <a:bodyPr>
            <a:normAutofit lnSpcReduction="10000"/>
          </a:bodyPr>
          <a:lstStyle/>
          <a:p>
            <a:r>
              <a:rPr lang="en-GB" dirty="0"/>
              <a:t>A Project seminar-I </a:t>
            </a:r>
          </a:p>
          <a:p>
            <a:r>
              <a:rPr lang="en-GB" dirty="0"/>
              <a:t>on</a:t>
            </a:r>
          </a:p>
          <a:p>
            <a:r>
              <a:rPr lang="en-GB" dirty="0"/>
              <a:t>&lt; </a:t>
            </a:r>
            <a:r>
              <a:rPr lang="en-US" dirty="0"/>
              <a:t>Timetable </a:t>
            </a:r>
            <a:r>
              <a:rPr lang="en-GB" dirty="0"/>
              <a:t>&gt;</a:t>
            </a:r>
          </a:p>
          <a:p>
            <a:r>
              <a:rPr lang="en-GB" dirty="0"/>
              <a:t>by </a:t>
            </a:r>
          </a:p>
          <a:p>
            <a:r>
              <a:rPr lang="en-GB" dirty="0"/>
              <a:t> M. Ashritha (22B81A05D7)</a:t>
            </a:r>
          </a:p>
          <a:p>
            <a:r>
              <a:rPr lang="en-GB" dirty="0"/>
              <a:t>SK. Ayesha(22B81A05D8)</a:t>
            </a:r>
          </a:p>
          <a:p>
            <a:r>
              <a:rPr lang="en-GB" dirty="0"/>
              <a:t>T. Pragna (22B81A05G1) </a:t>
            </a:r>
          </a:p>
          <a:p>
            <a:r>
              <a:rPr lang="en-GB" dirty="0"/>
              <a:t>Under guidance of</a:t>
            </a:r>
          </a:p>
          <a:p>
            <a:r>
              <a:rPr lang="en-US" dirty="0">
                <a:latin typeface="Times New Roman" panose="02020603050405020304" pitchFamily="18" charset="0"/>
                <a:cs typeface="Times New Roman" panose="02020603050405020304" pitchFamily="18" charset="0"/>
              </a:rPr>
              <a:t>Dr. D. Sandhya Rani</a:t>
            </a:r>
          </a:p>
          <a:p>
            <a:endParaRPr lang="en-US" dirty="0"/>
          </a:p>
        </p:txBody>
      </p:sp>
      <p:pic>
        <p:nvPicPr>
          <p:cNvPr id="4" name="Picture 3">
            <a:extLst>
              <a:ext uri="{FF2B5EF4-FFF2-40B4-BE49-F238E27FC236}">
                <a16:creationId xmlns:a16="http://schemas.microsoft.com/office/drawing/2014/main" id="{53E3538D-A912-4011-A701-A832AF41AE3C}"/>
              </a:ext>
            </a:extLst>
          </p:cNvPr>
          <p:cNvPicPr>
            <a:picLocks noChangeAspect="1"/>
          </p:cNvPicPr>
          <p:nvPr/>
        </p:nvPicPr>
        <p:blipFill>
          <a:blip r:embed="rId2"/>
          <a:stretch>
            <a:fillRect/>
          </a:stretch>
        </p:blipFill>
        <p:spPr>
          <a:xfrm>
            <a:off x="687686" y="301042"/>
            <a:ext cx="1167619" cy="922998"/>
          </a:xfrm>
          <a:prstGeom prst="rect">
            <a:avLst/>
          </a:prstGeom>
        </p:spPr>
      </p:pic>
      <p:sp>
        <p:nvSpPr>
          <p:cNvPr id="5" name="Slide Number Placeholder 4">
            <a:extLst>
              <a:ext uri="{FF2B5EF4-FFF2-40B4-BE49-F238E27FC236}">
                <a16:creationId xmlns:a16="http://schemas.microsoft.com/office/drawing/2014/main" id="{6A6CCC7B-15E4-47F3-AE2C-6A9A72FB3B3B}"/>
              </a:ext>
            </a:extLst>
          </p:cNvPr>
          <p:cNvSpPr>
            <a:spLocks noGrp="1"/>
          </p:cNvSpPr>
          <p:nvPr>
            <p:ph type="sldNum" sz="quarter" idx="12"/>
          </p:nvPr>
        </p:nvSpPr>
        <p:spPr/>
        <p:txBody>
          <a:bodyPr/>
          <a:lstStyle/>
          <a:p>
            <a:fld id="{A3A1CAF0-5C54-4693-A944-B9005369A5D2}" type="slidenum">
              <a:rPr lang="en-US" smtClean="0"/>
              <a:t>1</a:t>
            </a:fld>
            <a:endParaRPr lang="en-US"/>
          </a:p>
        </p:txBody>
      </p:sp>
    </p:spTree>
    <p:extLst>
      <p:ext uri="{BB962C8B-B14F-4D97-AF65-F5344CB8AC3E}">
        <p14:creationId xmlns:p14="http://schemas.microsoft.com/office/powerpoint/2010/main" val="41018651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2D72F-5DF2-4B18-89FA-21557C50117C}"/>
              </a:ext>
            </a:extLst>
          </p:cNvPr>
          <p:cNvSpPr>
            <a:spLocks noGrp="1"/>
          </p:cNvSpPr>
          <p:nvPr>
            <p:ph type="title"/>
          </p:nvPr>
        </p:nvSpPr>
        <p:spPr>
          <a:xfrm>
            <a:off x="202096" y="280504"/>
            <a:ext cx="10515600" cy="801066"/>
          </a:xfrm>
        </p:spPr>
        <p:txBody>
          <a:bodyPr>
            <a:normAutofit fontScale="90000"/>
          </a:bodyPr>
          <a:lstStyle/>
          <a:p>
            <a:r>
              <a:rPr lang="en-GB" b="1" dirty="0"/>
              <a:t>Software  requirement/Technology stack</a:t>
            </a:r>
            <a:br>
              <a:rPr lang="en-GB" b="1" dirty="0"/>
            </a:br>
            <a:endParaRPr lang="en-US" b="1" dirty="0"/>
          </a:p>
        </p:txBody>
      </p:sp>
      <p:sp>
        <p:nvSpPr>
          <p:cNvPr id="3" name="Slide Number Placeholder 2">
            <a:extLst>
              <a:ext uri="{FF2B5EF4-FFF2-40B4-BE49-F238E27FC236}">
                <a16:creationId xmlns:a16="http://schemas.microsoft.com/office/drawing/2014/main" id="{F33D5915-077A-43BF-908D-AF03A29064A1}"/>
              </a:ext>
            </a:extLst>
          </p:cNvPr>
          <p:cNvSpPr>
            <a:spLocks noGrp="1"/>
          </p:cNvSpPr>
          <p:nvPr>
            <p:ph type="sldNum" sz="quarter" idx="12"/>
          </p:nvPr>
        </p:nvSpPr>
        <p:spPr/>
        <p:txBody>
          <a:bodyPr/>
          <a:lstStyle/>
          <a:p>
            <a:fld id="{A3A1CAF0-5C54-4693-A944-B9005369A5D2}" type="slidenum">
              <a:rPr lang="en-US" smtClean="0"/>
              <a:t>10</a:t>
            </a:fld>
            <a:endParaRPr lang="en-US"/>
          </a:p>
        </p:txBody>
      </p:sp>
      <p:sp>
        <p:nvSpPr>
          <p:cNvPr id="4" name="TextBox 3">
            <a:extLst>
              <a:ext uri="{FF2B5EF4-FFF2-40B4-BE49-F238E27FC236}">
                <a16:creationId xmlns:a16="http://schemas.microsoft.com/office/drawing/2014/main" id="{A65BD5E5-02DE-42D4-BCD7-C0AF8C2E5F43}"/>
              </a:ext>
            </a:extLst>
          </p:cNvPr>
          <p:cNvSpPr txBox="1"/>
          <p:nvPr/>
        </p:nvSpPr>
        <p:spPr>
          <a:xfrm>
            <a:off x="795129" y="1838738"/>
            <a:ext cx="8915400" cy="3231654"/>
          </a:xfrm>
          <a:prstGeom prst="rect">
            <a:avLst/>
          </a:prstGeom>
          <a:noFill/>
        </p:spPr>
        <p:txBody>
          <a:bodyPr wrap="square" rtlCol="0">
            <a:spAutoFit/>
          </a:bodyPr>
          <a:lstStyle/>
          <a:p>
            <a:pPr lvl="2"/>
            <a:r>
              <a:rPr lang="en-US" sz="2400" b="1" dirty="0"/>
              <a:t>1.Operating Systems: </a:t>
            </a:r>
            <a:r>
              <a:rPr lang="en-US" sz="2400" dirty="0"/>
              <a:t>Windows, Linux.</a:t>
            </a:r>
          </a:p>
          <a:p>
            <a:r>
              <a:rPr lang="en-US" sz="2400" dirty="0"/>
              <a:t> </a:t>
            </a:r>
          </a:p>
          <a:p>
            <a:pPr lvl="2"/>
            <a:r>
              <a:rPr lang="en-US" sz="2400" b="1" dirty="0"/>
              <a:t>2.IDE: </a:t>
            </a:r>
            <a:r>
              <a:rPr lang="en-US" sz="2400" dirty="0"/>
              <a:t>JDK.</a:t>
            </a:r>
          </a:p>
          <a:p>
            <a:r>
              <a:rPr lang="en-US" sz="2400" dirty="0"/>
              <a:t> </a:t>
            </a:r>
          </a:p>
          <a:p>
            <a:pPr lvl="2"/>
            <a:r>
              <a:rPr lang="en-US" sz="2400" b="1" dirty="0"/>
              <a:t>3.Database Management System</a:t>
            </a:r>
            <a:r>
              <a:rPr lang="en-US" sz="2400" dirty="0"/>
              <a:t>: MYSQL.</a:t>
            </a:r>
          </a:p>
          <a:p>
            <a:r>
              <a:rPr lang="en-US" sz="2400" dirty="0"/>
              <a:t> </a:t>
            </a:r>
          </a:p>
          <a:p>
            <a:pPr lvl="2"/>
            <a:r>
              <a:rPr lang="en-US" sz="2400" b="1" dirty="0"/>
              <a:t>4.Programming Languages: </a:t>
            </a:r>
            <a:r>
              <a:rPr lang="en-US" sz="2400" dirty="0"/>
              <a:t>JavaScript, HTML, CSS, Express, JS</a:t>
            </a:r>
          </a:p>
          <a:p>
            <a:br>
              <a:rPr lang="en-US" dirty="0"/>
            </a:br>
            <a:endParaRPr lang="en-US" dirty="0"/>
          </a:p>
        </p:txBody>
      </p:sp>
    </p:spTree>
    <p:extLst>
      <p:ext uri="{BB962C8B-B14F-4D97-AF65-F5344CB8AC3E}">
        <p14:creationId xmlns:p14="http://schemas.microsoft.com/office/powerpoint/2010/main" val="14482320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821D2-C9DC-4496-BD77-939E03138FC8}"/>
              </a:ext>
            </a:extLst>
          </p:cNvPr>
          <p:cNvSpPr>
            <a:spLocks noGrp="1"/>
          </p:cNvSpPr>
          <p:nvPr>
            <p:ph type="title"/>
          </p:nvPr>
        </p:nvSpPr>
        <p:spPr>
          <a:xfrm>
            <a:off x="281609" y="126586"/>
            <a:ext cx="10515600" cy="1325563"/>
          </a:xfrm>
        </p:spPr>
        <p:txBody>
          <a:bodyPr>
            <a:normAutofit/>
          </a:bodyPr>
          <a:lstStyle/>
          <a:p>
            <a:r>
              <a:rPr lang="en-GB" b="1" dirty="0"/>
              <a:t>Hardware requirements</a:t>
            </a:r>
            <a:br>
              <a:rPr lang="en-GB" b="1" dirty="0"/>
            </a:br>
            <a:endParaRPr lang="en-US" b="1" dirty="0"/>
          </a:p>
        </p:txBody>
      </p:sp>
      <p:sp>
        <p:nvSpPr>
          <p:cNvPr id="3" name="Slide Number Placeholder 2">
            <a:extLst>
              <a:ext uri="{FF2B5EF4-FFF2-40B4-BE49-F238E27FC236}">
                <a16:creationId xmlns:a16="http://schemas.microsoft.com/office/drawing/2014/main" id="{496A66F2-D91E-40EC-B66B-4B47AAE34BEB}"/>
              </a:ext>
            </a:extLst>
          </p:cNvPr>
          <p:cNvSpPr>
            <a:spLocks noGrp="1"/>
          </p:cNvSpPr>
          <p:nvPr>
            <p:ph type="sldNum" sz="quarter" idx="12"/>
          </p:nvPr>
        </p:nvSpPr>
        <p:spPr/>
        <p:txBody>
          <a:bodyPr/>
          <a:lstStyle/>
          <a:p>
            <a:fld id="{A3A1CAF0-5C54-4693-A944-B9005369A5D2}" type="slidenum">
              <a:rPr lang="en-US" smtClean="0"/>
              <a:t>11</a:t>
            </a:fld>
            <a:endParaRPr lang="en-US"/>
          </a:p>
        </p:txBody>
      </p:sp>
      <p:sp>
        <p:nvSpPr>
          <p:cNvPr id="4" name="TextBox 3">
            <a:extLst>
              <a:ext uri="{FF2B5EF4-FFF2-40B4-BE49-F238E27FC236}">
                <a16:creationId xmlns:a16="http://schemas.microsoft.com/office/drawing/2014/main" id="{3C136853-CDC0-4E58-B72F-DCE735013384}"/>
              </a:ext>
            </a:extLst>
          </p:cNvPr>
          <p:cNvSpPr txBox="1"/>
          <p:nvPr/>
        </p:nvSpPr>
        <p:spPr>
          <a:xfrm>
            <a:off x="914399" y="1162877"/>
            <a:ext cx="7166113" cy="2215991"/>
          </a:xfrm>
          <a:prstGeom prst="rect">
            <a:avLst/>
          </a:prstGeom>
          <a:noFill/>
        </p:spPr>
        <p:txBody>
          <a:bodyPr wrap="square" rtlCol="0">
            <a:spAutoFit/>
          </a:bodyPr>
          <a:lstStyle/>
          <a:p>
            <a:pPr lvl="0"/>
            <a:r>
              <a:rPr lang="en-US" sz="2400" b="1" dirty="0"/>
              <a:t>1.RAM:  </a:t>
            </a:r>
            <a:r>
              <a:rPr lang="en-US" sz="2400" dirty="0" err="1"/>
              <a:t>Atmost</a:t>
            </a:r>
            <a:r>
              <a:rPr lang="en-US" sz="2400" dirty="0"/>
              <a:t> 1GB.</a:t>
            </a:r>
          </a:p>
          <a:p>
            <a:r>
              <a:rPr lang="en-US" sz="2400" dirty="0"/>
              <a:t> </a:t>
            </a:r>
          </a:p>
          <a:p>
            <a:pPr lvl="0"/>
            <a:r>
              <a:rPr lang="en-US" sz="2400" b="1" dirty="0"/>
              <a:t>2.Storage: </a:t>
            </a:r>
            <a:r>
              <a:rPr lang="en-US" sz="2400" dirty="0"/>
              <a:t>Sufficient storage space for the application.</a:t>
            </a:r>
          </a:p>
          <a:p>
            <a:r>
              <a:rPr lang="en-US" sz="2400" dirty="0"/>
              <a:t> </a:t>
            </a:r>
          </a:p>
          <a:p>
            <a:pPr lvl="0"/>
            <a:r>
              <a:rPr lang="en-US" sz="2400" b="1" dirty="0"/>
              <a:t>3.Processor: </a:t>
            </a:r>
            <a:r>
              <a:rPr lang="en-US" sz="2400" dirty="0"/>
              <a:t>Intel core i3 or equivalent.</a:t>
            </a:r>
          </a:p>
          <a:p>
            <a:endParaRPr lang="en-US" dirty="0"/>
          </a:p>
        </p:txBody>
      </p:sp>
    </p:spTree>
    <p:extLst>
      <p:ext uri="{BB962C8B-B14F-4D97-AF65-F5344CB8AC3E}">
        <p14:creationId xmlns:p14="http://schemas.microsoft.com/office/powerpoint/2010/main" val="20976546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5B9D0-FD3E-47B4-A428-0BE77C626227}"/>
              </a:ext>
            </a:extLst>
          </p:cNvPr>
          <p:cNvSpPr>
            <a:spLocks noGrp="1"/>
          </p:cNvSpPr>
          <p:nvPr>
            <p:ph type="title"/>
          </p:nvPr>
        </p:nvSpPr>
        <p:spPr>
          <a:xfrm>
            <a:off x="178904" y="219352"/>
            <a:ext cx="10499036" cy="1162188"/>
          </a:xfrm>
        </p:spPr>
        <p:txBody>
          <a:bodyPr>
            <a:normAutofit fontScale="90000"/>
          </a:bodyPr>
          <a:lstStyle/>
          <a:p>
            <a:r>
              <a:rPr lang="en-GB" b="1" dirty="0"/>
              <a:t>Data sets requirement</a:t>
            </a:r>
            <a:br>
              <a:rPr lang="en-GB" b="1" dirty="0"/>
            </a:br>
            <a:endParaRPr lang="en-US" b="1" dirty="0"/>
          </a:p>
        </p:txBody>
      </p:sp>
      <p:sp>
        <p:nvSpPr>
          <p:cNvPr id="3" name="Slide Number Placeholder 2">
            <a:extLst>
              <a:ext uri="{FF2B5EF4-FFF2-40B4-BE49-F238E27FC236}">
                <a16:creationId xmlns:a16="http://schemas.microsoft.com/office/drawing/2014/main" id="{49475AE8-FF90-42DC-8FC4-99AE2EA5BD02}"/>
              </a:ext>
            </a:extLst>
          </p:cNvPr>
          <p:cNvSpPr>
            <a:spLocks noGrp="1"/>
          </p:cNvSpPr>
          <p:nvPr>
            <p:ph type="sldNum" sz="quarter" idx="12"/>
          </p:nvPr>
        </p:nvSpPr>
        <p:spPr/>
        <p:txBody>
          <a:bodyPr/>
          <a:lstStyle/>
          <a:p>
            <a:fld id="{A3A1CAF0-5C54-4693-A944-B9005369A5D2}" type="slidenum">
              <a:rPr lang="en-US" smtClean="0"/>
              <a:t>12</a:t>
            </a:fld>
            <a:endParaRPr lang="en-US"/>
          </a:p>
        </p:txBody>
      </p:sp>
      <p:sp>
        <p:nvSpPr>
          <p:cNvPr id="4" name="TextBox 3">
            <a:extLst>
              <a:ext uri="{FF2B5EF4-FFF2-40B4-BE49-F238E27FC236}">
                <a16:creationId xmlns:a16="http://schemas.microsoft.com/office/drawing/2014/main" id="{0AEEAAC5-90AF-4D31-8FC8-7683EEE82568}"/>
              </a:ext>
            </a:extLst>
          </p:cNvPr>
          <p:cNvSpPr txBox="1"/>
          <p:nvPr/>
        </p:nvSpPr>
        <p:spPr>
          <a:xfrm>
            <a:off x="367749" y="974035"/>
            <a:ext cx="11678478" cy="4431983"/>
          </a:xfrm>
          <a:prstGeom prst="rect">
            <a:avLst/>
          </a:prstGeom>
          <a:noFill/>
        </p:spPr>
        <p:txBody>
          <a:bodyPr wrap="square" rtlCol="0">
            <a:spAutoFit/>
          </a:bodyPr>
          <a:lstStyle/>
          <a:p>
            <a:r>
              <a:rPr lang="en-US" sz="2400" b="1" dirty="0"/>
              <a:t>1. Student Information Data Set</a:t>
            </a:r>
          </a:p>
          <a:p>
            <a:r>
              <a:rPr lang="en-US" sz="2400" b="1" dirty="0"/>
              <a:t>Attributes</a:t>
            </a:r>
            <a:r>
              <a:rPr lang="en-US" sz="2400" dirty="0"/>
              <a:t>:</a:t>
            </a:r>
          </a:p>
          <a:p>
            <a:pPr lvl="1"/>
            <a:r>
              <a:rPr lang="en-US" sz="2400" dirty="0"/>
              <a:t>Course</a:t>
            </a:r>
          </a:p>
          <a:p>
            <a:pPr lvl="1"/>
            <a:r>
              <a:rPr lang="en-US" sz="2400" dirty="0"/>
              <a:t>Year</a:t>
            </a:r>
          </a:p>
          <a:p>
            <a:pPr lvl="1"/>
            <a:r>
              <a:rPr lang="en-US" sz="2400" dirty="0"/>
              <a:t>Branch</a:t>
            </a:r>
          </a:p>
          <a:p>
            <a:pPr lvl="1"/>
            <a:r>
              <a:rPr lang="en-US" sz="2400" dirty="0"/>
              <a:t>Section</a:t>
            </a:r>
          </a:p>
          <a:p>
            <a:r>
              <a:rPr lang="en-US" sz="2400" b="1" dirty="0"/>
              <a:t>2. Faculty Information Data Set</a:t>
            </a:r>
          </a:p>
          <a:p>
            <a:r>
              <a:rPr lang="en-US" sz="2400" b="1" dirty="0"/>
              <a:t>Attributes</a:t>
            </a:r>
            <a:r>
              <a:rPr lang="en-US" sz="2400" dirty="0"/>
              <a:t>:</a:t>
            </a:r>
          </a:p>
          <a:p>
            <a:pPr lvl="1"/>
            <a:r>
              <a:rPr lang="en-US" sz="2400" dirty="0"/>
              <a:t>Faculty ID</a:t>
            </a:r>
          </a:p>
          <a:p>
            <a:pPr lvl="1"/>
            <a:r>
              <a:rPr lang="en-US" sz="2400" dirty="0"/>
              <a:t>Department(Student)</a:t>
            </a:r>
          </a:p>
          <a:p>
            <a:pPr lvl="1"/>
            <a:r>
              <a:rPr lang="en-US" sz="2400" dirty="0"/>
              <a:t>Courses Taught</a:t>
            </a:r>
          </a:p>
          <a:p>
            <a:endParaRPr lang="en-US" dirty="0"/>
          </a:p>
        </p:txBody>
      </p:sp>
    </p:spTree>
    <p:extLst>
      <p:ext uri="{BB962C8B-B14F-4D97-AF65-F5344CB8AC3E}">
        <p14:creationId xmlns:p14="http://schemas.microsoft.com/office/powerpoint/2010/main" val="10694516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F3CC3-911D-4DFE-9BA4-C03B61E34BFE}"/>
              </a:ext>
            </a:extLst>
          </p:cNvPr>
          <p:cNvSpPr>
            <a:spLocks noGrp="1"/>
          </p:cNvSpPr>
          <p:nvPr>
            <p:ph type="title"/>
          </p:nvPr>
        </p:nvSpPr>
        <p:spPr>
          <a:xfrm>
            <a:off x="202095" y="166343"/>
            <a:ext cx="3455505" cy="1325563"/>
          </a:xfrm>
        </p:spPr>
        <p:txBody>
          <a:bodyPr>
            <a:normAutofit fontScale="90000"/>
          </a:bodyPr>
          <a:lstStyle/>
          <a:p>
            <a:r>
              <a:rPr lang="en-GB" b="1" dirty="0"/>
              <a:t>Architecture of the Model </a:t>
            </a:r>
            <a:br>
              <a:rPr lang="en-GB" b="1" dirty="0"/>
            </a:br>
            <a:endParaRPr lang="en-US" b="1" dirty="0"/>
          </a:p>
        </p:txBody>
      </p:sp>
      <p:sp>
        <p:nvSpPr>
          <p:cNvPr id="3" name="Slide Number Placeholder 2">
            <a:extLst>
              <a:ext uri="{FF2B5EF4-FFF2-40B4-BE49-F238E27FC236}">
                <a16:creationId xmlns:a16="http://schemas.microsoft.com/office/drawing/2014/main" id="{B8133EDE-1162-45DF-8DFD-633F20D5267E}"/>
              </a:ext>
            </a:extLst>
          </p:cNvPr>
          <p:cNvSpPr>
            <a:spLocks noGrp="1"/>
          </p:cNvSpPr>
          <p:nvPr>
            <p:ph type="sldNum" sz="quarter" idx="12"/>
          </p:nvPr>
        </p:nvSpPr>
        <p:spPr/>
        <p:txBody>
          <a:bodyPr/>
          <a:lstStyle/>
          <a:p>
            <a:fld id="{A3A1CAF0-5C54-4693-A944-B9005369A5D2}" type="slidenum">
              <a:rPr lang="en-US" smtClean="0"/>
              <a:t>13</a:t>
            </a:fld>
            <a:endParaRPr lang="en-US"/>
          </a:p>
        </p:txBody>
      </p:sp>
      <p:pic>
        <p:nvPicPr>
          <p:cNvPr id="5" name="Picture 4">
            <a:extLst>
              <a:ext uri="{FF2B5EF4-FFF2-40B4-BE49-F238E27FC236}">
                <a16:creationId xmlns:a16="http://schemas.microsoft.com/office/drawing/2014/main" id="{4046D06E-E682-485A-953E-2E1423991706}"/>
              </a:ext>
            </a:extLst>
          </p:cNvPr>
          <p:cNvPicPr>
            <a:picLocks noChangeAspect="1"/>
          </p:cNvPicPr>
          <p:nvPr/>
        </p:nvPicPr>
        <p:blipFill>
          <a:blip r:embed="rId2"/>
          <a:stretch>
            <a:fillRect/>
          </a:stretch>
        </p:blipFill>
        <p:spPr>
          <a:xfrm>
            <a:off x="3511151" y="0"/>
            <a:ext cx="8590721" cy="6858000"/>
          </a:xfrm>
          <a:prstGeom prst="rect">
            <a:avLst/>
          </a:prstGeom>
        </p:spPr>
      </p:pic>
    </p:spTree>
    <p:extLst>
      <p:ext uri="{BB962C8B-B14F-4D97-AF65-F5344CB8AC3E}">
        <p14:creationId xmlns:p14="http://schemas.microsoft.com/office/powerpoint/2010/main" val="39762472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92732-2FEB-465A-8495-FB0216C851FC}"/>
              </a:ext>
            </a:extLst>
          </p:cNvPr>
          <p:cNvSpPr>
            <a:spLocks noGrp="1"/>
          </p:cNvSpPr>
          <p:nvPr>
            <p:ph type="title"/>
          </p:nvPr>
        </p:nvSpPr>
        <p:spPr>
          <a:xfrm>
            <a:off x="0" y="126586"/>
            <a:ext cx="10515600" cy="1325563"/>
          </a:xfrm>
        </p:spPr>
        <p:txBody>
          <a:bodyPr>
            <a:normAutofit/>
          </a:bodyPr>
          <a:lstStyle/>
          <a:p>
            <a:r>
              <a:rPr lang="en-GB" b="1" dirty="0"/>
              <a:t>Innovation in the project</a:t>
            </a:r>
            <a:br>
              <a:rPr lang="en-GB" b="1" dirty="0"/>
            </a:br>
            <a:endParaRPr lang="en-US" b="1" dirty="0"/>
          </a:p>
        </p:txBody>
      </p:sp>
      <p:sp>
        <p:nvSpPr>
          <p:cNvPr id="3" name="Slide Number Placeholder 2">
            <a:extLst>
              <a:ext uri="{FF2B5EF4-FFF2-40B4-BE49-F238E27FC236}">
                <a16:creationId xmlns:a16="http://schemas.microsoft.com/office/drawing/2014/main" id="{29B69BA9-08BD-4AC4-8ED5-7E7C0BFFC6EB}"/>
              </a:ext>
            </a:extLst>
          </p:cNvPr>
          <p:cNvSpPr>
            <a:spLocks noGrp="1"/>
          </p:cNvSpPr>
          <p:nvPr>
            <p:ph type="sldNum" sz="quarter" idx="12"/>
          </p:nvPr>
        </p:nvSpPr>
        <p:spPr/>
        <p:txBody>
          <a:bodyPr/>
          <a:lstStyle/>
          <a:p>
            <a:fld id="{A3A1CAF0-5C54-4693-A944-B9005369A5D2}" type="slidenum">
              <a:rPr lang="en-US" smtClean="0"/>
              <a:t>14</a:t>
            </a:fld>
            <a:endParaRPr lang="en-US"/>
          </a:p>
        </p:txBody>
      </p:sp>
      <p:sp>
        <p:nvSpPr>
          <p:cNvPr id="4" name="TextBox 3">
            <a:extLst>
              <a:ext uri="{FF2B5EF4-FFF2-40B4-BE49-F238E27FC236}">
                <a16:creationId xmlns:a16="http://schemas.microsoft.com/office/drawing/2014/main" id="{FF9E3912-B228-44A9-85D1-3E5BD2FADF04}"/>
              </a:ext>
            </a:extLst>
          </p:cNvPr>
          <p:cNvSpPr txBox="1"/>
          <p:nvPr/>
        </p:nvSpPr>
        <p:spPr>
          <a:xfrm>
            <a:off x="616226" y="1331843"/>
            <a:ext cx="10933044" cy="2831544"/>
          </a:xfrm>
          <a:prstGeom prst="rect">
            <a:avLst/>
          </a:prstGeom>
          <a:noFill/>
        </p:spPr>
        <p:txBody>
          <a:bodyPr wrap="square" rtlCol="0">
            <a:spAutoFit/>
          </a:bodyPr>
          <a:lstStyle/>
          <a:p>
            <a:r>
              <a:rPr lang="en-US" sz="3200" dirty="0"/>
              <a:t>1.Automated Faculty Timetable Generation</a:t>
            </a:r>
          </a:p>
          <a:p>
            <a:r>
              <a:rPr lang="en-US" sz="3200" dirty="0"/>
              <a:t>2.User-Friendly Web Portal</a:t>
            </a:r>
          </a:p>
          <a:p>
            <a:r>
              <a:rPr lang="en-US" sz="3200" dirty="0"/>
              <a:t>3.Real-Time Validation</a:t>
            </a:r>
          </a:p>
          <a:p>
            <a:r>
              <a:rPr lang="en-US" sz="3200" dirty="0"/>
              <a:t>4.Scalable and Flexible Architecture</a:t>
            </a:r>
          </a:p>
          <a:p>
            <a:r>
              <a:rPr lang="en-US" sz="3200" dirty="0"/>
              <a:t>5.Enhanced Student and Faculty Experience</a:t>
            </a:r>
          </a:p>
          <a:p>
            <a:endParaRPr lang="en-US" dirty="0"/>
          </a:p>
        </p:txBody>
      </p:sp>
    </p:spTree>
    <p:extLst>
      <p:ext uri="{BB962C8B-B14F-4D97-AF65-F5344CB8AC3E}">
        <p14:creationId xmlns:p14="http://schemas.microsoft.com/office/powerpoint/2010/main" val="37385348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66F03-956C-4B53-9E8D-5D3151F54317}"/>
              </a:ext>
            </a:extLst>
          </p:cNvPr>
          <p:cNvSpPr>
            <a:spLocks noGrp="1"/>
          </p:cNvSpPr>
          <p:nvPr>
            <p:ph type="title"/>
          </p:nvPr>
        </p:nvSpPr>
        <p:spPr>
          <a:xfrm>
            <a:off x="188844" y="100082"/>
            <a:ext cx="10515600" cy="1325563"/>
          </a:xfrm>
        </p:spPr>
        <p:txBody>
          <a:bodyPr>
            <a:normAutofit/>
          </a:bodyPr>
          <a:lstStyle/>
          <a:p>
            <a:r>
              <a:rPr lang="en-GB" sz="2800" b="1" dirty="0">
                <a:latin typeface="Times New Roman" panose="02020603050405020304" pitchFamily="18" charset="0"/>
                <a:cs typeface="Times New Roman" panose="02020603050405020304" pitchFamily="18" charset="0"/>
              </a:rPr>
              <a:t>Plan of action to complete the project</a:t>
            </a:r>
            <a:br>
              <a:rPr lang="en-GB"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615A4D87-E04A-4568-85DF-81FC84DC8BF3}"/>
              </a:ext>
            </a:extLst>
          </p:cNvPr>
          <p:cNvSpPr>
            <a:spLocks noGrp="1"/>
          </p:cNvSpPr>
          <p:nvPr>
            <p:ph type="sldNum" sz="quarter" idx="12"/>
          </p:nvPr>
        </p:nvSpPr>
        <p:spPr/>
        <p:txBody>
          <a:bodyPr/>
          <a:lstStyle/>
          <a:p>
            <a:fld id="{A3A1CAF0-5C54-4693-A944-B9005369A5D2}" type="slidenum">
              <a:rPr lang="en-US" smtClean="0"/>
              <a:t>15</a:t>
            </a:fld>
            <a:endParaRPr lang="en-US"/>
          </a:p>
        </p:txBody>
      </p:sp>
      <p:sp>
        <p:nvSpPr>
          <p:cNvPr id="4" name="TextBox 3">
            <a:extLst>
              <a:ext uri="{FF2B5EF4-FFF2-40B4-BE49-F238E27FC236}">
                <a16:creationId xmlns:a16="http://schemas.microsoft.com/office/drawing/2014/main" id="{BFB5F8F2-F57E-49F5-AB1B-BFBE44AA8258}"/>
              </a:ext>
            </a:extLst>
          </p:cNvPr>
          <p:cNvSpPr txBox="1"/>
          <p:nvPr/>
        </p:nvSpPr>
        <p:spPr>
          <a:xfrm>
            <a:off x="437322" y="208722"/>
            <a:ext cx="11022496" cy="7238847"/>
          </a:xfrm>
          <a:prstGeom prst="rect">
            <a:avLst/>
          </a:prstGeom>
          <a:noFill/>
        </p:spPr>
        <p:txBody>
          <a:bodyPr wrap="square" rtlCol="0">
            <a:spAutoFit/>
          </a:bodyPr>
          <a:lstStyle/>
          <a:p>
            <a:endParaRPr lang="en-US" sz="2400" dirty="0"/>
          </a:p>
          <a:p>
            <a:r>
              <a:rPr lang="en-US" sz="2400" b="1" dirty="0"/>
              <a:t>Week 1</a:t>
            </a:r>
            <a:r>
              <a:rPr lang="en-US" sz="2400" dirty="0"/>
              <a:t>: Project Setup and Component Design</a:t>
            </a:r>
          </a:p>
          <a:p>
            <a:r>
              <a:rPr lang="en-US" sz="2400" dirty="0"/>
              <a:t>Understand project requirements and gather necessary resources.</a:t>
            </a:r>
          </a:p>
          <a:p>
            <a:r>
              <a:rPr lang="en-US" sz="2400" dirty="0"/>
              <a:t>Set up development environment (VS Code, Node.js).</a:t>
            </a:r>
          </a:p>
          <a:p>
            <a:r>
              <a:rPr lang="en-US" sz="2400" dirty="0"/>
              <a:t>Create Next.js project structure and initial setup. Begin designing components (expense list, form, header).</a:t>
            </a:r>
          </a:p>
          <a:p>
            <a:endParaRPr lang="en-US" sz="2400" b="1" dirty="0"/>
          </a:p>
          <a:p>
            <a:r>
              <a:rPr lang="en-US" sz="2400" b="1" dirty="0"/>
              <a:t>Week 2</a:t>
            </a:r>
            <a:r>
              <a:rPr lang="en-US" sz="2400" dirty="0"/>
              <a:t>: Styling with CSS</a:t>
            </a:r>
          </a:p>
          <a:p>
            <a:r>
              <a:rPr lang="en-US" sz="2400" dirty="0"/>
              <a:t>Implement CSS in the project and apply styles to components.</a:t>
            </a:r>
          </a:p>
          <a:p>
            <a:r>
              <a:rPr lang="en-US" sz="2400" dirty="0"/>
              <a:t>Refine styling, ensuring consistency and responsiveness across different screen sizes.</a:t>
            </a:r>
          </a:p>
          <a:p>
            <a:endParaRPr lang="en-US" sz="2400" dirty="0"/>
          </a:p>
          <a:p>
            <a:r>
              <a:rPr lang="en-US" sz="2400" b="1" dirty="0"/>
              <a:t>Week 3</a:t>
            </a:r>
            <a:r>
              <a:rPr lang="en-US" sz="2400" dirty="0"/>
              <a:t>: Data Management</a:t>
            </a:r>
          </a:p>
          <a:p>
            <a:r>
              <a:rPr lang="en-US" sz="2400" dirty="0"/>
              <a:t>Set up data models </a:t>
            </a:r>
          </a:p>
          <a:p>
            <a:r>
              <a:rPr lang="en-US" sz="2400" dirty="0"/>
              <a:t>Define relationships between data models and implement CRUD operations.</a:t>
            </a:r>
          </a:p>
          <a:p>
            <a:endParaRPr lang="en-US" sz="2400" dirty="0"/>
          </a:p>
          <a:p>
            <a:r>
              <a:rPr lang="en-US" sz="2400" b="1" dirty="0"/>
              <a:t>Week 4</a:t>
            </a:r>
            <a:r>
              <a:rPr lang="en-US" sz="2400" dirty="0"/>
              <a:t>: Integration of Clerk for Authentication</a:t>
            </a:r>
          </a:p>
          <a:p>
            <a:r>
              <a:rPr lang="en-US" sz="2400" dirty="0"/>
              <a:t>Research and integrate Clerk for user authentication and authorization.</a:t>
            </a:r>
          </a:p>
          <a:p>
            <a:r>
              <a:rPr lang="en-US" sz="2400" dirty="0"/>
              <a:t>Implement user registration, login, and logout functionalities.</a:t>
            </a:r>
          </a:p>
          <a:p>
            <a:endParaRPr lang="en-US" sz="2400" dirty="0"/>
          </a:p>
        </p:txBody>
      </p:sp>
    </p:spTree>
    <p:extLst>
      <p:ext uri="{BB962C8B-B14F-4D97-AF65-F5344CB8AC3E}">
        <p14:creationId xmlns:p14="http://schemas.microsoft.com/office/powerpoint/2010/main" val="7123984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E9640A5-8DF1-48AB-BB77-C9C61A775937}"/>
              </a:ext>
            </a:extLst>
          </p:cNvPr>
          <p:cNvSpPr>
            <a:spLocks noGrp="1"/>
          </p:cNvSpPr>
          <p:nvPr>
            <p:ph type="sldNum" sz="quarter" idx="12"/>
          </p:nvPr>
        </p:nvSpPr>
        <p:spPr/>
        <p:txBody>
          <a:bodyPr/>
          <a:lstStyle/>
          <a:p>
            <a:fld id="{A3A1CAF0-5C54-4693-A944-B9005369A5D2}" type="slidenum">
              <a:rPr lang="en-US" smtClean="0"/>
              <a:t>16</a:t>
            </a:fld>
            <a:endParaRPr lang="en-US"/>
          </a:p>
        </p:txBody>
      </p:sp>
      <p:sp>
        <p:nvSpPr>
          <p:cNvPr id="3" name="TextBox 2">
            <a:extLst>
              <a:ext uri="{FF2B5EF4-FFF2-40B4-BE49-F238E27FC236}">
                <a16:creationId xmlns:a16="http://schemas.microsoft.com/office/drawing/2014/main" id="{A32963AB-2A9A-48F9-BD93-BC04D1FE0550}"/>
              </a:ext>
            </a:extLst>
          </p:cNvPr>
          <p:cNvSpPr txBox="1"/>
          <p:nvPr/>
        </p:nvSpPr>
        <p:spPr>
          <a:xfrm>
            <a:off x="447262" y="526773"/>
            <a:ext cx="11380304" cy="5632311"/>
          </a:xfrm>
          <a:prstGeom prst="rect">
            <a:avLst/>
          </a:prstGeom>
          <a:noFill/>
        </p:spPr>
        <p:txBody>
          <a:bodyPr wrap="square" rtlCol="0">
            <a:spAutoFit/>
          </a:bodyPr>
          <a:lstStyle/>
          <a:p>
            <a:r>
              <a:rPr lang="en-US" sz="2400" b="1" dirty="0"/>
              <a:t>Week 5</a:t>
            </a:r>
            <a:r>
              <a:rPr lang="en-US" sz="2400" dirty="0"/>
              <a:t>: Testing and Debugging</a:t>
            </a:r>
          </a:p>
          <a:p>
            <a:r>
              <a:rPr lang="en-US" sz="2400" dirty="0"/>
              <a:t>Test the application for functionality and usability.</a:t>
            </a:r>
          </a:p>
          <a:p>
            <a:r>
              <a:rPr lang="en-US" sz="2400" dirty="0"/>
              <a:t>Address any bugs or issues identified during testing. Conduct further testing as needed.</a:t>
            </a:r>
          </a:p>
          <a:p>
            <a:endParaRPr lang="en-US" sz="2400" dirty="0"/>
          </a:p>
          <a:p>
            <a:r>
              <a:rPr lang="en-US" sz="2400" b="1" dirty="0"/>
              <a:t>Week 6</a:t>
            </a:r>
            <a:r>
              <a:rPr lang="en-US" sz="2400" dirty="0"/>
              <a:t>: Refinement and Optimization</a:t>
            </a:r>
          </a:p>
          <a:p>
            <a:r>
              <a:rPr lang="en-US" sz="2400" dirty="0"/>
              <a:t>Optimize application performance and improve code quality.</a:t>
            </a:r>
          </a:p>
          <a:p>
            <a:r>
              <a:rPr lang="en-US" sz="2400" dirty="0"/>
              <a:t>Refactor codebase for better maintainability and scalability.</a:t>
            </a:r>
          </a:p>
          <a:p>
            <a:endParaRPr lang="en-US" sz="2400" dirty="0"/>
          </a:p>
          <a:p>
            <a:r>
              <a:rPr lang="en-US" sz="2400" b="1" dirty="0"/>
              <a:t>Week 7</a:t>
            </a:r>
            <a:r>
              <a:rPr lang="en-US" sz="2400" dirty="0"/>
              <a:t>: Deployment Preparation</a:t>
            </a:r>
          </a:p>
          <a:p>
            <a:r>
              <a:rPr lang="en-US" sz="2400" dirty="0"/>
              <a:t>Prepare the application for deployment.</a:t>
            </a:r>
          </a:p>
          <a:p>
            <a:r>
              <a:rPr lang="en-US" sz="2400" dirty="0"/>
              <a:t>Set up deployment environment and configure deployment settings.</a:t>
            </a:r>
          </a:p>
          <a:p>
            <a:endParaRPr lang="en-US" sz="2400" dirty="0"/>
          </a:p>
          <a:p>
            <a:r>
              <a:rPr lang="en-US" sz="2400" b="1" dirty="0"/>
              <a:t>Week 8</a:t>
            </a:r>
            <a:r>
              <a:rPr lang="en-US" sz="2400" dirty="0"/>
              <a:t>: Deployment and Documentation</a:t>
            </a:r>
          </a:p>
          <a:p>
            <a:r>
              <a:rPr lang="en-US" sz="2400" dirty="0"/>
              <a:t>Write documentation including setup instructions, usage guidelines, and project overview. Review and finalize documentation.</a:t>
            </a:r>
            <a:endParaRPr lang="en-IN" sz="2400" dirty="0"/>
          </a:p>
        </p:txBody>
      </p:sp>
    </p:spTree>
    <p:extLst>
      <p:ext uri="{BB962C8B-B14F-4D97-AF65-F5344CB8AC3E}">
        <p14:creationId xmlns:p14="http://schemas.microsoft.com/office/powerpoint/2010/main" val="20283710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92763-88A6-4714-BB10-2AD3C5189FB3}"/>
              </a:ext>
            </a:extLst>
          </p:cNvPr>
          <p:cNvSpPr>
            <a:spLocks noGrp="1"/>
          </p:cNvSpPr>
          <p:nvPr>
            <p:ph type="title"/>
          </p:nvPr>
        </p:nvSpPr>
        <p:spPr>
          <a:xfrm>
            <a:off x="241852" y="153090"/>
            <a:ext cx="10515600" cy="1145623"/>
          </a:xfrm>
        </p:spPr>
        <p:txBody>
          <a:bodyPr/>
          <a:lstStyle/>
          <a:p>
            <a:r>
              <a:rPr lang="en-GB" b="1" dirty="0"/>
              <a:t>References</a:t>
            </a:r>
            <a:endParaRPr lang="en-US" b="1" dirty="0"/>
          </a:p>
        </p:txBody>
      </p:sp>
      <p:sp>
        <p:nvSpPr>
          <p:cNvPr id="3" name="Slide Number Placeholder 2">
            <a:extLst>
              <a:ext uri="{FF2B5EF4-FFF2-40B4-BE49-F238E27FC236}">
                <a16:creationId xmlns:a16="http://schemas.microsoft.com/office/drawing/2014/main" id="{8BB44810-4295-4E5B-87B6-775F200FCDB5}"/>
              </a:ext>
            </a:extLst>
          </p:cNvPr>
          <p:cNvSpPr>
            <a:spLocks noGrp="1"/>
          </p:cNvSpPr>
          <p:nvPr>
            <p:ph type="sldNum" sz="quarter" idx="12"/>
          </p:nvPr>
        </p:nvSpPr>
        <p:spPr/>
        <p:txBody>
          <a:bodyPr/>
          <a:lstStyle/>
          <a:p>
            <a:fld id="{A3A1CAF0-5C54-4693-A944-B9005369A5D2}" type="slidenum">
              <a:rPr lang="en-US" smtClean="0"/>
              <a:t>17</a:t>
            </a:fld>
            <a:endParaRPr lang="en-US"/>
          </a:p>
        </p:txBody>
      </p:sp>
      <p:sp>
        <p:nvSpPr>
          <p:cNvPr id="4" name="TextBox 3">
            <a:extLst>
              <a:ext uri="{FF2B5EF4-FFF2-40B4-BE49-F238E27FC236}">
                <a16:creationId xmlns:a16="http://schemas.microsoft.com/office/drawing/2014/main" id="{B55C3D37-F08F-453D-B0B9-DE7338F7E109}"/>
              </a:ext>
            </a:extLst>
          </p:cNvPr>
          <p:cNvSpPr txBox="1"/>
          <p:nvPr/>
        </p:nvSpPr>
        <p:spPr>
          <a:xfrm>
            <a:off x="725557" y="1630016"/>
            <a:ext cx="7235686" cy="2677656"/>
          </a:xfrm>
          <a:prstGeom prst="rect">
            <a:avLst/>
          </a:prstGeom>
          <a:noFill/>
        </p:spPr>
        <p:txBody>
          <a:bodyPr wrap="square" rtlCol="0">
            <a:spAutoFit/>
          </a:bodyPr>
          <a:lstStyle/>
          <a:p>
            <a:r>
              <a:rPr lang="en-US" sz="2400" dirty="0"/>
              <a:t>We have referred few sites those are:</a:t>
            </a:r>
          </a:p>
          <a:p>
            <a:r>
              <a:rPr lang="en-US" sz="2400" dirty="0"/>
              <a:t>1.GeeksforGeeks</a:t>
            </a:r>
          </a:p>
          <a:p>
            <a:r>
              <a:rPr lang="en-US" sz="2400" dirty="0"/>
              <a:t>2.W3Schools</a:t>
            </a:r>
          </a:p>
          <a:p>
            <a:r>
              <a:rPr lang="en-US" sz="2400" dirty="0"/>
              <a:t>3.StackOverflow</a:t>
            </a:r>
          </a:p>
          <a:p>
            <a:r>
              <a:rPr lang="en-US" sz="2400" dirty="0"/>
              <a:t>4.</a:t>
            </a:r>
            <a:r>
              <a:rPr lang="en-US" sz="2400" u="sng" dirty="0">
                <a:hlinkClick r:id="rId2"/>
              </a:rPr>
              <a:t>https://youtu.be/A01KtJTv1oc?si=WX0ybCfx7ge10zbY</a:t>
            </a:r>
            <a:endParaRPr lang="en-US" sz="2400" dirty="0"/>
          </a:p>
          <a:p>
            <a:r>
              <a:rPr lang="en-US" sz="2400" dirty="0"/>
              <a:t>5.</a:t>
            </a:r>
            <a:r>
              <a:rPr lang="en-US" sz="2400" u="sng" dirty="0">
                <a:hlinkClick r:id="rId3"/>
              </a:rPr>
              <a:t>https://youtube.com/clip/UgkxDEuG_R5IIqFVCBLPDsilwVGkkhCwL27g?si=axoH6Buu_n80RppA</a:t>
            </a:r>
            <a:endParaRPr lang="en-US" sz="2400" dirty="0"/>
          </a:p>
        </p:txBody>
      </p:sp>
    </p:spTree>
    <p:extLst>
      <p:ext uri="{BB962C8B-B14F-4D97-AF65-F5344CB8AC3E}">
        <p14:creationId xmlns:p14="http://schemas.microsoft.com/office/powerpoint/2010/main" val="15657557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A5925-3251-476A-A03A-1718B5C73ABD}"/>
              </a:ext>
            </a:extLst>
          </p:cNvPr>
          <p:cNvSpPr>
            <a:spLocks noGrp="1"/>
          </p:cNvSpPr>
          <p:nvPr>
            <p:ph type="title"/>
          </p:nvPr>
        </p:nvSpPr>
        <p:spPr>
          <a:xfrm>
            <a:off x="838200" y="18256"/>
            <a:ext cx="10515600" cy="1290040"/>
          </a:xfrm>
        </p:spPr>
        <p:txBody>
          <a:bodyPr/>
          <a:lstStyle/>
          <a:p>
            <a:r>
              <a:rPr lang="en-GB" b="1" dirty="0"/>
              <a:t>Contents</a:t>
            </a:r>
            <a:endParaRPr lang="en-US" b="1" dirty="0"/>
          </a:p>
        </p:txBody>
      </p:sp>
      <p:sp>
        <p:nvSpPr>
          <p:cNvPr id="4" name="TextBox 3">
            <a:extLst>
              <a:ext uri="{FF2B5EF4-FFF2-40B4-BE49-F238E27FC236}">
                <a16:creationId xmlns:a16="http://schemas.microsoft.com/office/drawing/2014/main" id="{D1AA05B9-9D49-4B89-83A9-5D1B89988644}"/>
              </a:ext>
            </a:extLst>
          </p:cNvPr>
          <p:cNvSpPr txBox="1"/>
          <p:nvPr/>
        </p:nvSpPr>
        <p:spPr>
          <a:xfrm>
            <a:off x="1540436" y="1057172"/>
            <a:ext cx="5718232" cy="4893647"/>
          </a:xfrm>
          <a:prstGeom prst="rect">
            <a:avLst/>
          </a:prstGeom>
          <a:noFill/>
        </p:spPr>
        <p:txBody>
          <a:bodyPr wrap="none" rtlCol="0">
            <a:spAutoFit/>
          </a:bodyPr>
          <a:lstStyle/>
          <a:p>
            <a:pPr marL="342900" indent="-342900">
              <a:buAutoNum type="arabicPeriod"/>
            </a:pPr>
            <a:r>
              <a:rPr lang="en-GB" sz="2400" b="1" dirty="0"/>
              <a:t>Abstract</a:t>
            </a:r>
          </a:p>
          <a:p>
            <a:pPr marL="342900" indent="-342900">
              <a:buAutoNum type="arabicPeriod"/>
            </a:pPr>
            <a:r>
              <a:rPr lang="en-GB" sz="2400" b="1" dirty="0"/>
              <a:t>Motivation</a:t>
            </a:r>
          </a:p>
          <a:p>
            <a:pPr marL="342900" indent="-342900">
              <a:buAutoNum type="arabicPeriod"/>
            </a:pPr>
            <a:r>
              <a:rPr lang="en-GB" sz="2400" b="1" dirty="0"/>
              <a:t>Literature review</a:t>
            </a:r>
          </a:p>
          <a:p>
            <a:pPr marL="342900" indent="-342900">
              <a:buAutoNum type="arabicPeriod"/>
            </a:pPr>
            <a:r>
              <a:rPr lang="en-GB" sz="2400" b="1" dirty="0"/>
              <a:t>Limitations of the existing models</a:t>
            </a:r>
          </a:p>
          <a:p>
            <a:pPr marL="342900" indent="-342900">
              <a:buAutoNum type="arabicPeriod"/>
            </a:pPr>
            <a:r>
              <a:rPr lang="en-GB" sz="2400" b="1" dirty="0"/>
              <a:t>Proposed problem statement</a:t>
            </a:r>
          </a:p>
          <a:p>
            <a:pPr marL="342900" indent="-342900">
              <a:buAutoNum type="arabicPeriod"/>
            </a:pPr>
            <a:r>
              <a:rPr lang="en-GB" sz="2400" b="1" dirty="0"/>
              <a:t>Proposed approach of the work</a:t>
            </a:r>
          </a:p>
          <a:p>
            <a:pPr marL="342900" indent="-342900">
              <a:buAutoNum type="arabicPeriod"/>
            </a:pPr>
            <a:r>
              <a:rPr lang="en-GB" sz="2400" b="1" dirty="0"/>
              <a:t>User/Stakeholder requirement analysis</a:t>
            </a:r>
          </a:p>
          <a:p>
            <a:pPr marL="342900" indent="-342900">
              <a:buAutoNum type="arabicPeriod"/>
            </a:pPr>
            <a:r>
              <a:rPr lang="en-GB" sz="2400" b="1" dirty="0"/>
              <a:t>Software  requirement/Technology stack</a:t>
            </a:r>
          </a:p>
          <a:p>
            <a:pPr marL="342900" indent="-342900">
              <a:buAutoNum type="arabicPeriod"/>
            </a:pPr>
            <a:r>
              <a:rPr lang="en-GB" sz="2400" b="1" dirty="0"/>
              <a:t>Hardware requirements</a:t>
            </a:r>
          </a:p>
          <a:p>
            <a:pPr marL="342900" indent="-342900">
              <a:buAutoNum type="arabicPeriod"/>
            </a:pPr>
            <a:r>
              <a:rPr lang="en-GB" sz="2400" b="1" dirty="0"/>
              <a:t>Data sets requirement</a:t>
            </a:r>
          </a:p>
          <a:p>
            <a:r>
              <a:rPr lang="en-GB" sz="2400" b="1" dirty="0"/>
              <a:t>11. Innovation in the project</a:t>
            </a:r>
          </a:p>
          <a:p>
            <a:r>
              <a:rPr lang="en-GB" sz="2400" b="1" dirty="0"/>
              <a:t>12. Plan of action to complete the project</a:t>
            </a:r>
          </a:p>
          <a:p>
            <a:r>
              <a:rPr lang="en-GB" sz="2400" b="1" dirty="0"/>
              <a:t>  References</a:t>
            </a:r>
            <a:endParaRPr lang="en-US" sz="2400" b="1" dirty="0"/>
          </a:p>
        </p:txBody>
      </p:sp>
      <p:sp>
        <p:nvSpPr>
          <p:cNvPr id="3" name="Slide Number Placeholder 2">
            <a:extLst>
              <a:ext uri="{FF2B5EF4-FFF2-40B4-BE49-F238E27FC236}">
                <a16:creationId xmlns:a16="http://schemas.microsoft.com/office/drawing/2014/main" id="{3E0D6E6B-9A73-4869-B239-EFB79569E2B4}"/>
              </a:ext>
            </a:extLst>
          </p:cNvPr>
          <p:cNvSpPr>
            <a:spLocks noGrp="1"/>
          </p:cNvSpPr>
          <p:nvPr>
            <p:ph type="sldNum" sz="quarter" idx="12"/>
          </p:nvPr>
        </p:nvSpPr>
        <p:spPr/>
        <p:txBody>
          <a:bodyPr/>
          <a:lstStyle/>
          <a:p>
            <a:fld id="{A3A1CAF0-5C54-4693-A944-B9005369A5D2}" type="slidenum">
              <a:rPr lang="en-US" smtClean="0"/>
              <a:t>2</a:t>
            </a:fld>
            <a:endParaRPr lang="en-US"/>
          </a:p>
        </p:txBody>
      </p:sp>
    </p:spTree>
    <p:extLst>
      <p:ext uri="{BB962C8B-B14F-4D97-AF65-F5344CB8AC3E}">
        <p14:creationId xmlns:p14="http://schemas.microsoft.com/office/powerpoint/2010/main" val="24544586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F03CF-502E-4E3F-AAEB-C4A4E5C28D72}"/>
              </a:ext>
            </a:extLst>
          </p:cNvPr>
          <p:cNvSpPr>
            <a:spLocks noGrp="1"/>
          </p:cNvSpPr>
          <p:nvPr>
            <p:ph type="title"/>
          </p:nvPr>
        </p:nvSpPr>
        <p:spPr>
          <a:xfrm>
            <a:off x="177019" y="18255"/>
            <a:ext cx="10515600" cy="1325563"/>
          </a:xfrm>
        </p:spPr>
        <p:txBody>
          <a:bodyPr/>
          <a:lstStyle/>
          <a:p>
            <a:r>
              <a:rPr lang="en-GB" b="1" dirty="0"/>
              <a:t>Abstract</a:t>
            </a:r>
            <a:endParaRPr lang="en-US" b="1" dirty="0"/>
          </a:p>
        </p:txBody>
      </p:sp>
      <p:sp>
        <p:nvSpPr>
          <p:cNvPr id="3" name="Slide Number Placeholder 2">
            <a:extLst>
              <a:ext uri="{FF2B5EF4-FFF2-40B4-BE49-F238E27FC236}">
                <a16:creationId xmlns:a16="http://schemas.microsoft.com/office/drawing/2014/main" id="{64B27C3F-625E-4076-B800-BC37742C7F92}"/>
              </a:ext>
            </a:extLst>
          </p:cNvPr>
          <p:cNvSpPr>
            <a:spLocks noGrp="1"/>
          </p:cNvSpPr>
          <p:nvPr>
            <p:ph type="sldNum" sz="quarter" idx="12"/>
          </p:nvPr>
        </p:nvSpPr>
        <p:spPr/>
        <p:txBody>
          <a:bodyPr/>
          <a:lstStyle/>
          <a:p>
            <a:fld id="{A3A1CAF0-5C54-4693-A944-B9005369A5D2}" type="slidenum">
              <a:rPr lang="en-US" smtClean="0"/>
              <a:t>3</a:t>
            </a:fld>
            <a:endParaRPr lang="en-US"/>
          </a:p>
        </p:txBody>
      </p:sp>
      <p:sp>
        <p:nvSpPr>
          <p:cNvPr id="4" name="TextBox 3">
            <a:extLst>
              <a:ext uri="{FF2B5EF4-FFF2-40B4-BE49-F238E27FC236}">
                <a16:creationId xmlns:a16="http://schemas.microsoft.com/office/drawing/2014/main" id="{2C725E75-7AC1-4F33-A462-1C7E758D048B}"/>
              </a:ext>
            </a:extLst>
          </p:cNvPr>
          <p:cNvSpPr txBox="1"/>
          <p:nvPr/>
        </p:nvSpPr>
        <p:spPr>
          <a:xfrm>
            <a:off x="390939" y="1162879"/>
            <a:ext cx="11410121" cy="4985980"/>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The project focuses on developing an automated system for generating faculty timetables by comparing and integrating student timetables. </a:t>
            </a:r>
          </a:p>
          <a:p>
            <a:pPr algn="just"/>
            <a:r>
              <a:rPr lang="en-US" sz="2000" dirty="0">
                <a:latin typeface="Times New Roman" panose="02020603050405020304" pitchFamily="18" charset="0"/>
                <a:cs typeface="Times New Roman" panose="02020603050405020304" pitchFamily="18" charset="0"/>
              </a:rPr>
              <a:t>This solution addresses the challenge of creating conflict-free schedules that optimize faculty availability and meet student course requirements. </a:t>
            </a:r>
          </a:p>
          <a:p>
            <a:pPr algn="just"/>
            <a:r>
              <a:rPr lang="en-US" sz="2000" dirty="0">
                <a:latin typeface="Times New Roman" panose="02020603050405020304" pitchFamily="18" charset="0"/>
                <a:cs typeface="Times New Roman" panose="02020603050405020304" pitchFamily="18" charset="0"/>
              </a:rPr>
              <a:t>Utilizing advanced scheduling algorithms, the system ensures that each faculty member's timetable aligns with student schedules, minimizing overlaps and maximizing resource utilization.</a:t>
            </a:r>
          </a:p>
          <a:p>
            <a:pPr algn="just"/>
            <a:r>
              <a:rPr lang="en-US" sz="2000" dirty="0">
                <a:latin typeface="Times New Roman" panose="02020603050405020304" pitchFamily="18" charset="0"/>
                <a:cs typeface="Times New Roman" panose="02020603050405020304" pitchFamily="18" charset="0"/>
              </a:rPr>
              <a:t>Key features of the system include real-time conflict detection and resolution, user-friendly input interfaces, and robust data validation mechanisms. The system also incorporates secure authentication and authorization protocols to protect sensitive information and ensure that only authorized users can modify timetables. Comprehensive testing was conducted to validate the system's functionality, performance, and security.</a:t>
            </a:r>
          </a:p>
          <a:p>
            <a:pPr algn="just"/>
            <a:r>
              <a:rPr lang="en-US" sz="2000" dirty="0">
                <a:latin typeface="Times New Roman" panose="02020603050405020304" pitchFamily="18" charset="0"/>
                <a:cs typeface="Times New Roman" panose="02020603050405020304" pitchFamily="18" charset="0"/>
              </a:rPr>
              <a:t>The results demonstrate the system's effectiveness in generating accurate and efficient timetables, significantly reducing the administrative burden associated with manual scheduling. Future enhancements are proposed, such as integrating real-time updates, enhancing mobile accessibility, and leveraging AI for predictive scheduling. This project represents a significant advancement in educational scheduling, providing a scalable and adaptable tool for institutions to manage their academic timetables more effectively.</a:t>
            </a:r>
          </a:p>
          <a:p>
            <a:pPr algn="just"/>
            <a:endParaRPr lang="en-US" dirty="0"/>
          </a:p>
        </p:txBody>
      </p:sp>
    </p:spTree>
    <p:extLst>
      <p:ext uri="{BB962C8B-B14F-4D97-AF65-F5344CB8AC3E}">
        <p14:creationId xmlns:p14="http://schemas.microsoft.com/office/powerpoint/2010/main" val="41577184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AF81E-803B-41EB-9960-FEB387D2813B}"/>
              </a:ext>
            </a:extLst>
          </p:cNvPr>
          <p:cNvSpPr>
            <a:spLocks noGrp="1"/>
          </p:cNvSpPr>
          <p:nvPr>
            <p:ph type="title"/>
          </p:nvPr>
        </p:nvSpPr>
        <p:spPr>
          <a:xfrm>
            <a:off x="120748" y="18255"/>
            <a:ext cx="10515600" cy="1325563"/>
          </a:xfrm>
        </p:spPr>
        <p:txBody>
          <a:bodyPr/>
          <a:lstStyle/>
          <a:p>
            <a:r>
              <a:rPr lang="en-GB" b="1" dirty="0"/>
              <a:t>Motivation</a:t>
            </a:r>
            <a:endParaRPr lang="en-US" b="1" dirty="0"/>
          </a:p>
        </p:txBody>
      </p:sp>
      <p:sp>
        <p:nvSpPr>
          <p:cNvPr id="3" name="Slide Number Placeholder 2">
            <a:extLst>
              <a:ext uri="{FF2B5EF4-FFF2-40B4-BE49-F238E27FC236}">
                <a16:creationId xmlns:a16="http://schemas.microsoft.com/office/drawing/2014/main" id="{9E627ECA-9D20-4CD4-B70A-A78A73BEC114}"/>
              </a:ext>
            </a:extLst>
          </p:cNvPr>
          <p:cNvSpPr>
            <a:spLocks noGrp="1"/>
          </p:cNvSpPr>
          <p:nvPr>
            <p:ph type="sldNum" sz="quarter" idx="12"/>
          </p:nvPr>
        </p:nvSpPr>
        <p:spPr/>
        <p:txBody>
          <a:bodyPr/>
          <a:lstStyle/>
          <a:p>
            <a:fld id="{A3A1CAF0-5C54-4693-A944-B9005369A5D2}" type="slidenum">
              <a:rPr lang="en-US" smtClean="0"/>
              <a:t>4</a:t>
            </a:fld>
            <a:endParaRPr lang="en-US"/>
          </a:p>
        </p:txBody>
      </p:sp>
      <p:sp>
        <p:nvSpPr>
          <p:cNvPr id="4" name="TextBox 3">
            <a:extLst>
              <a:ext uri="{FF2B5EF4-FFF2-40B4-BE49-F238E27FC236}">
                <a16:creationId xmlns:a16="http://schemas.microsoft.com/office/drawing/2014/main" id="{3C8E970A-824C-4714-9F5B-6F5624EFBD83}"/>
              </a:ext>
            </a:extLst>
          </p:cNvPr>
          <p:cNvSpPr txBox="1"/>
          <p:nvPr/>
        </p:nvSpPr>
        <p:spPr>
          <a:xfrm>
            <a:off x="596348" y="1490869"/>
            <a:ext cx="11032435" cy="3785652"/>
          </a:xfrm>
          <a:prstGeom prst="rect">
            <a:avLst/>
          </a:prstGeom>
          <a:noFill/>
        </p:spPr>
        <p:txBody>
          <a:bodyPr wrap="square" rtlCol="0">
            <a:spAutoFit/>
          </a:bodyPr>
          <a:lstStyle/>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The motivation for developing an automated timetable generation system arises from the need to streamline the scheduling process within educational institutions, eliminating the inefficiencies and conflicts inherent in manual scheduling methods.</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 By offering a user-friendly interface where students can effortlessly view their class timetables by selecting their year and section, and faculty can instantly access their personalized schedules by entering their faculty ID, the system ensures accurate, up-to-date timetables without requiring manual updates or reports. </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This enhances operational efficiency, reduces administrative burdens, and significantly improves the overall scheduling experience for both students and faculty members.</a:t>
            </a:r>
          </a:p>
        </p:txBody>
      </p:sp>
    </p:spTree>
    <p:extLst>
      <p:ext uri="{BB962C8B-B14F-4D97-AF65-F5344CB8AC3E}">
        <p14:creationId xmlns:p14="http://schemas.microsoft.com/office/powerpoint/2010/main" val="36919384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D6799-5337-4E94-83E8-F39B09806A2F}"/>
              </a:ext>
            </a:extLst>
          </p:cNvPr>
          <p:cNvSpPr>
            <a:spLocks noGrp="1"/>
          </p:cNvSpPr>
          <p:nvPr>
            <p:ph type="title"/>
          </p:nvPr>
        </p:nvSpPr>
        <p:spPr>
          <a:xfrm>
            <a:off x="0" y="18255"/>
            <a:ext cx="10515600" cy="1079025"/>
          </a:xfrm>
        </p:spPr>
        <p:txBody>
          <a:bodyPr/>
          <a:lstStyle/>
          <a:p>
            <a:r>
              <a:rPr lang="en-GB" b="1" dirty="0"/>
              <a:t>Literature review</a:t>
            </a:r>
            <a:endParaRPr lang="en-US" b="1" dirty="0"/>
          </a:p>
        </p:txBody>
      </p:sp>
      <p:sp>
        <p:nvSpPr>
          <p:cNvPr id="3" name="Slide Number Placeholder 2">
            <a:extLst>
              <a:ext uri="{FF2B5EF4-FFF2-40B4-BE49-F238E27FC236}">
                <a16:creationId xmlns:a16="http://schemas.microsoft.com/office/drawing/2014/main" id="{1EB19B2F-8FAB-4D45-990A-AFB0F6AAE2E9}"/>
              </a:ext>
            </a:extLst>
          </p:cNvPr>
          <p:cNvSpPr>
            <a:spLocks noGrp="1"/>
          </p:cNvSpPr>
          <p:nvPr>
            <p:ph type="sldNum" sz="quarter" idx="12"/>
          </p:nvPr>
        </p:nvSpPr>
        <p:spPr/>
        <p:txBody>
          <a:bodyPr/>
          <a:lstStyle/>
          <a:p>
            <a:fld id="{A3A1CAF0-5C54-4693-A944-B9005369A5D2}" type="slidenum">
              <a:rPr lang="en-US" smtClean="0"/>
              <a:t>5</a:t>
            </a:fld>
            <a:endParaRPr lang="en-US"/>
          </a:p>
        </p:txBody>
      </p:sp>
      <p:sp>
        <p:nvSpPr>
          <p:cNvPr id="4" name="TextBox 3">
            <a:extLst>
              <a:ext uri="{FF2B5EF4-FFF2-40B4-BE49-F238E27FC236}">
                <a16:creationId xmlns:a16="http://schemas.microsoft.com/office/drawing/2014/main" id="{F1157450-CBA7-45D6-99DA-47D52BEDE9C1}"/>
              </a:ext>
            </a:extLst>
          </p:cNvPr>
          <p:cNvSpPr txBox="1"/>
          <p:nvPr/>
        </p:nvSpPr>
        <p:spPr>
          <a:xfrm>
            <a:off x="536713" y="1097279"/>
            <a:ext cx="11430000" cy="2535566"/>
          </a:xfrm>
          <a:prstGeom prst="rect">
            <a:avLst/>
          </a:prstGeom>
          <a:noFill/>
        </p:spPr>
        <p:txBody>
          <a:bodyPr wrap="square" rtlCol="0">
            <a:spAutoFit/>
          </a:bodyPr>
          <a:lstStyle/>
          <a:p>
            <a:pPr marL="1257300" marR="139700" lvl="2" indent="-342900">
              <a:lnSpc>
                <a:spcPct val="150000"/>
              </a:lnSpc>
              <a:spcAft>
                <a:spcPts val="0"/>
              </a:spcAft>
              <a:buFont typeface="+mj-lt"/>
              <a:buAutoNum type="arabicPeriod"/>
              <a:tabLst>
                <a:tab pos="1173480" algn="l"/>
              </a:tabLst>
            </a:pPr>
            <a:r>
              <a:rPr lang="en-US" sz="1800" dirty="0">
                <a:effectLst/>
                <a:latin typeface="Times New Roman" panose="02020603050405020304" pitchFamily="18" charset="0"/>
                <a:ea typeface="Times New Roman" panose="02020603050405020304" pitchFamily="18" charset="0"/>
              </a:rPr>
              <a:t>At present, there is no website or app which is used for Generation of faculty</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timetable by</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taking</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student timetable as</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input</a:t>
            </a:r>
            <a:endParaRPr lang="en-IN" sz="1800" dirty="0">
              <a:effectLst/>
              <a:latin typeface="Times New Roman" panose="02020603050405020304" pitchFamily="18" charset="0"/>
              <a:ea typeface="Times New Roman" panose="02020603050405020304" pitchFamily="18" charset="0"/>
            </a:endParaRPr>
          </a:p>
          <a:p>
            <a:pPr marL="1257300" marR="141605" lvl="2" indent="-342900">
              <a:lnSpc>
                <a:spcPct val="150000"/>
              </a:lnSpc>
              <a:spcAft>
                <a:spcPts val="0"/>
              </a:spcAft>
              <a:buFont typeface="+mj-lt"/>
              <a:buAutoNum type="arabicPeriod"/>
              <a:tabLst>
                <a:tab pos="1173480" algn="l"/>
              </a:tabLst>
            </a:pPr>
            <a:r>
              <a:rPr lang="en-US" sz="1800" dirty="0">
                <a:effectLst/>
                <a:latin typeface="Times New Roman" panose="02020603050405020304" pitchFamily="18" charset="0"/>
                <a:ea typeface="Times New Roman" panose="02020603050405020304" pitchFamily="18" charset="0"/>
              </a:rPr>
              <a:t>Since ages, it is manually done where the id or name of particular faculty is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needed to be compared with all sections of the particular year student time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table.</a:t>
            </a:r>
            <a:endParaRPr lang="en-IN" dirty="0">
              <a:latin typeface="Times New Roman" panose="02020603050405020304" pitchFamily="18" charset="0"/>
              <a:ea typeface="Times New Roman" panose="02020603050405020304" pitchFamily="18" charset="0"/>
            </a:endParaRPr>
          </a:p>
          <a:p>
            <a:pPr marL="1257300" marR="141605" lvl="2" indent="-342900">
              <a:lnSpc>
                <a:spcPct val="150000"/>
              </a:lnSpc>
              <a:spcAft>
                <a:spcPts val="0"/>
              </a:spcAft>
              <a:buFont typeface="+mj-lt"/>
              <a:buAutoNum type="arabicPeriod"/>
              <a:tabLst>
                <a:tab pos="1173480" algn="l"/>
              </a:tabLst>
            </a:pPr>
            <a:r>
              <a:rPr lang="en-US" sz="1800" dirty="0">
                <a:effectLst/>
                <a:latin typeface="Times New Roman" panose="02020603050405020304" pitchFamily="18" charset="0"/>
                <a:ea typeface="Times New Roman" panose="02020603050405020304" pitchFamily="18" charset="0"/>
              </a:rPr>
              <a:t>Wherever the data matches, Sec name of that particular timetable has to be</a:t>
            </a:r>
            <a:r>
              <a:rPr lang="en-US" sz="1800" spc="5"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written</a:t>
            </a:r>
            <a:r>
              <a:rPr lang="en-US" sz="1800" spc="-105"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manually</a:t>
            </a:r>
            <a:r>
              <a:rPr lang="en-US" sz="1800" spc="-145"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in</a:t>
            </a:r>
            <a:r>
              <a:rPr lang="en-US" sz="1800" spc="-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faculty`s</a:t>
            </a:r>
            <a:r>
              <a:rPr lang="en-US" sz="1800" spc="-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timetable.</a:t>
            </a:r>
            <a:r>
              <a:rPr lang="en-US" sz="1800" spc="-9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This</a:t>
            </a:r>
            <a:r>
              <a:rPr lang="en-US" sz="1800" spc="-9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US" sz="1800" spc="-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a:t>
            </a:r>
            <a:r>
              <a:rPr lang="en-US" sz="1800" spc="-10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very</a:t>
            </a:r>
            <a:r>
              <a:rPr lang="en-US" sz="1800" spc="-1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time</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consuming</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process.</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0871054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EE54B-E9A6-4D0E-88DA-311F87E9C004}"/>
              </a:ext>
            </a:extLst>
          </p:cNvPr>
          <p:cNvSpPr>
            <a:spLocks noGrp="1"/>
          </p:cNvSpPr>
          <p:nvPr>
            <p:ph type="title"/>
          </p:nvPr>
        </p:nvSpPr>
        <p:spPr>
          <a:xfrm>
            <a:off x="162951" y="18255"/>
            <a:ext cx="10515600" cy="1325563"/>
          </a:xfrm>
        </p:spPr>
        <p:txBody>
          <a:bodyPr>
            <a:normAutofit/>
          </a:bodyPr>
          <a:lstStyle/>
          <a:p>
            <a:r>
              <a:rPr lang="en-GB" b="1" dirty="0"/>
              <a:t>Limitations of the existing Applications/ Models</a:t>
            </a:r>
            <a:endParaRPr lang="en-US" b="1" dirty="0"/>
          </a:p>
        </p:txBody>
      </p:sp>
      <p:sp>
        <p:nvSpPr>
          <p:cNvPr id="3" name="Slide Number Placeholder 2">
            <a:extLst>
              <a:ext uri="{FF2B5EF4-FFF2-40B4-BE49-F238E27FC236}">
                <a16:creationId xmlns:a16="http://schemas.microsoft.com/office/drawing/2014/main" id="{89A8CACA-1AE4-4811-8723-241B961F6133}"/>
              </a:ext>
            </a:extLst>
          </p:cNvPr>
          <p:cNvSpPr>
            <a:spLocks noGrp="1"/>
          </p:cNvSpPr>
          <p:nvPr>
            <p:ph type="sldNum" sz="quarter" idx="12"/>
          </p:nvPr>
        </p:nvSpPr>
        <p:spPr/>
        <p:txBody>
          <a:bodyPr/>
          <a:lstStyle/>
          <a:p>
            <a:fld id="{A3A1CAF0-5C54-4693-A944-B9005369A5D2}" type="slidenum">
              <a:rPr lang="en-US" smtClean="0"/>
              <a:t>6</a:t>
            </a:fld>
            <a:endParaRPr lang="en-US"/>
          </a:p>
        </p:txBody>
      </p:sp>
      <p:sp>
        <p:nvSpPr>
          <p:cNvPr id="4" name="TextBox 3">
            <a:extLst>
              <a:ext uri="{FF2B5EF4-FFF2-40B4-BE49-F238E27FC236}">
                <a16:creationId xmlns:a16="http://schemas.microsoft.com/office/drawing/2014/main" id="{AA662B4B-C0EE-4977-8E9E-CBE89BC60928}"/>
              </a:ext>
            </a:extLst>
          </p:cNvPr>
          <p:cNvSpPr txBox="1"/>
          <p:nvPr/>
        </p:nvSpPr>
        <p:spPr>
          <a:xfrm>
            <a:off x="735496" y="1818861"/>
            <a:ext cx="11012556" cy="4616648"/>
          </a:xfrm>
          <a:prstGeom prst="rect">
            <a:avLst/>
          </a:prstGeom>
          <a:noFill/>
        </p:spPr>
        <p:txBody>
          <a:bodyPr wrap="square" rtlCol="0">
            <a:spAutoFit/>
          </a:bodyPr>
          <a:lstStyle/>
          <a:p>
            <a:r>
              <a:rPr lang="en-US" b="1" dirty="0"/>
              <a:t> </a:t>
            </a:r>
            <a:endParaRPr lang="en-US" dirty="0"/>
          </a:p>
          <a:p>
            <a:pPr lvl="0"/>
            <a:r>
              <a:rPr lang="en-US" sz="2400" b="1" dirty="0">
                <a:latin typeface="Times New Roman" panose="02020603050405020304" pitchFamily="18" charset="0"/>
                <a:cs typeface="Times New Roman" panose="02020603050405020304" pitchFamily="18" charset="0"/>
              </a:rPr>
              <a:t>1.Read Only Content: </a:t>
            </a:r>
            <a:r>
              <a:rPr lang="en-US" sz="2400" dirty="0">
                <a:latin typeface="Times New Roman" panose="02020603050405020304" pitchFamily="18" charset="0"/>
                <a:cs typeface="Times New Roman" panose="02020603050405020304" pitchFamily="18" charset="0"/>
              </a:rPr>
              <a:t>This project output supports read only content. The time table of the faculty can only be viewed, it can neither be downloaded nor shared through social media.</a:t>
            </a:r>
          </a:p>
          <a:p>
            <a:pPr lvl="0"/>
            <a:r>
              <a:rPr lang="en-US" sz="2400" b="1" dirty="0">
                <a:latin typeface="Times New Roman" panose="02020603050405020304" pitchFamily="18" charset="0"/>
                <a:cs typeface="Times New Roman" panose="02020603050405020304" pitchFamily="18" charset="0"/>
              </a:rPr>
              <a:t>2.Input Dependency: </a:t>
            </a:r>
            <a:r>
              <a:rPr lang="en-US" sz="2400" dirty="0">
                <a:latin typeface="Times New Roman" panose="02020603050405020304" pitchFamily="18" charset="0"/>
                <a:cs typeface="Times New Roman" panose="02020603050405020304" pitchFamily="18" charset="0"/>
              </a:rPr>
              <a:t>Generating faculty timetable completely depends on the student time table when it is provided as input to the project in the backend.</a:t>
            </a:r>
          </a:p>
          <a:p>
            <a:pPr lvl="0"/>
            <a:r>
              <a:rPr lang="en-US" sz="2400" b="1" dirty="0">
                <a:latin typeface="Times New Roman" panose="02020603050405020304" pitchFamily="18" charset="0"/>
                <a:cs typeface="Times New Roman" panose="02020603050405020304" pitchFamily="18" charset="0"/>
              </a:rPr>
              <a:t>3.Static Input: </a:t>
            </a:r>
            <a:r>
              <a:rPr lang="en-US" sz="2400" dirty="0">
                <a:latin typeface="Times New Roman" panose="02020603050405020304" pitchFamily="18" charset="0"/>
                <a:cs typeface="Times New Roman" panose="02020603050405020304" pitchFamily="18" charset="0"/>
              </a:rPr>
              <a:t>As passage of time, if there are any modification in student time table or if the timetable for the particular section is changed, the changes is not updated in the input of the project. We need to again manually change the input.</a:t>
            </a:r>
          </a:p>
          <a:p>
            <a:pPr lvl="0"/>
            <a:r>
              <a:rPr lang="en-US" sz="2400" b="1" dirty="0">
                <a:latin typeface="Times New Roman" panose="02020603050405020304" pitchFamily="18" charset="0"/>
                <a:cs typeface="Times New Roman" panose="02020603050405020304" pitchFamily="18" charset="0"/>
              </a:rPr>
              <a:t>4.Limited Generation: </a:t>
            </a:r>
            <a:r>
              <a:rPr lang="en-US" sz="2400" dirty="0">
                <a:latin typeface="Times New Roman" panose="02020603050405020304" pitchFamily="18" charset="0"/>
                <a:cs typeface="Times New Roman" panose="02020603050405020304" pitchFamily="18" charset="0"/>
              </a:rPr>
              <a:t>As of now our project helps to retrieve faculty timetable data of the faculty who only teach to 2nd year </a:t>
            </a:r>
            <a:r>
              <a:rPr lang="en-US" sz="2400" dirty="0" err="1">
                <a:latin typeface="Times New Roman" panose="02020603050405020304" pitchFamily="18" charset="0"/>
                <a:cs typeface="Times New Roman" panose="02020603050405020304" pitchFamily="18" charset="0"/>
              </a:rPr>
              <a:t>cse</a:t>
            </a:r>
            <a:r>
              <a:rPr lang="en-US" sz="2400" dirty="0">
                <a:latin typeface="Times New Roman" panose="02020603050405020304" pitchFamily="18" charset="0"/>
                <a:cs typeface="Times New Roman" panose="02020603050405020304" pitchFamily="18" charset="0"/>
              </a:rPr>
              <a:t>.</a:t>
            </a:r>
          </a:p>
          <a:p>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228235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89D9D-7D39-4050-B30F-9DB5274C5995}"/>
              </a:ext>
            </a:extLst>
          </p:cNvPr>
          <p:cNvSpPr>
            <a:spLocks noGrp="1"/>
          </p:cNvSpPr>
          <p:nvPr>
            <p:ph type="title"/>
          </p:nvPr>
        </p:nvSpPr>
        <p:spPr>
          <a:xfrm>
            <a:off x="148883" y="125975"/>
            <a:ext cx="10515600" cy="971306"/>
          </a:xfrm>
        </p:spPr>
        <p:txBody>
          <a:bodyPr/>
          <a:lstStyle/>
          <a:p>
            <a:r>
              <a:rPr lang="en-GB" b="1" dirty="0"/>
              <a:t>Proposed problem statement</a:t>
            </a:r>
            <a:endParaRPr lang="en-US" b="1" dirty="0"/>
          </a:p>
        </p:txBody>
      </p:sp>
      <p:sp>
        <p:nvSpPr>
          <p:cNvPr id="3" name="Slide Number Placeholder 2">
            <a:extLst>
              <a:ext uri="{FF2B5EF4-FFF2-40B4-BE49-F238E27FC236}">
                <a16:creationId xmlns:a16="http://schemas.microsoft.com/office/drawing/2014/main" id="{2342BF1C-539D-436B-8F7B-1C42671CD62B}"/>
              </a:ext>
            </a:extLst>
          </p:cNvPr>
          <p:cNvSpPr>
            <a:spLocks noGrp="1"/>
          </p:cNvSpPr>
          <p:nvPr>
            <p:ph type="sldNum" sz="quarter" idx="12"/>
          </p:nvPr>
        </p:nvSpPr>
        <p:spPr/>
        <p:txBody>
          <a:bodyPr/>
          <a:lstStyle/>
          <a:p>
            <a:fld id="{A3A1CAF0-5C54-4693-A944-B9005369A5D2}" type="slidenum">
              <a:rPr lang="en-US" smtClean="0"/>
              <a:t>7</a:t>
            </a:fld>
            <a:endParaRPr lang="en-US"/>
          </a:p>
        </p:txBody>
      </p:sp>
      <p:sp>
        <p:nvSpPr>
          <p:cNvPr id="4" name="TextBox 3">
            <a:extLst>
              <a:ext uri="{FF2B5EF4-FFF2-40B4-BE49-F238E27FC236}">
                <a16:creationId xmlns:a16="http://schemas.microsoft.com/office/drawing/2014/main" id="{7E9EDE7C-335F-481C-9292-E693D1A63459}"/>
              </a:ext>
            </a:extLst>
          </p:cNvPr>
          <p:cNvSpPr txBox="1"/>
          <p:nvPr/>
        </p:nvSpPr>
        <p:spPr>
          <a:xfrm>
            <a:off x="626165" y="1411357"/>
            <a:ext cx="11261035" cy="4893647"/>
          </a:xfrm>
          <a:prstGeom prst="rect">
            <a:avLst/>
          </a:prstGeom>
          <a:noFill/>
        </p:spPr>
        <p:txBody>
          <a:bodyPr wrap="square" rtlCol="0">
            <a:spAutoFit/>
          </a:bodyPr>
          <a:lstStyle/>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The project addresses the challenge of creating an automated system for generating faculty timetables by comparing student timetables, aiming to streamline the scheduling process and eliminate conflicts. </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The primary interface of the system offers two main options on the homepage: "Faculty" and "Student." When selecting "Student," users can choose the year and section to view the corresponding timetable.</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 For "Faculty," users enter the faculty ID to automatically generate and display the personal timetable for the specified faculty member.</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 This system does not include features for updates or reports from faculty or students, focusing solely on providing accurate and conflict-free timetables based on the initial input data.</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 This approach intends to reduce administrative workload, enhance schedule accuracy, and improve overall efficiency in timetable management</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9658670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C78BC-73A8-4EB6-A1B4-3FF6AA20154B}"/>
              </a:ext>
            </a:extLst>
          </p:cNvPr>
          <p:cNvSpPr>
            <a:spLocks noGrp="1"/>
          </p:cNvSpPr>
          <p:nvPr>
            <p:ph type="title"/>
          </p:nvPr>
        </p:nvSpPr>
        <p:spPr>
          <a:xfrm>
            <a:off x="106680" y="18255"/>
            <a:ext cx="10515600" cy="1191567"/>
          </a:xfrm>
        </p:spPr>
        <p:txBody>
          <a:bodyPr/>
          <a:lstStyle/>
          <a:p>
            <a:r>
              <a:rPr lang="en-GB" b="1" dirty="0"/>
              <a:t>Proposed approach of the work</a:t>
            </a:r>
            <a:endParaRPr lang="en-US" b="1" dirty="0"/>
          </a:p>
        </p:txBody>
      </p:sp>
      <p:sp>
        <p:nvSpPr>
          <p:cNvPr id="3" name="Slide Number Placeholder 2">
            <a:extLst>
              <a:ext uri="{FF2B5EF4-FFF2-40B4-BE49-F238E27FC236}">
                <a16:creationId xmlns:a16="http://schemas.microsoft.com/office/drawing/2014/main" id="{DEED4F5F-9E82-49EB-9F81-57C0E942F851}"/>
              </a:ext>
            </a:extLst>
          </p:cNvPr>
          <p:cNvSpPr>
            <a:spLocks noGrp="1"/>
          </p:cNvSpPr>
          <p:nvPr>
            <p:ph type="sldNum" sz="quarter" idx="12"/>
          </p:nvPr>
        </p:nvSpPr>
        <p:spPr/>
        <p:txBody>
          <a:bodyPr/>
          <a:lstStyle/>
          <a:p>
            <a:fld id="{A3A1CAF0-5C54-4693-A944-B9005369A5D2}" type="slidenum">
              <a:rPr lang="en-US" smtClean="0"/>
              <a:t>8</a:t>
            </a:fld>
            <a:endParaRPr lang="en-US"/>
          </a:p>
        </p:txBody>
      </p:sp>
      <p:sp>
        <p:nvSpPr>
          <p:cNvPr id="4" name="TextBox 3">
            <a:extLst>
              <a:ext uri="{FF2B5EF4-FFF2-40B4-BE49-F238E27FC236}">
                <a16:creationId xmlns:a16="http://schemas.microsoft.com/office/drawing/2014/main" id="{F57E0474-5898-4F83-8E00-314B9EA24B2A}"/>
              </a:ext>
            </a:extLst>
          </p:cNvPr>
          <p:cNvSpPr txBox="1"/>
          <p:nvPr/>
        </p:nvSpPr>
        <p:spPr>
          <a:xfrm>
            <a:off x="5570882" y="2971800"/>
            <a:ext cx="914400" cy="914400"/>
          </a:xfrm>
          <a:prstGeom prst="rect">
            <a:avLst/>
          </a:prstGeom>
          <a:noFill/>
        </p:spPr>
        <p:txBody>
          <a:bodyPr wrap="square" rtlCol="0">
            <a:spAutoFit/>
          </a:bodyPr>
          <a:lstStyle/>
          <a:p>
            <a:endParaRPr lang="en-US" dirty="0"/>
          </a:p>
        </p:txBody>
      </p:sp>
      <p:sp>
        <p:nvSpPr>
          <p:cNvPr id="5" name="TextBox 4">
            <a:extLst>
              <a:ext uri="{FF2B5EF4-FFF2-40B4-BE49-F238E27FC236}">
                <a16:creationId xmlns:a16="http://schemas.microsoft.com/office/drawing/2014/main" id="{7DA9C59D-FE9D-412B-A3F7-1D06FE66CC8D}"/>
              </a:ext>
            </a:extLst>
          </p:cNvPr>
          <p:cNvSpPr txBox="1"/>
          <p:nvPr/>
        </p:nvSpPr>
        <p:spPr>
          <a:xfrm rot="10800000" flipV="1">
            <a:off x="447261" y="921805"/>
            <a:ext cx="10813774" cy="6217087"/>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Home Page Design</a:t>
            </a:r>
            <a:r>
              <a:rPr lang="en-US" sz="2000" dirty="0">
                <a:latin typeface="Times New Roman" panose="02020603050405020304" pitchFamily="18" charset="0"/>
                <a:cs typeface="Times New Roman" panose="02020603050405020304" pitchFamily="18" charset="0"/>
              </a:rPr>
              <a:t>:</a:t>
            </a:r>
          </a:p>
          <a:p>
            <a:pPr lvl="1"/>
            <a:r>
              <a:rPr lang="en-US" sz="2000" dirty="0">
                <a:latin typeface="Times New Roman" panose="02020603050405020304" pitchFamily="18" charset="0"/>
                <a:cs typeface="Times New Roman" panose="02020603050405020304" pitchFamily="18" charset="0"/>
              </a:rPr>
              <a:t>Create a user-friendly home page with two primary options: "Faculty" and "Student."</a:t>
            </a:r>
          </a:p>
          <a:p>
            <a:r>
              <a:rPr lang="en-US" sz="2000" b="1" dirty="0">
                <a:latin typeface="Times New Roman" panose="02020603050405020304" pitchFamily="18" charset="0"/>
                <a:cs typeface="Times New Roman" panose="02020603050405020304" pitchFamily="18" charset="0"/>
              </a:rPr>
              <a:t>Student Timetable Access</a:t>
            </a:r>
            <a:r>
              <a:rPr lang="en-US" sz="2000" dirty="0">
                <a:latin typeface="Times New Roman" panose="02020603050405020304" pitchFamily="18" charset="0"/>
                <a:cs typeface="Times New Roman" panose="02020603050405020304" pitchFamily="18" charset="0"/>
              </a:rPr>
              <a:t>:</a:t>
            </a:r>
          </a:p>
          <a:p>
            <a:pPr lvl="1"/>
            <a:r>
              <a:rPr lang="en-US" sz="2000" dirty="0">
                <a:latin typeface="Times New Roman" panose="02020603050405020304" pitchFamily="18" charset="0"/>
                <a:cs typeface="Times New Roman" panose="02020603050405020304" pitchFamily="18" charset="0"/>
              </a:rPr>
              <a:t>Upon selecting "Student," prompt the user to choose the year and section they are studying.</a:t>
            </a:r>
          </a:p>
          <a:p>
            <a:r>
              <a:rPr lang="en-US" sz="2000" b="1" dirty="0">
                <a:latin typeface="Times New Roman" panose="02020603050405020304" pitchFamily="18" charset="0"/>
                <a:cs typeface="Times New Roman" panose="02020603050405020304" pitchFamily="18" charset="0"/>
              </a:rPr>
              <a:t>Display Student Timetable</a:t>
            </a:r>
            <a:r>
              <a:rPr lang="en-US" sz="2000" dirty="0">
                <a:latin typeface="Times New Roman" panose="02020603050405020304" pitchFamily="18" charset="0"/>
                <a:cs typeface="Times New Roman" panose="02020603050405020304" pitchFamily="18" charset="0"/>
              </a:rPr>
              <a:t>:</a:t>
            </a:r>
          </a:p>
          <a:p>
            <a:pPr lvl="1"/>
            <a:r>
              <a:rPr lang="en-US" sz="2000" dirty="0">
                <a:latin typeface="Times New Roman" panose="02020603050405020304" pitchFamily="18" charset="0"/>
                <a:cs typeface="Times New Roman" panose="02020603050405020304" pitchFamily="18" charset="0"/>
              </a:rPr>
              <a:t>Automatically generate and display the timetable for the selected year and section.</a:t>
            </a:r>
          </a:p>
          <a:p>
            <a:r>
              <a:rPr lang="en-US" sz="2000" b="1" dirty="0">
                <a:latin typeface="Times New Roman" panose="02020603050405020304" pitchFamily="18" charset="0"/>
                <a:cs typeface="Times New Roman" panose="02020603050405020304" pitchFamily="18" charset="0"/>
              </a:rPr>
              <a:t>Faculty Timetable Access</a:t>
            </a:r>
            <a:r>
              <a:rPr lang="en-US" sz="2000" dirty="0">
                <a:latin typeface="Times New Roman" panose="02020603050405020304" pitchFamily="18" charset="0"/>
                <a:cs typeface="Times New Roman" panose="02020603050405020304" pitchFamily="18" charset="0"/>
              </a:rPr>
              <a:t>:</a:t>
            </a:r>
          </a:p>
          <a:p>
            <a:pPr lvl="1"/>
            <a:r>
              <a:rPr lang="en-US" sz="2000" dirty="0">
                <a:latin typeface="Times New Roman" panose="02020603050405020304" pitchFamily="18" charset="0"/>
                <a:cs typeface="Times New Roman" panose="02020603050405020304" pitchFamily="18" charset="0"/>
              </a:rPr>
              <a:t>Upon selecting "Faculty," prompt the user to enter the faculty ID.</a:t>
            </a:r>
          </a:p>
          <a:p>
            <a:r>
              <a:rPr lang="en-US" sz="2000" b="1" dirty="0">
                <a:latin typeface="Times New Roman" panose="02020603050405020304" pitchFamily="18" charset="0"/>
                <a:cs typeface="Times New Roman" panose="02020603050405020304" pitchFamily="18" charset="0"/>
              </a:rPr>
              <a:t>Generate Faculty Timetable</a:t>
            </a:r>
            <a:r>
              <a:rPr lang="en-US" sz="2000" dirty="0">
                <a:latin typeface="Times New Roman" panose="02020603050405020304" pitchFamily="18" charset="0"/>
                <a:cs typeface="Times New Roman" panose="02020603050405020304" pitchFamily="18" charset="0"/>
              </a:rPr>
              <a:t>:</a:t>
            </a:r>
          </a:p>
          <a:p>
            <a:pPr lvl="1"/>
            <a:r>
              <a:rPr lang="en-US" sz="2000" dirty="0">
                <a:latin typeface="Times New Roman" panose="02020603050405020304" pitchFamily="18" charset="0"/>
                <a:cs typeface="Times New Roman" panose="02020603050405020304" pitchFamily="18" charset="0"/>
              </a:rPr>
              <a:t>Automatically generate and display the personal timetable for the entered faculty ID.</a:t>
            </a:r>
          </a:p>
          <a:p>
            <a:r>
              <a:rPr lang="en-US" sz="2000" b="1" dirty="0">
                <a:latin typeface="Times New Roman" panose="02020603050405020304" pitchFamily="18" charset="0"/>
                <a:cs typeface="Times New Roman" panose="02020603050405020304" pitchFamily="18" charset="0"/>
              </a:rPr>
              <a:t>Centralized Data Management</a:t>
            </a:r>
            <a:r>
              <a:rPr lang="en-US" sz="2000" dirty="0">
                <a:latin typeface="Times New Roman" panose="02020603050405020304" pitchFamily="18" charset="0"/>
                <a:cs typeface="Times New Roman" panose="02020603050405020304" pitchFamily="18" charset="0"/>
              </a:rPr>
              <a:t>:</a:t>
            </a:r>
          </a:p>
          <a:p>
            <a:pPr lvl="1"/>
            <a:r>
              <a:rPr lang="en-US" sz="2000" dirty="0">
                <a:latin typeface="Times New Roman" panose="02020603050405020304" pitchFamily="18" charset="0"/>
                <a:cs typeface="Times New Roman" panose="02020603050405020304" pitchFamily="18" charset="0"/>
              </a:rPr>
              <a:t>Use a centralized database to store all student and faculty scheduling data.</a:t>
            </a:r>
          </a:p>
          <a:p>
            <a:r>
              <a:rPr lang="en-US" sz="2000" b="1" dirty="0">
                <a:latin typeface="Times New Roman" panose="02020603050405020304" pitchFamily="18" charset="0"/>
                <a:cs typeface="Times New Roman" panose="02020603050405020304" pitchFamily="18" charset="0"/>
              </a:rPr>
              <a:t>Conflict-Free Scheduling Algorithm</a:t>
            </a:r>
            <a:r>
              <a:rPr lang="en-US" sz="2000" dirty="0">
                <a:latin typeface="Times New Roman" panose="02020603050405020304" pitchFamily="18" charset="0"/>
                <a:cs typeface="Times New Roman" panose="02020603050405020304" pitchFamily="18" charset="0"/>
              </a:rPr>
              <a:t>:</a:t>
            </a:r>
          </a:p>
          <a:p>
            <a:pPr lvl="1"/>
            <a:r>
              <a:rPr lang="en-US" sz="2000" dirty="0">
                <a:latin typeface="Times New Roman" panose="02020603050405020304" pitchFamily="18" charset="0"/>
                <a:cs typeface="Times New Roman" panose="02020603050405020304" pitchFamily="18" charset="0"/>
              </a:rPr>
              <a:t>Implement an advanced algorithm to ensure conflict-free schedules for both students and faculty.</a:t>
            </a:r>
          </a:p>
          <a:p>
            <a:r>
              <a:rPr lang="en-US" sz="2000" b="1" dirty="0">
                <a:latin typeface="Times New Roman" panose="02020603050405020304" pitchFamily="18" charset="0"/>
                <a:cs typeface="Times New Roman" panose="02020603050405020304" pitchFamily="18" charset="0"/>
              </a:rPr>
              <a:t>Real-Time Faculty Timetable Generation</a:t>
            </a:r>
            <a:r>
              <a:rPr lang="en-US" sz="2000" dirty="0">
                <a:latin typeface="Times New Roman" panose="02020603050405020304" pitchFamily="18" charset="0"/>
                <a:cs typeface="Times New Roman" panose="02020603050405020304" pitchFamily="18" charset="0"/>
              </a:rPr>
              <a:t>:</a:t>
            </a:r>
          </a:p>
          <a:p>
            <a:pPr lvl="1"/>
            <a:r>
              <a:rPr lang="en-US" sz="2000" dirty="0">
                <a:latin typeface="Times New Roman" panose="02020603050405020304" pitchFamily="18" charset="0"/>
                <a:cs typeface="Times New Roman" panose="02020603050405020304" pitchFamily="18" charset="0"/>
              </a:rPr>
              <a:t>Ensure that the timetables generated are up-to-date and reflect any recent changes in course schedules or faculty availability.</a:t>
            </a:r>
          </a:p>
          <a:p>
            <a:r>
              <a:rPr lang="en-US" sz="2000" b="1" dirty="0">
                <a:latin typeface="Times New Roman" panose="02020603050405020304" pitchFamily="18" charset="0"/>
                <a:cs typeface="Times New Roman" panose="02020603050405020304" pitchFamily="18" charset="0"/>
              </a:rPr>
              <a:t>User Authentication</a:t>
            </a:r>
            <a:r>
              <a:rPr lang="en-US" sz="2000" dirty="0">
                <a:latin typeface="Times New Roman" panose="02020603050405020304" pitchFamily="18" charset="0"/>
                <a:cs typeface="Times New Roman" panose="02020603050405020304" pitchFamily="18" charset="0"/>
              </a:rPr>
              <a:t>:</a:t>
            </a:r>
          </a:p>
          <a:p>
            <a:pPr lvl="1"/>
            <a:r>
              <a:rPr lang="en-US" sz="2000" dirty="0">
                <a:latin typeface="Times New Roman" panose="02020603050405020304" pitchFamily="18" charset="0"/>
                <a:cs typeface="Times New Roman" panose="02020603050405020304" pitchFamily="18" charset="0"/>
              </a:rPr>
              <a:t>Implement a secure login system to ensure that only authorized users can access the timetables</a:t>
            </a:r>
            <a:r>
              <a:rPr lang="en-US" dirty="0"/>
              <a:t>.</a:t>
            </a:r>
          </a:p>
          <a:p>
            <a:endParaRPr lang="en-US" dirty="0"/>
          </a:p>
        </p:txBody>
      </p:sp>
    </p:spTree>
    <p:extLst>
      <p:ext uri="{BB962C8B-B14F-4D97-AF65-F5344CB8AC3E}">
        <p14:creationId xmlns:p14="http://schemas.microsoft.com/office/powerpoint/2010/main" val="1267001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31325-DB7A-49BD-AA4A-833156B42A25}"/>
              </a:ext>
            </a:extLst>
          </p:cNvPr>
          <p:cNvSpPr>
            <a:spLocks noGrp="1"/>
          </p:cNvSpPr>
          <p:nvPr>
            <p:ph type="title"/>
          </p:nvPr>
        </p:nvSpPr>
        <p:spPr>
          <a:xfrm>
            <a:off x="109330" y="166343"/>
            <a:ext cx="10515600" cy="1325563"/>
          </a:xfrm>
        </p:spPr>
        <p:txBody>
          <a:bodyPr>
            <a:normAutofit/>
          </a:bodyPr>
          <a:lstStyle/>
          <a:p>
            <a:r>
              <a:rPr lang="en-GB" b="1" dirty="0"/>
              <a:t>User/Stakeholder requirement analysis</a:t>
            </a:r>
            <a:br>
              <a:rPr lang="en-GB" b="1" dirty="0"/>
            </a:br>
            <a:endParaRPr lang="en-US" b="1" dirty="0"/>
          </a:p>
        </p:txBody>
      </p:sp>
      <p:sp>
        <p:nvSpPr>
          <p:cNvPr id="3" name="Slide Number Placeholder 2">
            <a:extLst>
              <a:ext uri="{FF2B5EF4-FFF2-40B4-BE49-F238E27FC236}">
                <a16:creationId xmlns:a16="http://schemas.microsoft.com/office/drawing/2014/main" id="{63BB7A04-06B2-44F3-82CC-A7F49A00E173}"/>
              </a:ext>
            </a:extLst>
          </p:cNvPr>
          <p:cNvSpPr>
            <a:spLocks noGrp="1"/>
          </p:cNvSpPr>
          <p:nvPr>
            <p:ph type="sldNum" sz="quarter" idx="12"/>
          </p:nvPr>
        </p:nvSpPr>
        <p:spPr/>
        <p:txBody>
          <a:bodyPr/>
          <a:lstStyle/>
          <a:p>
            <a:fld id="{A3A1CAF0-5C54-4693-A944-B9005369A5D2}" type="slidenum">
              <a:rPr lang="en-US" smtClean="0"/>
              <a:t>9</a:t>
            </a:fld>
            <a:endParaRPr lang="en-US"/>
          </a:p>
        </p:txBody>
      </p:sp>
      <p:sp>
        <p:nvSpPr>
          <p:cNvPr id="4" name="TextBox 3">
            <a:extLst>
              <a:ext uri="{FF2B5EF4-FFF2-40B4-BE49-F238E27FC236}">
                <a16:creationId xmlns:a16="http://schemas.microsoft.com/office/drawing/2014/main" id="{7DCB4064-5913-40B6-88F8-E737084426F9}"/>
              </a:ext>
            </a:extLst>
          </p:cNvPr>
          <p:cNvSpPr txBox="1"/>
          <p:nvPr/>
        </p:nvSpPr>
        <p:spPr>
          <a:xfrm>
            <a:off x="644387" y="1151679"/>
            <a:ext cx="10903226" cy="5539978"/>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1.Faculty</a:t>
            </a:r>
          </a:p>
          <a:p>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Personal Timetable Generation</a:t>
            </a:r>
          </a:p>
          <a:p>
            <a:r>
              <a:rPr lang="en-US" sz="2400" dirty="0">
                <a:latin typeface="Times New Roman" panose="02020603050405020304" pitchFamily="18" charset="0"/>
                <a:cs typeface="Times New Roman" panose="02020603050405020304" pitchFamily="18" charset="0"/>
              </a:rPr>
              <a:t>	Conflict Resolution.</a:t>
            </a:r>
          </a:p>
          <a:p>
            <a:r>
              <a:rPr lang="en-US" sz="2400" dirty="0">
                <a:latin typeface="Times New Roman" panose="02020603050405020304" pitchFamily="18" charset="0"/>
                <a:cs typeface="Times New Roman" panose="02020603050405020304" pitchFamily="18" charset="0"/>
              </a:rPr>
              <a:t>	Real-time Updates</a:t>
            </a:r>
          </a:p>
          <a:p>
            <a:r>
              <a:rPr lang="en-US" sz="2400" dirty="0">
                <a:latin typeface="Times New Roman" panose="02020603050405020304" pitchFamily="18" charset="0"/>
                <a:cs typeface="Times New Roman" panose="02020603050405020304" pitchFamily="18" charset="0"/>
              </a:rPr>
              <a:t>	User-friendly Interface</a:t>
            </a:r>
          </a:p>
          <a:p>
            <a:r>
              <a:rPr lang="en-US" sz="2400" dirty="0">
                <a:latin typeface="Times New Roman" panose="02020603050405020304" pitchFamily="18" charset="0"/>
                <a:cs typeface="Times New Roman" panose="02020603050405020304" pitchFamily="18" charset="0"/>
              </a:rPr>
              <a:t>	Mobile Access</a:t>
            </a:r>
          </a:p>
          <a:p>
            <a:r>
              <a:rPr lang="en-US" sz="2400" dirty="0">
                <a:latin typeface="Times New Roman" panose="02020603050405020304" pitchFamily="18" charset="0"/>
                <a:cs typeface="Times New Roman" panose="02020603050405020304" pitchFamily="18" charset="0"/>
              </a:rPr>
              <a:t>	Data Privacy</a:t>
            </a:r>
          </a:p>
          <a:p>
            <a:r>
              <a:rPr lang="en-US" sz="2400" b="1" dirty="0">
                <a:latin typeface="Times New Roman" panose="02020603050405020304" pitchFamily="18" charset="0"/>
                <a:cs typeface="Times New Roman" panose="02020603050405020304" pitchFamily="18" charset="0"/>
              </a:rPr>
              <a:t>2.Student Requirements</a:t>
            </a:r>
          </a:p>
          <a:p>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Section Timetable Viewing</a:t>
            </a:r>
          </a:p>
          <a:p>
            <a:r>
              <a:rPr lang="en-US" sz="2400" dirty="0">
                <a:latin typeface="Times New Roman" panose="02020603050405020304" pitchFamily="18" charset="0"/>
                <a:cs typeface="Times New Roman" panose="02020603050405020304" pitchFamily="18" charset="0"/>
              </a:rPr>
              <a:t>	Accurate Information</a:t>
            </a:r>
          </a:p>
          <a:p>
            <a:r>
              <a:rPr lang="en-US" sz="2400" dirty="0">
                <a:latin typeface="Times New Roman" panose="02020603050405020304" pitchFamily="18" charset="0"/>
                <a:cs typeface="Times New Roman" panose="02020603050405020304" pitchFamily="18" charset="0"/>
              </a:rPr>
              <a:t>	User-friendly Interface</a:t>
            </a:r>
          </a:p>
          <a:p>
            <a:r>
              <a:rPr lang="en-US" sz="2400" dirty="0">
                <a:latin typeface="Times New Roman" panose="02020603050405020304" pitchFamily="18" charset="0"/>
                <a:cs typeface="Times New Roman" panose="02020603050405020304" pitchFamily="18" charset="0"/>
              </a:rPr>
              <a:t>	Mobile Access.</a:t>
            </a:r>
          </a:p>
          <a:p>
            <a:r>
              <a:rPr lang="en-US" sz="2400" b="1" dirty="0">
                <a:latin typeface="Times New Roman" panose="02020603050405020304" pitchFamily="18" charset="0"/>
                <a:cs typeface="Times New Roman" panose="02020603050405020304" pitchFamily="18" charset="0"/>
              </a:rPr>
              <a:t>3.Administrative Staff Requirements</a:t>
            </a:r>
          </a:p>
          <a:p>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Timetable Management</a:t>
            </a:r>
          </a:p>
          <a:p>
            <a:endParaRPr lang="en-US" dirty="0"/>
          </a:p>
        </p:txBody>
      </p:sp>
    </p:spTree>
    <p:extLst>
      <p:ext uri="{BB962C8B-B14F-4D97-AF65-F5344CB8AC3E}">
        <p14:creationId xmlns:p14="http://schemas.microsoft.com/office/powerpoint/2010/main" val="143074734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579</TotalTime>
  <Words>1460</Words>
  <Application>Microsoft Office PowerPoint</Application>
  <PresentationFormat>Widescreen</PresentationFormat>
  <Paragraphs>175</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CGOMEGA</vt:lpstr>
      <vt:lpstr>Times New Roman</vt:lpstr>
      <vt:lpstr>Office Theme</vt:lpstr>
      <vt:lpstr>CVR COLLEGE OF ENGINEERING DEPARTMENT OF COMPUTER SCIENCE AND ENGINEERING</vt:lpstr>
      <vt:lpstr>Contents</vt:lpstr>
      <vt:lpstr>Abstract</vt:lpstr>
      <vt:lpstr>Motivation</vt:lpstr>
      <vt:lpstr>Literature review</vt:lpstr>
      <vt:lpstr>Limitations of the existing Applications/ Models</vt:lpstr>
      <vt:lpstr>Proposed problem statement</vt:lpstr>
      <vt:lpstr>Proposed approach of the work</vt:lpstr>
      <vt:lpstr>User/Stakeholder requirement analysis </vt:lpstr>
      <vt:lpstr>Software  requirement/Technology stack </vt:lpstr>
      <vt:lpstr>Hardware requirements </vt:lpstr>
      <vt:lpstr>Data sets requirement </vt:lpstr>
      <vt:lpstr>Architecture of the Model  </vt:lpstr>
      <vt:lpstr>Innovation in the project </vt:lpstr>
      <vt:lpstr>Plan of action to complete the project </vt:lpstr>
      <vt:lpstr>PowerPoint Presentation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CVR COLLEGE OF ENGINEERING DEPARTMENT OF COMPUTER SCIENCE AND ENGINEERING</dc:title>
  <dc:creator>Dr. Subhash Chandra N</dc:creator>
  <cp:lastModifiedBy>Mukkapati Ashritha</cp:lastModifiedBy>
  <cp:revision>34</cp:revision>
  <dcterms:created xsi:type="dcterms:W3CDTF">2021-03-03T04:25:51Z</dcterms:created>
  <dcterms:modified xsi:type="dcterms:W3CDTF">2024-05-31T09:55:19Z</dcterms:modified>
</cp:coreProperties>
</file>