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530" r:id="rId5"/>
    <p:sldId id="531" r:id="rId6"/>
    <p:sldId id="533" r:id="rId7"/>
    <p:sldId id="557" r:id="rId8"/>
    <p:sldId id="556" r:id="rId9"/>
    <p:sldId id="547" r:id="rId10"/>
    <p:sldId id="535" r:id="rId11"/>
    <p:sldId id="548" r:id="rId12"/>
    <p:sldId id="536" r:id="rId13"/>
    <p:sldId id="549" r:id="rId14"/>
    <p:sldId id="550" r:id="rId15"/>
    <p:sldId id="551" r:id="rId16"/>
    <p:sldId id="552" r:id="rId17"/>
    <p:sldId id="553" r:id="rId18"/>
    <p:sldId id="554" r:id="rId19"/>
    <p:sldId id="546" r:id="rId20"/>
    <p:sldId id="54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22"/>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135380" y="2090547"/>
            <a:ext cx="9921240" cy="1481328"/>
          </a:xfrm>
        </p:spPr>
        <p:txBody>
          <a:bodyPr/>
          <a:lstStyle/>
          <a:p>
            <a:r>
              <a:rPr lang="en-US" sz="5400" dirty="0"/>
              <a:t>Amazon SALES ANALYSIS </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451735" y="4432552"/>
            <a:ext cx="7288530" cy="1481327"/>
          </a:xfrm>
        </p:spPr>
        <p:txBody>
          <a:bodyPr/>
          <a:lstStyle/>
          <a:p>
            <a:r>
              <a:rPr lang="en-US" dirty="0">
                <a:latin typeface="+mj-lt"/>
              </a:rPr>
              <a:t>Project Report By</a:t>
            </a:r>
          </a:p>
          <a:p>
            <a:r>
              <a:rPr lang="en-US" dirty="0">
                <a:latin typeface="+mj-lt"/>
              </a:rPr>
              <a:t>Pragnya</a:t>
            </a:r>
          </a:p>
          <a:p>
            <a:endParaRPr lang="en-US" dirty="0">
              <a:latin typeface="+mj-lt"/>
            </a:endParaRP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FCEB4F-1B8F-CACE-D735-8759383880CA}"/>
              </a:ext>
            </a:extLst>
          </p:cNvPr>
          <p:cNvSpPr>
            <a:spLocks noGrp="1"/>
          </p:cNvSpPr>
          <p:nvPr>
            <p:ph type="sldNum" sz="quarter" idx="11"/>
          </p:nvPr>
        </p:nvSpPr>
        <p:spPr/>
        <p:txBody>
          <a:bodyPr/>
          <a:lstStyle/>
          <a:p>
            <a:fld id="{294A09A9-5501-47C1-A89A-A340965A2BE2}" type="slidenum">
              <a:rPr lang="en-US" smtClean="0"/>
              <a:pPr/>
              <a:t>10</a:t>
            </a:fld>
            <a:endParaRPr lang="en-US" dirty="0"/>
          </a:p>
        </p:txBody>
      </p:sp>
      <p:pic>
        <p:nvPicPr>
          <p:cNvPr id="7" name="Picture 6">
            <a:extLst>
              <a:ext uri="{FF2B5EF4-FFF2-40B4-BE49-F238E27FC236}">
                <a16:creationId xmlns:a16="http://schemas.microsoft.com/office/drawing/2014/main" id="{B5D5AD55-7302-1E91-B149-E354CA3E66E6}"/>
              </a:ext>
            </a:extLst>
          </p:cNvPr>
          <p:cNvPicPr>
            <a:picLocks noChangeAspect="1"/>
          </p:cNvPicPr>
          <p:nvPr/>
        </p:nvPicPr>
        <p:blipFill>
          <a:blip r:embed="rId2"/>
          <a:stretch>
            <a:fillRect/>
          </a:stretch>
        </p:blipFill>
        <p:spPr>
          <a:xfrm>
            <a:off x="1434608" y="566928"/>
            <a:ext cx="7182567" cy="3605022"/>
          </a:xfrm>
          <a:prstGeom prst="rect">
            <a:avLst/>
          </a:prstGeom>
        </p:spPr>
      </p:pic>
      <p:sp>
        <p:nvSpPr>
          <p:cNvPr id="8" name="TextBox 7">
            <a:extLst>
              <a:ext uri="{FF2B5EF4-FFF2-40B4-BE49-F238E27FC236}">
                <a16:creationId xmlns:a16="http://schemas.microsoft.com/office/drawing/2014/main" id="{4BBD08AF-DD9F-9545-9157-9776946C1DF0}"/>
              </a:ext>
            </a:extLst>
          </p:cNvPr>
          <p:cNvSpPr txBox="1"/>
          <p:nvPr/>
        </p:nvSpPr>
        <p:spPr>
          <a:xfrm>
            <a:off x="1341191" y="4267200"/>
            <a:ext cx="9509617" cy="1615827"/>
          </a:xfrm>
          <a:prstGeom prst="rect">
            <a:avLst/>
          </a:prstGeom>
          <a:noFill/>
        </p:spPr>
        <p:txBody>
          <a:bodyPr wrap="square" rtlCol="0">
            <a:spAutoFit/>
          </a:bodyPr>
          <a:lstStyle/>
          <a:p>
            <a:pPr>
              <a:lnSpc>
                <a:spcPct val="150000"/>
              </a:lnSpc>
            </a:pPr>
            <a:r>
              <a:rPr lang="en-IN" b="1" dirty="0">
                <a:solidFill>
                  <a:schemeClr val="bg1"/>
                </a:solidFill>
                <a:effectLst/>
                <a:latin typeface="+mj-lt"/>
                <a:ea typeface="Times New Roman" panose="02020603050405020304" pitchFamily="18" charset="0"/>
              </a:rPr>
              <a:t>Total Cost of Item per Sales Channel:</a:t>
            </a:r>
            <a:endParaRPr lang="en-IN" dirty="0">
              <a:solidFill>
                <a:schemeClr val="bg1"/>
              </a:solidFill>
              <a:effectLst/>
              <a:latin typeface="+mj-lt"/>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mj-lt"/>
                <a:ea typeface="Times New Roman" panose="02020603050405020304" pitchFamily="18" charset="0"/>
                <a:cs typeface="Times New Roman" panose="02020603050405020304" pitchFamily="18" charset="0"/>
              </a:rPr>
              <a:t>Office Supplies and Household items incur the highest costs, indicating they are either more popular among customers or have higher procurement and handling expenses.</a:t>
            </a: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mj-lt"/>
                <a:ea typeface="Times New Roman" panose="02020603050405020304" pitchFamily="18" charset="0"/>
                <a:cs typeface="Times New Roman" panose="02020603050405020304" pitchFamily="18" charset="0"/>
              </a:rPr>
              <a:t>This chart helps identify where the majority of spending occurs across different product categories.</a:t>
            </a:r>
          </a:p>
        </p:txBody>
      </p:sp>
    </p:spTree>
    <p:extLst>
      <p:ext uri="{BB962C8B-B14F-4D97-AF65-F5344CB8AC3E}">
        <p14:creationId xmlns:p14="http://schemas.microsoft.com/office/powerpoint/2010/main" val="130307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5E92E1-1627-7DFF-94A2-4EED3D712B9A}"/>
              </a:ext>
            </a:extLst>
          </p:cNvPr>
          <p:cNvSpPr>
            <a:spLocks noGrp="1"/>
          </p:cNvSpPr>
          <p:nvPr>
            <p:ph type="sldNum" sz="quarter" idx="11"/>
          </p:nvPr>
        </p:nvSpPr>
        <p:spPr/>
        <p:txBody>
          <a:bodyPr/>
          <a:lstStyle/>
          <a:p>
            <a:fld id="{294A09A9-5501-47C1-A89A-A340965A2BE2}" type="slidenum">
              <a:rPr lang="en-US" smtClean="0"/>
              <a:pPr/>
              <a:t>11</a:t>
            </a:fld>
            <a:endParaRPr lang="en-US" dirty="0"/>
          </a:p>
        </p:txBody>
      </p:sp>
      <p:pic>
        <p:nvPicPr>
          <p:cNvPr id="7" name="Picture 6">
            <a:extLst>
              <a:ext uri="{FF2B5EF4-FFF2-40B4-BE49-F238E27FC236}">
                <a16:creationId xmlns:a16="http://schemas.microsoft.com/office/drawing/2014/main" id="{ABE17613-2AB0-BE38-24BE-741D9C89B884}"/>
              </a:ext>
            </a:extLst>
          </p:cNvPr>
          <p:cNvPicPr>
            <a:picLocks noChangeAspect="1"/>
          </p:cNvPicPr>
          <p:nvPr/>
        </p:nvPicPr>
        <p:blipFill>
          <a:blip r:embed="rId2"/>
          <a:stretch>
            <a:fillRect/>
          </a:stretch>
        </p:blipFill>
        <p:spPr>
          <a:xfrm>
            <a:off x="1504950" y="566928"/>
            <a:ext cx="6682003" cy="3277472"/>
          </a:xfrm>
          <a:prstGeom prst="rect">
            <a:avLst/>
          </a:prstGeom>
        </p:spPr>
      </p:pic>
      <p:sp>
        <p:nvSpPr>
          <p:cNvPr id="8" name="TextBox 7">
            <a:extLst>
              <a:ext uri="{FF2B5EF4-FFF2-40B4-BE49-F238E27FC236}">
                <a16:creationId xmlns:a16="http://schemas.microsoft.com/office/drawing/2014/main" id="{A7E4BEE5-E7AB-7C9A-DAAE-B2727639BC1C}"/>
              </a:ext>
            </a:extLst>
          </p:cNvPr>
          <p:cNvSpPr txBox="1"/>
          <p:nvPr/>
        </p:nvSpPr>
        <p:spPr>
          <a:xfrm>
            <a:off x="1397900" y="4200524"/>
            <a:ext cx="9231999" cy="1754326"/>
          </a:xfrm>
          <a:prstGeom prst="rect">
            <a:avLst/>
          </a:prstGeom>
          <a:noFill/>
        </p:spPr>
        <p:txBody>
          <a:bodyPr wrap="square" rtlCol="0">
            <a:spAutoFit/>
          </a:bodyPr>
          <a:lstStyle/>
          <a:p>
            <a:r>
              <a:rPr lang="en-IN" b="1" dirty="0">
                <a:solidFill>
                  <a:schemeClr val="bg1"/>
                </a:solidFill>
                <a:effectLst/>
                <a:latin typeface="+mj-lt"/>
                <a:ea typeface="Times New Roman" panose="02020603050405020304" pitchFamily="18" charset="0"/>
              </a:rPr>
              <a:t>Total Profit and Total Revenue Year Wise:</a:t>
            </a:r>
            <a:endParaRPr lang="en-IN" dirty="0">
              <a:solidFill>
                <a:schemeClr val="bg1"/>
              </a:solidFill>
              <a:effectLst/>
              <a:latin typeface="+mj-lt"/>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mj-lt"/>
                <a:ea typeface="Times New Roman" panose="02020603050405020304" pitchFamily="18" charset="0"/>
                <a:cs typeface="Times New Roman" panose="02020603050405020304" pitchFamily="18" charset="0"/>
              </a:rPr>
              <a:t>The bar and line chart combination shows that 2012 was the most profitable year, with a significant spike in both profit and revenue.</a:t>
            </a: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mj-lt"/>
                <a:ea typeface="Times New Roman" panose="02020603050405020304" pitchFamily="18" charset="0"/>
                <a:cs typeface="Times New Roman" panose="02020603050405020304" pitchFamily="18" charset="0"/>
              </a:rPr>
              <a:t>However, there is a noticeable decline in profit percentages in the years following 2012, signalling potential challenges such as rising costs, market competition, or other operational inefficiencies.</a:t>
            </a:r>
          </a:p>
        </p:txBody>
      </p:sp>
    </p:spTree>
    <p:extLst>
      <p:ext uri="{BB962C8B-B14F-4D97-AF65-F5344CB8AC3E}">
        <p14:creationId xmlns:p14="http://schemas.microsoft.com/office/powerpoint/2010/main" val="266433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6B95D6-C876-4CF2-9E32-329F1AE812FC}"/>
              </a:ext>
            </a:extLst>
          </p:cNvPr>
          <p:cNvSpPr>
            <a:spLocks noGrp="1"/>
          </p:cNvSpPr>
          <p:nvPr>
            <p:ph type="sldNum" sz="quarter" idx="11"/>
          </p:nvPr>
        </p:nvSpPr>
        <p:spPr/>
        <p:txBody>
          <a:bodyPr/>
          <a:lstStyle/>
          <a:p>
            <a:fld id="{294A09A9-5501-47C1-A89A-A340965A2BE2}" type="slidenum">
              <a:rPr lang="en-US" smtClean="0"/>
              <a:pPr/>
              <a:t>12</a:t>
            </a:fld>
            <a:endParaRPr lang="en-US" dirty="0"/>
          </a:p>
        </p:txBody>
      </p:sp>
      <p:pic>
        <p:nvPicPr>
          <p:cNvPr id="7" name="Picture 6">
            <a:extLst>
              <a:ext uri="{FF2B5EF4-FFF2-40B4-BE49-F238E27FC236}">
                <a16:creationId xmlns:a16="http://schemas.microsoft.com/office/drawing/2014/main" id="{0D0BF38E-61B8-518D-F97A-A8FB2AE3A272}"/>
              </a:ext>
            </a:extLst>
          </p:cNvPr>
          <p:cNvPicPr>
            <a:picLocks noChangeAspect="1"/>
          </p:cNvPicPr>
          <p:nvPr/>
        </p:nvPicPr>
        <p:blipFill>
          <a:blip r:embed="rId2"/>
          <a:stretch>
            <a:fillRect/>
          </a:stretch>
        </p:blipFill>
        <p:spPr>
          <a:xfrm>
            <a:off x="1471397" y="566928"/>
            <a:ext cx="6867956" cy="3457661"/>
          </a:xfrm>
          <a:prstGeom prst="rect">
            <a:avLst/>
          </a:prstGeom>
        </p:spPr>
      </p:pic>
      <p:sp>
        <p:nvSpPr>
          <p:cNvPr id="8" name="TextBox 7">
            <a:extLst>
              <a:ext uri="{FF2B5EF4-FFF2-40B4-BE49-F238E27FC236}">
                <a16:creationId xmlns:a16="http://schemas.microsoft.com/office/drawing/2014/main" id="{07041FD9-16C7-5723-D5C4-E28157DB8F9A}"/>
              </a:ext>
            </a:extLst>
          </p:cNvPr>
          <p:cNvSpPr txBox="1"/>
          <p:nvPr/>
        </p:nvSpPr>
        <p:spPr>
          <a:xfrm>
            <a:off x="1381124" y="4352925"/>
            <a:ext cx="9610725" cy="1477328"/>
          </a:xfrm>
          <a:prstGeom prst="rect">
            <a:avLst/>
          </a:prstGeom>
          <a:noFill/>
        </p:spPr>
        <p:txBody>
          <a:bodyPr wrap="square" rtlCol="0">
            <a:spAutoFit/>
          </a:bodyPr>
          <a:lstStyle/>
          <a:p>
            <a:r>
              <a:rPr lang="en-IN" b="1" dirty="0">
                <a:solidFill>
                  <a:schemeClr val="bg1"/>
                </a:solidFill>
                <a:effectLst/>
                <a:latin typeface="+mj-lt"/>
                <a:ea typeface="Times New Roman" panose="02020603050405020304" pitchFamily="18" charset="0"/>
              </a:rPr>
              <a:t>Total Profit by Region:</a:t>
            </a:r>
            <a:endParaRPr lang="en-IN" dirty="0">
              <a:solidFill>
                <a:schemeClr val="bg1"/>
              </a:solidFill>
              <a:effectLst/>
              <a:latin typeface="+mj-lt"/>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mj-lt"/>
                <a:ea typeface="Times New Roman" panose="02020603050405020304" pitchFamily="18" charset="0"/>
                <a:cs typeface="Times New Roman" panose="02020603050405020304" pitchFamily="18" charset="0"/>
              </a:rPr>
              <a:t>The pie chart indicates that Europe and Asia are the primary profit-generating regions, followed by North America.</a:t>
            </a: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mj-lt"/>
                <a:ea typeface="Times New Roman" panose="02020603050405020304" pitchFamily="18" charset="0"/>
                <a:cs typeface="Times New Roman" panose="02020603050405020304" pitchFamily="18" charset="0"/>
              </a:rPr>
              <a:t>This distribution suggests that these regions are crucial markets for the business, potentially requiring more focused strategies to maintain or grow market share</a:t>
            </a:r>
            <a:r>
              <a:rPr lang="en-IN" sz="1200" dirty="0">
                <a:effectLst/>
                <a:latin typeface="+mj-lt"/>
                <a:ea typeface="Times New Roman" panose="02020603050405020304" pitchFamily="18" charset="0"/>
                <a:cs typeface="Times New Roman" panose="02020603050405020304" pitchFamily="18" charset="0"/>
              </a:rPr>
              <a:t>.</a:t>
            </a:r>
            <a:endParaRPr lang="en-IN" sz="10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63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83A5DC-BA99-BE18-BF59-3E5F7FD06285}"/>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7" name="Picture 6">
            <a:extLst>
              <a:ext uri="{FF2B5EF4-FFF2-40B4-BE49-F238E27FC236}">
                <a16:creationId xmlns:a16="http://schemas.microsoft.com/office/drawing/2014/main" id="{5DDDE00F-7684-4D6D-CB5C-7311314CFCE0}"/>
              </a:ext>
            </a:extLst>
          </p:cNvPr>
          <p:cNvPicPr>
            <a:picLocks noChangeAspect="1"/>
          </p:cNvPicPr>
          <p:nvPr/>
        </p:nvPicPr>
        <p:blipFill>
          <a:blip r:embed="rId2"/>
          <a:stretch>
            <a:fillRect/>
          </a:stretch>
        </p:blipFill>
        <p:spPr>
          <a:xfrm>
            <a:off x="1514475" y="566928"/>
            <a:ext cx="6970826" cy="3504080"/>
          </a:xfrm>
          <a:prstGeom prst="rect">
            <a:avLst/>
          </a:prstGeom>
        </p:spPr>
      </p:pic>
      <p:sp>
        <p:nvSpPr>
          <p:cNvPr id="8" name="TextBox 7">
            <a:extLst>
              <a:ext uri="{FF2B5EF4-FFF2-40B4-BE49-F238E27FC236}">
                <a16:creationId xmlns:a16="http://schemas.microsoft.com/office/drawing/2014/main" id="{9A99E75F-A9F4-563A-7440-7E30AA93E306}"/>
              </a:ext>
            </a:extLst>
          </p:cNvPr>
          <p:cNvSpPr txBox="1"/>
          <p:nvPr/>
        </p:nvSpPr>
        <p:spPr>
          <a:xfrm>
            <a:off x="1409700" y="4381500"/>
            <a:ext cx="9363076" cy="1477328"/>
          </a:xfrm>
          <a:prstGeom prst="rect">
            <a:avLst/>
          </a:prstGeom>
          <a:noFill/>
        </p:spPr>
        <p:txBody>
          <a:bodyPr wrap="square" rtlCol="0">
            <a:spAutoFit/>
          </a:bodyPr>
          <a:lstStyle/>
          <a:p>
            <a:r>
              <a:rPr lang="en-IN" b="1" dirty="0">
                <a:solidFill>
                  <a:schemeClr val="bg1"/>
                </a:solidFill>
                <a:effectLst/>
                <a:latin typeface="+mj-lt"/>
                <a:ea typeface="Times New Roman" panose="02020603050405020304" pitchFamily="18" charset="0"/>
              </a:rPr>
              <a:t>Total Profit by Item Type:</a:t>
            </a:r>
            <a:endParaRPr lang="en-IN" dirty="0">
              <a:solidFill>
                <a:schemeClr val="bg1"/>
              </a:solidFill>
              <a:effectLst/>
              <a:latin typeface="+mj-lt"/>
              <a:ea typeface="Times New Roman" panose="02020603050405020304" pitchFamily="18" charset="0"/>
            </a:endParaRPr>
          </a:p>
          <a:p>
            <a:pPr marL="742950" lvl="1" indent="-285750">
              <a:buSzPts val="1000"/>
              <a:buFont typeface="Courier New" panose="02070309020205020404" pitchFamily="49" charset="0"/>
              <a:buChar char="o"/>
              <a:tabLst>
                <a:tab pos="859155" algn="l"/>
              </a:tabLst>
            </a:pPr>
            <a:r>
              <a:rPr lang="en-IN" dirty="0">
                <a:solidFill>
                  <a:schemeClr val="bg1"/>
                </a:solidFill>
                <a:effectLst/>
                <a:latin typeface="+mj-lt"/>
                <a:ea typeface="Times New Roman" panose="02020603050405020304" pitchFamily="18" charset="0"/>
                <a:cs typeface="Times New Roman" panose="02020603050405020304" pitchFamily="18" charset="0"/>
              </a:rPr>
              <a:t>The tree map highlights that Cosmetics and Office Supplies are the top profit contributors, showing their strong performance in the market.</a:t>
            </a:r>
          </a:p>
          <a:p>
            <a:pPr marL="742950" lvl="1" indent="-285750">
              <a:buSzPts val="1000"/>
              <a:buFont typeface="Courier New" panose="02070309020205020404" pitchFamily="49" charset="0"/>
              <a:buChar char="o"/>
              <a:tabLst>
                <a:tab pos="859155" algn="l"/>
              </a:tabLst>
            </a:pPr>
            <a:r>
              <a:rPr lang="en-IN" dirty="0">
                <a:solidFill>
                  <a:schemeClr val="bg1"/>
                </a:solidFill>
                <a:effectLst/>
                <a:latin typeface="+mj-lt"/>
                <a:ea typeface="Times New Roman" panose="02020603050405020304" pitchFamily="18" charset="0"/>
                <a:cs typeface="Times New Roman" panose="02020603050405020304" pitchFamily="18" charset="0"/>
              </a:rPr>
              <a:t>Categories like Baby Food and Household items also show significant contributions, suggesting a diversified portfolio that is well-received by consumers.</a:t>
            </a:r>
          </a:p>
        </p:txBody>
      </p:sp>
    </p:spTree>
    <p:extLst>
      <p:ext uri="{BB962C8B-B14F-4D97-AF65-F5344CB8AC3E}">
        <p14:creationId xmlns:p14="http://schemas.microsoft.com/office/powerpoint/2010/main" val="390642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11B568-B0F5-CF2C-799D-C84410F25C89}"/>
              </a:ext>
            </a:extLst>
          </p:cNvPr>
          <p:cNvSpPr>
            <a:spLocks noGrp="1"/>
          </p:cNvSpPr>
          <p:nvPr>
            <p:ph type="sldNum" sz="quarter" idx="11"/>
          </p:nvPr>
        </p:nvSpPr>
        <p:spPr/>
        <p:txBody>
          <a:bodyPr/>
          <a:lstStyle/>
          <a:p>
            <a:fld id="{294A09A9-5501-47C1-A89A-A340965A2BE2}" type="slidenum">
              <a:rPr lang="en-US" smtClean="0"/>
              <a:pPr/>
              <a:t>14</a:t>
            </a:fld>
            <a:endParaRPr lang="en-US" dirty="0"/>
          </a:p>
        </p:txBody>
      </p:sp>
      <p:pic>
        <p:nvPicPr>
          <p:cNvPr id="7" name="Picture 6">
            <a:extLst>
              <a:ext uri="{FF2B5EF4-FFF2-40B4-BE49-F238E27FC236}">
                <a16:creationId xmlns:a16="http://schemas.microsoft.com/office/drawing/2014/main" id="{8714A3C8-56A9-5454-E299-C2DB3F1F3972}"/>
              </a:ext>
            </a:extLst>
          </p:cNvPr>
          <p:cNvPicPr>
            <a:picLocks noChangeAspect="1"/>
          </p:cNvPicPr>
          <p:nvPr/>
        </p:nvPicPr>
        <p:blipFill>
          <a:blip r:embed="rId2"/>
          <a:stretch>
            <a:fillRect/>
          </a:stretch>
        </p:blipFill>
        <p:spPr>
          <a:xfrm>
            <a:off x="1474716" y="566928"/>
            <a:ext cx="7147068" cy="3614547"/>
          </a:xfrm>
          <a:prstGeom prst="rect">
            <a:avLst/>
          </a:prstGeom>
        </p:spPr>
      </p:pic>
      <p:sp>
        <p:nvSpPr>
          <p:cNvPr id="8" name="TextBox 7">
            <a:extLst>
              <a:ext uri="{FF2B5EF4-FFF2-40B4-BE49-F238E27FC236}">
                <a16:creationId xmlns:a16="http://schemas.microsoft.com/office/drawing/2014/main" id="{D204EAD1-2C8C-5DC7-1CA8-E4E97C2EC70E}"/>
              </a:ext>
            </a:extLst>
          </p:cNvPr>
          <p:cNvSpPr txBox="1"/>
          <p:nvPr/>
        </p:nvSpPr>
        <p:spPr>
          <a:xfrm>
            <a:off x="1357312" y="4514850"/>
            <a:ext cx="9434513" cy="1477328"/>
          </a:xfrm>
          <a:prstGeom prst="rect">
            <a:avLst/>
          </a:prstGeom>
          <a:noFill/>
        </p:spPr>
        <p:txBody>
          <a:bodyPr wrap="square" rtlCol="0">
            <a:spAutoFit/>
          </a:bodyPr>
          <a:lstStyle/>
          <a:p>
            <a:r>
              <a:rPr lang="en-IN" b="1" dirty="0">
                <a:solidFill>
                  <a:schemeClr val="bg1"/>
                </a:solidFill>
                <a:effectLst/>
                <a:latin typeface="+mj-lt"/>
                <a:ea typeface="Times New Roman" panose="02020603050405020304" pitchFamily="18" charset="0"/>
              </a:rPr>
              <a:t>Sum of Total Profit by Country:</a:t>
            </a:r>
            <a:endParaRPr lang="en-IN" dirty="0">
              <a:solidFill>
                <a:schemeClr val="bg1"/>
              </a:solidFill>
              <a:effectLst/>
              <a:latin typeface="+mj-lt"/>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mj-lt"/>
                <a:ea typeface="Times New Roman" panose="02020603050405020304" pitchFamily="18" charset="0"/>
                <a:cs typeface="Times New Roman" panose="02020603050405020304" pitchFamily="18" charset="0"/>
              </a:rPr>
              <a:t>The map chart provides a geographical breakdown of profits, with key markets like the U.S., UK, and Germany standing out.</a:t>
            </a: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mj-lt"/>
                <a:ea typeface="Times New Roman" panose="02020603050405020304" pitchFamily="18" charset="0"/>
                <a:cs typeface="Times New Roman" panose="02020603050405020304" pitchFamily="18" charset="0"/>
              </a:rPr>
              <a:t>This visualization helps identify specific countries that are driving profits, which can be useful for strategic planning, including where to invest or where to improve marketing efforts.</a:t>
            </a:r>
          </a:p>
        </p:txBody>
      </p:sp>
    </p:spTree>
    <p:extLst>
      <p:ext uri="{BB962C8B-B14F-4D97-AF65-F5344CB8AC3E}">
        <p14:creationId xmlns:p14="http://schemas.microsoft.com/office/powerpoint/2010/main" val="741681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F8896A-551B-C7AB-96B2-EEE13E9FE395}"/>
              </a:ext>
            </a:extLst>
          </p:cNvPr>
          <p:cNvSpPr>
            <a:spLocks noGrp="1"/>
          </p:cNvSpPr>
          <p:nvPr>
            <p:ph type="sldNum" sz="quarter" idx="11"/>
          </p:nvPr>
        </p:nvSpPr>
        <p:spPr/>
        <p:txBody>
          <a:bodyPr/>
          <a:lstStyle/>
          <a:p>
            <a:fld id="{294A09A9-5501-47C1-A89A-A340965A2BE2}" type="slidenum">
              <a:rPr lang="en-US" smtClean="0"/>
              <a:pPr/>
              <a:t>15</a:t>
            </a:fld>
            <a:endParaRPr lang="en-US" dirty="0"/>
          </a:p>
        </p:txBody>
      </p:sp>
      <p:pic>
        <p:nvPicPr>
          <p:cNvPr id="7" name="Picture 6">
            <a:extLst>
              <a:ext uri="{FF2B5EF4-FFF2-40B4-BE49-F238E27FC236}">
                <a16:creationId xmlns:a16="http://schemas.microsoft.com/office/drawing/2014/main" id="{2D5489FF-769A-2345-B870-1351179416FF}"/>
              </a:ext>
            </a:extLst>
          </p:cNvPr>
          <p:cNvPicPr>
            <a:picLocks noChangeAspect="1"/>
          </p:cNvPicPr>
          <p:nvPr/>
        </p:nvPicPr>
        <p:blipFill>
          <a:blip r:embed="rId2"/>
          <a:stretch>
            <a:fillRect/>
          </a:stretch>
        </p:blipFill>
        <p:spPr>
          <a:xfrm>
            <a:off x="1435589" y="1030606"/>
            <a:ext cx="9320822" cy="5214546"/>
          </a:xfrm>
          <a:prstGeom prst="rect">
            <a:avLst/>
          </a:prstGeom>
        </p:spPr>
      </p:pic>
      <p:sp>
        <p:nvSpPr>
          <p:cNvPr id="8" name="TextBox 7">
            <a:extLst>
              <a:ext uri="{FF2B5EF4-FFF2-40B4-BE49-F238E27FC236}">
                <a16:creationId xmlns:a16="http://schemas.microsoft.com/office/drawing/2014/main" id="{674C70B6-D15F-8B27-DBE6-16378EF274B8}"/>
              </a:ext>
            </a:extLst>
          </p:cNvPr>
          <p:cNvSpPr txBox="1"/>
          <p:nvPr/>
        </p:nvSpPr>
        <p:spPr>
          <a:xfrm>
            <a:off x="4129087" y="320460"/>
            <a:ext cx="3933825" cy="584775"/>
          </a:xfrm>
          <a:prstGeom prst="rect">
            <a:avLst/>
          </a:prstGeom>
          <a:noFill/>
        </p:spPr>
        <p:txBody>
          <a:bodyPr wrap="square" rtlCol="0">
            <a:spAutoFit/>
          </a:bodyPr>
          <a:lstStyle/>
          <a:p>
            <a:pPr algn="ctr"/>
            <a:r>
              <a:rPr lang="en-US" sz="3200" b="1" dirty="0">
                <a:solidFill>
                  <a:schemeClr val="bg1"/>
                </a:solidFill>
                <a:latin typeface="+mj-lt"/>
              </a:rPr>
              <a:t>Report View</a:t>
            </a:r>
            <a:endParaRPr lang="en-IN" sz="3200" b="1" dirty="0">
              <a:solidFill>
                <a:schemeClr val="bg1"/>
              </a:solidFill>
              <a:latin typeface="+mj-lt"/>
            </a:endParaRPr>
          </a:p>
        </p:txBody>
      </p:sp>
    </p:spTree>
    <p:extLst>
      <p:ext uri="{BB962C8B-B14F-4D97-AF65-F5344CB8AC3E}">
        <p14:creationId xmlns:p14="http://schemas.microsoft.com/office/powerpoint/2010/main" val="1220631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2778631" y="1066490"/>
            <a:ext cx="6631687" cy="1069848"/>
          </a:xfrm>
        </p:spPr>
        <p:txBody>
          <a:bodyPr/>
          <a:lstStyle/>
          <a:p>
            <a:r>
              <a:rPr lang="en-US" dirty="0"/>
              <a:t>Conclusion</a:t>
            </a:r>
          </a:p>
        </p:txBody>
      </p:sp>
      <p:sp>
        <p:nvSpPr>
          <p:cNvPr id="2" name="TextBox 1">
            <a:extLst>
              <a:ext uri="{FF2B5EF4-FFF2-40B4-BE49-F238E27FC236}">
                <a16:creationId xmlns:a16="http://schemas.microsoft.com/office/drawing/2014/main" id="{60F78766-B3E1-9D0B-598C-9D9904718101}"/>
              </a:ext>
            </a:extLst>
          </p:cNvPr>
          <p:cNvSpPr txBox="1"/>
          <p:nvPr/>
        </p:nvSpPr>
        <p:spPr>
          <a:xfrm>
            <a:off x="1412936" y="2521386"/>
            <a:ext cx="9363076" cy="2862322"/>
          </a:xfrm>
          <a:prstGeom prst="rect">
            <a:avLst/>
          </a:prstGeom>
          <a:noFill/>
        </p:spPr>
        <p:txBody>
          <a:bodyPr wrap="square" rtlCol="0">
            <a:spAutoFit/>
          </a:bodyPr>
          <a:lstStyle/>
          <a:p>
            <a:pPr marL="742950" lvl="1" indent="-285750">
              <a:buSzPts val="1000"/>
              <a:buFont typeface="Courier New" panose="02070309020205020404" pitchFamily="49" charset="0"/>
              <a:buChar char="o"/>
              <a:tabLst>
                <a:tab pos="859155" algn="l"/>
              </a:tabLst>
            </a:pPr>
            <a:r>
              <a:rPr lang="en-US" dirty="0">
                <a:solidFill>
                  <a:schemeClr val="bg1"/>
                </a:solidFill>
                <a:effectLst/>
                <a:latin typeface="+mj-lt"/>
                <a:ea typeface="Times New Roman" panose="02020603050405020304" pitchFamily="18" charset="0"/>
                <a:cs typeface="Times New Roman" panose="02020603050405020304" pitchFamily="18" charset="0"/>
              </a:rPr>
              <a:t>The project effectively analyzed Amazon sales data to identify key sales trends, costs, and profit metrics.</a:t>
            </a:r>
          </a:p>
          <a:p>
            <a:pPr marL="742950" lvl="1" indent="-285750">
              <a:buSzPts val="1000"/>
              <a:buFont typeface="Courier New" panose="02070309020205020404" pitchFamily="49" charset="0"/>
              <a:buChar char="o"/>
              <a:tabLst>
                <a:tab pos="859155" algn="l"/>
              </a:tabLst>
            </a:pPr>
            <a:r>
              <a:rPr lang="en-US" dirty="0">
                <a:solidFill>
                  <a:schemeClr val="bg1"/>
                </a:solidFill>
                <a:effectLst/>
                <a:latin typeface="+mj-lt"/>
                <a:ea typeface="Times New Roman" panose="02020603050405020304" pitchFamily="18" charset="0"/>
                <a:cs typeface="Times New Roman" panose="02020603050405020304" pitchFamily="18" charset="0"/>
              </a:rPr>
              <a:t>It revealed that 2014 was a peak year for costs, followed by successful cost management in subsequent years.</a:t>
            </a:r>
          </a:p>
          <a:p>
            <a:pPr marL="742950" lvl="1" indent="-285750">
              <a:buSzPts val="1000"/>
              <a:buFont typeface="Courier New" panose="02070309020205020404" pitchFamily="49" charset="0"/>
              <a:buChar char="o"/>
              <a:tabLst>
                <a:tab pos="859155" algn="l"/>
              </a:tabLst>
            </a:pPr>
            <a:r>
              <a:rPr lang="en-US" dirty="0">
                <a:solidFill>
                  <a:schemeClr val="bg1"/>
                </a:solidFill>
                <a:effectLst/>
                <a:latin typeface="+mj-lt"/>
                <a:ea typeface="Times New Roman" panose="02020603050405020304" pitchFamily="18" charset="0"/>
                <a:cs typeface="Times New Roman" panose="02020603050405020304" pitchFamily="18" charset="0"/>
              </a:rPr>
              <a:t>Geographical analysis highlighted Europe and Asia as the most profitable regions, with Cosmetics and Office Supplies leading in product profitability.</a:t>
            </a:r>
          </a:p>
          <a:p>
            <a:pPr marL="742950" lvl="1" indent="-285750">
              <a:buSzPts val="1000"/>
              <a:buFont typeface="Courier New" panose="02070309020205020404" pitchFamily="49" charset="0"/>
              <a:buChar char="o"/>
              <a:tabLst>
                <a:tab pos="859155" algn="l"/>
              </a:tabLst>
            </a:pPr>
            <a:r>
              <a:rPr lang="en-US" dirty="0">
                <a:solidFill>
                  <a:schemeClr val="bg1"/>
                </a:solidFill>
                <a:effectLst/>
                <a:latin typeface="+mj-lt"/>
                <a:ea typeface="Times New Roman" panose="02020603050405020304" pitchFamily="18" charset="0"/>
                <a:cs typeface="Times New Roman" panose="02020603050405020304" pitchFamily="18" charset="0"/>
              </a:rPr>
              <a:t>These insights will guide strategic decisions in market focus, product optimization, and cost management to enhance overall business growth and profitability. </a:t>
            </a:r>
          </a:p>
          <a:p>
            <a:pPr marL="742950" lvl="1" indent="-285750">
              <a:buSzPts val="1000"/>
              <a:buFont typeface="Courier New" panose="02070309020205020404" pitchFamily="49" charset="0"/>
              <a:buChar char="o"/>
              <a:tabLst>
                <a:tab pos="859155" algn="l"/>
              </a:tabLst>
            </a:pPr>
            <a:endParaRPr lang="en-US" dirty="0">
              <a:solidFill>
                <a:schemeClr val="bg1"/>
              </a:solidFill>
              <a:effectLst/>
              <a:latin typeface="+mj-lt"/>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859155" algn="l"/>
              </a:tabLst>
            </a:pPr>
            <a:endParaRPr lang="en-US" dirty="0">
              <a:solidFill>
                <a:schemeClr val="bg1"/>
              </a:solidFill>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13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3736848" y="1894332"/>
            <a:ext cx="4718304" cy="1069848"/>
          </a:xfrm>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Project details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graphicFrame>
        <p:nvGraphicFramePr>
          <p:cNvPr id="13" name="Table 12">
            <a:extLst>
              <a:ext uri="{FF2B5EF4-FFF2-40B4-BE49-F238E27FC236}">
                <a16:creationId xmlns:a16="http://schemas.microsoft.com/office/drawing/2014/main" id="{D5B4A9EC-46DD-52A6-B960-B9CAFBB8A0D3}"/>
              </a:ext>
            </a:extLst>
          </p:cNvPr>
          <p:cNvGraphicFramePr>
            <a:graphicFrameLocks noGrp="1"/>
          </p:cNvGraphicFramePr>
          <p:nvPr>
            <p:extLst>
              <p:ext uri="{D42A27DB-BD31-4B8C-83A1-F6EECF244321}">
                <p14:modId xmlns:p14="http://schemas.microsoft.com/office/powerpoint/2010/main" val="2884158108"/>
              </p:ext>
            </p:extLst>
          </p:nvPr>
        </p:nvGraphicFramePr>
        <p:xfrm>
          <a:off x="2146300" y="2687319"/>
          <a:ext cx="8350250" cy="2694304"/>
        </p:xfrm>
        <a:graphic>
          <a:graphicData uri="http://schemas.openxmlformats.org/drawingml/2006/table">
            <a:tbl>
              <a:tblPr firstRow="1" bandRow="1">
                <a:tableStyleId>{22838BEF-8BB2-4498-84A7-C5851F593DF1}</a:tableStyleId>
              </a:tblPr>
              <a:tblGrid>
                <a:gridCol w="4175125">
                  <a:extLst>
                    <a:ext uri="{9D8B030D-6E8A-4147-A177-3AD203B41FA5}">
                      <a16:colId xmlns:a16="http://schemas.microsoft.com/office/drawing/2014/main" val="3359269784"/>
                    </a:ext>
                  </a:extLst>
                </a:gridCol>
                <a:gridCol w="4175125">
                  <a:extLst>
                    <a:ext uri="{9D8B030D-6E8A-4147-A177-3AD203B41FA5}">
                      <a16:colId xmlns:a16="http://schemas.microsoft.com/office/drawing/2014/main" val="3107825988"/>
                    </a:ext>
                  </a:extLst>
                </a:gridCol>
              </a:tblGrid>
              <a:tr h="673576">
                <a:tc>
                  <a:txBody>
                    <a:bodyPr/>
                    <a:lstStyle/>
                    <a:p>
                      <a:pPr algn="ctr"/>
                      <a:r>
                        <a:rPr lang="en-US" sz="2000" dirty="0"/>
                        <a:t>Project Title</a:t>
                      </a:r>
                      <a:endParaRPr lang="en-IN" sz="2000" dirty="0"/>
                    </a:p>
                  </a:txBody>
                  <a:tcPr/>
                </a:tc>
                <a:tc>
                  <a:txBody>
                    <a:bodyPr/>
                    <a:lstStyle/>
                    <a:p>
                      <a:pPr algn="ctr"/>
                      <a:r>
                        <a:rPr lang="en-IN" sz="2000" b="0" dirty="0"/>
                        <a:t>Analysing Amazon Sales data</a:t>
                      </a:r>
                    </a:p>
                  </a:txBody>
                  <a:tcPr/>
                </a:tc>
                <a:extLst>
                  <a:ext uri="{0D108BD9-81ED-4DB2-BD59-A6C34878D82A}">
                    <a16:rowId xmlns:a16="http://schemas.microsoft.com/office/drawing/2014/main" val="1453789746"/>
                  </a:ext>
                </a:extLst>
              </a:tr>
              <a:tr h="673576">
                <a:tc>
                  <a:txBody>
                    <a:bodyPr/>
                    <a:lstStyle/>
                    <a:p>
                      <a:pPr algn="ctr"/>
                      <a:r>
                        <a:rPr lang="en-US" sz="2000" b="1" dirty="0"/>
                        <a:t>Technologies</a:t>
                      </a:r>
                      <a:endParaRPr lang="en-IN" sz="2000" b="1" dirty="0"/>
                    </a:p>
                  </a:txBody>
                  <a:tcPr/>
                </a:tc>
                <a:tc>
                  <a:txBody>
                    <a:bodyPr/>
                    <a:lstStyle/>
                    <a:p>
                      <a:pPr algn="ctr"/>
                      <a:r>
                        <a:rPr lang="en-US" sz="2000" dirty="0"/>
                        <a:t>Data Science</a:t>
                      </a:r>
                      <a:endParaRPr lang="en-IN" sz="2000" dirty="0"/>
                    </a:p>
                  </a:txBody>
                  <a:tcPr/>
                </a:tc>
                <a:extLst>
                  <a:ext uri="{0D108BD9-81ED-4DB2-BD59-A6C34878D82A}">
                    <a16:rowId xmlns:a16="http://schemas.microsoft.com/office/drawing/2014/main" val="1595438248"/>
                  </a:ext>
                </a:extLst>
              </a:tr>
              <a:tr h="673576">
                <a:tc>
                  <a:txBody>
                    <a:bodyPr/>
                    <a:lstStyle/>
                    <a:p>
                      <a:pPr algn="ctr"/>
                      <a:r>
                        <a:rPr lang="en-US" sz="2000" b="1" dirty="0"/>
                        <a:t>Domain</a:t>
                      </a:r>
                      <a:endParaRPr lang="en-IN" sz="2000" b="1" dirty="0"/>
                    </a:p>
                  </a:txBody>
                  <a:tcPr/>
                </a:tc>
                <a:tc>
                  <a:txBody>
                    <a:bodyPr/>
                    <a:lstStyle/>
                    <a:p>
                      <a:pPr algn="ctr"/>
                      <a:r>
                        <a:rPr lang="en-US" sz="2000" dirty="0"/>
                        <a:t>E-commerce</a:t>
                      </a:r>
                      <a:endParaRPr lang="en-IN" sz="2000" dirty="0"/>
                    </a:p>
                  </a:txBody>
                  <a:tcPr/>
                </a:tc>
                <a:extLst>
                  <a:ext uri="{0D108BD9-81ED-4DB2-BD59-A6C34878D82A}">
                    <a16:rowId xmlns:a16="http://schemas.microsoft.com/office/drawing/2014/main" val="1659311966"/>
                  </a:ext>
                </a:extLst>
              </a:tr>
              <a:tr h="673576">
                <a:tc>
                  <a:txBody>
                    <a:bodyPr/>
                    <a:lstStyle/>
                    <a:p>
                      <a:pPr algn="ctr"/>
                      <a:r>
                        <a:rPr lang="en-US" sz="2000" b="1" dirty="0"/>
                        <a:t>Project Difficulties Level</a:t>
                      </a:r>
                      <a:endParaRPr lang="en-IN" sz="2000" b="1" dirty="0"/>
                    </a:p>
                  </a:txBody>
                  <a:tcPr/>
                </a:tc>
                <a:tc>
                  <a:txBody>
                    <a:bodyPr/>
                    <a:lstStyle/>
                    <a:p>
                      <a:pPr algn="ctr"/>
                      <a:r>
                        <a:rPr lang="en-US" sz="2000" dirty="0"/>
                        <a:t>Advanced</a:t>
                      </a:r>
                      <a:endParaRPr lang="en-IN" sz="2000" dirty="0"/>
                    </a:p>
                  </a:txBody>
                  <a:tcPr/>
                </a:tc>
                <a:extLst>
                  <a:ext uri="{0D108BD9-81ED-4DB2-BD59-A6C34878D82A}">
                    <a16:rowId xmlns:a16="http://schemas.microsoft.com/office/drawing/2014/main" val="970702764"/>
                  </a:ext>
                </a:extLst>
              </a:tr>
            </a:tbl>
          </a:graphicData>
        </a:graphic>
      </p:graphicFrame>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objective</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1"/>
            <a:ext cx="7735824" cy="1906143"/>
          </a:xfrm>
        </p:spPr>
        <p:txBody>
          <a:bodyPr/>
          <a:lstStyle/>
          <a:p>
            <a:r>
              <a:rPr lang="en-IN" sz="1800" dirty="0">
                <a:effectLst/>
                <a:latin typeface="+mj-lt"/>
                <a:ea typeface="Times New Roman" panose="02020603050405020304" pitchFamily="18" charset="0"/>
              </a:rPr>
              <a:t>The objective of this project is to analyse Amazon sales data to identify trends and key metrics over time, such as month-wise, year-wise, and yearly trends. Additionally, the project aims to uncover meaningful relationships between various attributes to provide actionable insights for improving sales performance and cost management.</a:t>
            </a:r>
          </a:p>
          <a:p>
            <a:endParaRPr lang="en-US" dirty="0">
              <a:latin typeface="+mj-lt"/>
            </a:endParaRP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FFE4234-55FB-81AE-8EF6-3D7309303938}"/>
              </a:ext>
            </a:extLst>
          </p:cNvPr>
          <p:cNvSpPr/>
          <p:nvPr/>
        </p:nvSpPr>
        <p:spPr>
          <a:xfrm>
            <a:off x="1914525" y="2431923"/>
            <a:ext cx="8362950" cy="306705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176909"/>
            <a:ext cx="7735824" cy="1069848"/>
          </a:xfrm>
        </p:spPr>
        <p:txBody>
          <a:bodyPr/>
          <a:lstStyle/>
          <a:p>
            <a:pPr>
              <a:lnSpc>
                <a:spcPct val="100000"/>
              </a:lnSpc>
            </a:pPr>
            <a:r>
              <a:rPr lang="en-US" dirty="0"/>
              <a:t>PROBLEM STATEMENT</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438019" y="2927223"/>
            <a:ext cx="7315962" cy="2571750"/>
          </a:xfrm>
        </p:spPr>
        <p:txBody>
          <a:bodyPr/>
          <a:lstStyle/>
          <a:p>
            <a:r>
              <a:rPr lang="en-US" sz="1800" dirty="0">
                <a:solidFill>
                  <a:schemeClr val="bg2">
                    <a:lumMod val="10000"/>
                  </a:schemeClr>
                </a:solidFill>
                <a:effectLst/>
                <a:latin typeface="+mj-lt"/>
                <a:ea typeface="Times New Roman" panose="02020603050405020304" pitchFamily="18" charset="0"/>
              </a:rPr>
              <a:t>Sales management has gained importance to meet increasing competition and the need for improved methods of distribution to reduce cost and to increase profits. Sales</a:t>
            </a:r>
            <a:r>
              <a:rPr lang="en-US" dirty="0">
                <a:solidFill>
                  <a:schemeClr val="bg2">
                    <a:lumMod val="10000"/>
                  </a:schemeClr>
                </a:solidFill>
                <a:latin typeface="+mj-lt"/>
                <a:ea typeface="Times New Roman" panose="02020603050405020304" pitchFamily="18" charset="0"/>
              </a:rPr>
              <a:t> </a:t>
            </a:r>
            <a:r>
              <a:rPr lang="en-US" sz="1800" dirty="0">
                <a:solidFill>
                  <a:schemeClr val="bg2">
                    <a:lumMod val="10000"/>
                  </a:schemeClr>
                </a:solidFill>
                <a:effectLst/>
                <a:latin typeface="+mj-lt"/>
                <a:ea typeface="Times New Roman" panose="02020603050405020304" pitchFamily="18" charset="0"/>
              </a:rPr>
              <a:t>management today is the most important function in a commercial and business enterprise. Do ETL: Extract-Transform-Load some Amazon dataset and find for me Sales-trend &gt; month-wise, year-wise, yearly-month-wise. Find key metrics and factors and show the meaningful relationships between attributes. Do your own research and come up with your findings.</a:t>
            </a:r>
          </a:p>
          <a:p>
            <a:endParaRPr lang="en-US" dirty="0">
              <a:solidFill>
                <a:schemeClr val="bg2">
                  <a:lumMod val="10000"/>
                </a:schemeClr>
              </a:solidFill>
              <a:latin typeface="+mj-lt"/>
            </a:endParaRPr>
          </a:p>
        </p:txBody>
      </p:sp>
    </p:spTree>
    <p:extLst>
      <p:ext uri="{BB962C8B-B14F-4D97-AF65-F5344CB8AC3E}">
        <p14:creationId xmlns:p14="http://schemas.microsoft.com/office/powerpoint/2010/main" val="329076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7B21-3BB8-238D-F614-96D42C4C9FCB}"/>
              </a:ext>
            </a:extLst>
          </p:cNvPr>
          <p:cNvSpPr>
            <a:spLocks noGrp="1"/>
          </p:cNvSpPr>
          <p:nvPr>
            <p:ph type="ctrTitle"/>
          </p:nvPr>
        </p:nvSpPr>
        <p:spPr>
          <a:xfrm>
            <a:off x="2143980" y="235761"/>
            <a:ext cx="7763256" cy="816943"/>
          </a:xfrm>
        </p:spPr>
        <p:txBody>
          <a:bodyPr/>
          <a:lstStyle/>
          <a:p>
            <a:r>
              <a:rPr lang="en-US" dirty="0"/>
              <a:t>Architecture</a:t>
            </a:r>
            <a:endParaRPr lang="en-IN" dirty="0"/>
          </a:p>
        </p:txBody>
      </p:sp>
      <p:sp>
        <p:nvSpPr>
          <p:cNvPr id="4" name="Rectangle 3">
            <a:extLst>
              <a:ext uri="{FF2B5EF4-FFF2-40B4-BE49-F238E27FC236}">
                <a16:creationId xmlns:a16="http://schemas.microsoft.com/office/drawing/2014/main" id="{F7056939-361F-BC1C-2528-CA993B17303F}"/>
              </a:ext>
            </a:extLst>
          </p:cNvPr>
          <p:cNvSpPr/>
          <p:nvPr/>
        </p:nvSpPr>
        <p:spPr>
          <a:xfrm>
            <a:off x="1057274" y="1152525"/>
            <a:ext cx="1676401"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Raw Data Collection</a:t>
            </a:r>
            <a:endParaRPr lang="en-IN" sz="1600" dirty="0">
              <a:solidFill>
                <a:schemeClr val="bg1"/>
              </a:solidFill>
            </a:endParaRPr>
          </a:p>
        </p:txBody>
      </p:sp>
      <p:sp>
        <p:nvSpPr>
          <p:cNvPr id="5" name="Rectangle 4">
            <a:extLst>
              <a:ext uri="{FF2B5EF4-FFF2-40B4-BE49-F238E27FC236}">
                <a16:creationId xmlns:a16="http://schemas.microsoft.com/office/drawing/2014/main" id="{00666D20-E985-2BC1-BE32-ABCB0F7CBB61}"/>
              </a:ext>
            </a:extLst>
          </p:cNvPr>
          <p:cNvSpPr/>
          <p:nvPr/>
        </p:nvSpPr>
        <p:spPr>
          <a:xfrm>
            <a:off x="5160643" y="1152525"/>
            <a:ext cx="1930719"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Importing Libraries In Jupyter Notebook </a:t>
            </a:r>
            <a:endParaRPr lang="en-IN" sz="1600" dirty="0"/>
          </a:p>
        </p:txBody>
      </p:sp>
      <p:sp>
        <p:nvSpPr>
          <p:cNvPr id="12" name="Rectangle 11">
            <a:extLst>
              <a:ext uri="{FF2B5EF4-FFF2-40B4-BE49-F238E27FC236}">
                <a16:creationId xmlns:a16="http://schemas.microsoft.com/office/drawing/2014/main" id="{79BECB3D-6E10-76B0-6353-CD1D01E4B6D9}"/>
              </a:ext>
            </a:extLst>
          </p:cNvPr>
          <p:cNvSpPr/>
          <p:nvPr/>
        </p:nvSpPr>
        <p:spPr>
          <a:xfrm>
            <a:off x="9518331" y="1152525"/>
            <a:ext cx="1676401"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Load Dataset</a:t>
            </a:r>
            <a:endParaRPr lang="en-IN" sz="1600" dirty="0">
              <a:solidFill>
                <a:schemeClr val="bg1"/>
              </a:solidFill>
            </a:endParaRPr>
          </a:p>
        </p:txBody>
      </p:sp>
      <p:sp>
        <p:nvSpPr>
          <p:cNvPr id="16" name="Rectangle 15">
            <a:extLst>
              <a:ext uri="{FF2B5EF4-FFF2-40B4-BE49-F238E27FC236}">
                <a16:creationId xmlns:a16="http://schemas.microsoft.com/office/drawing/2014/main" id="{9B66F2EA-8B49-0FF4-79A3-8F0AA9B022CE}"/>
              </a:ext>
            </a:extLst>
          </p:cNvPr>
          <p:cNvSpPr/>
          <p:nvPr/>
        </p:nvSpPr>
        <p:spPr>
          <a:xfrm>
            <a:off x="9518330" y="2458747"/>
            <a:ext cx="1676401"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Missing Values Imputation</a:t>
            </a:r>
            <a:endParaRPr lang="en-IN" sz="1600" dirty="0">
              <a:solidFill>
                <a:schemeClr val="bg1"/>
              </a:solidFill>
            </a:endParaRPr>
          </a:p>
        </p:txBody>
      </p:sp>
      <p:sp>
        <p:nvSpPr>
          <p:cNvPr id="17" name="Rectangle 16">
            <a:extLst>
              <a:ext uri="{FF2B5EF4-FFF2-40B4-BE49-F238E27FC236}">
                <a16:creationId xmlns:a16="http://schemas.microsoft.com/office/drawing/2014/main" id="{E0E313CC-27BF-5B9A-9DC1-DCB55FDEB5B9}"/>
              </a:ext>
            </a:extLst>
          </p:cNvPr>
          <p:cNvSpPr/>
          <p:nvPr/>
        </p:nvSpPr>
        <p:spPr>
          <a:xfrm>
            <a:off x="9518329" y="3764969"/>
            <a:ext cx="1676401"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Handling Outliers </a:t>
            </a:r>
            <a:endParaRPr lang="en-IN" sz="1600" dirty="0">
              <a:solidFill>
                <a:schemeClr val="bg1"/>
              </a:solidFill>
            </a:endParaRPr>
          </a:p>
        </p:txBody>
      </p:sp>
      <p:sp>
        <p:nvSpPr>
          <p:cNvPr id="18" name="Rectangle 17">
            <a:extLst>
              <a:ext uri="{FF2B5EF4-FFF2-40B4-BE49-F238E27FC236}">
                <a16:creationId xmlns:a16="http://schemas.microsoft.com/office/drawing/2014/main" id="{937B773E-E194-2556-02DC-3DF6FF6327E7}"/>
              </a:ext>
            </a:extLst>
          </p:cNvPr>
          <p:cNvSpPr/>
          <p:nvPr/>
        </p:nvSpPr>
        <p:spPr>
          <a:xfrm>
            <a:off x="9518329" y="5068601"/>
            <a:ext cx="1676401"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Data Cleaning</a:t>
            </a:r>
            <a:endParaRPr lang="en-IN" sz="1600" dirty="0">
              <a:solidFill>
                <a:schemeClr val="bg1"/>
              </a:solidFill>
            </a:endParaRPr>
          </a:p>
        </p:txBody>
      </p:sp>
      <p:sp>
        <p:nvSpPr>
          <p:cNvPr id="19" name="Rectangle 18">
            <a:extLst>
              <a:ext uri="{FF2B5EF4-FFF2-40B4-BE49-F238E27FC236}">
                <a16:creationId xmlns:a16="http://schemas.microsoft.com/office/drawing/2014/main" id="{415731DF-48CF-98FD-4098-0ECF4504A0DA}"/>
              </a:ext>
            </a:extLst>
          </p:cNvPr>
          <p:cNvSpPr/>
          <p:nvPr/>
        </p:nvSpPr>
        <p:spPr>
          <a:xfrm>
            <a:off x="7367871" y="5773001"/>
            <a:ext cx="1676401"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Exploratory Data Analysis (EDA)</a:t>
            </a:r>
            <a:endParaRPr lang="en-IN" sz="1600" dirty="0">
              <a:solidFill>
                <a:schemeClr val="bg1"/>
              </a:solidFill>
            </a:endParaRPr>
          </a:p>
        </p:txBody>
      </p:sp>
      <p:sp>
        <p:nvSpPr>
          <p:cNvPr id="20" name="Rectangle 19">
            <a:extLst>
              <a:ext uri="{FF2B5EF4-FFF2-40B4-BE49-F238E27FC236}">
                <a16:creationId xmlns:a16="http://schemas.microsoft.com/office/drawing/2014/main" id="{85355F3B-9AA9-3BD4-C723-8318A1D4F11B}"/>
              </a:ext>
            </a:extLst>
          </p:cNvPr>
          <p:cNvSpPr/>
          <p:nvPr/>
        </p:nvSpPr>
        <p:spPr>
          <a:xfrm>
            <a:off x="5187408" y="5763476"/>
            <a:ext cx="1676401"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PowerBi </a:t>
            </a:r>
          </a:p>
          <a:p>
            <a:pPr algn="ctr"/>
            <a:r>
              <a:rPr lang="en-US" sz="1600" dirty="0">
                <a:solidFill>
                  <a:schemeClr val="bg1"/>
                </a:solidFill>
              </a:rPr>
              <a:t>Desktop</a:t>
            </a:r>
            <a:endParaRPr lang="en-IN" sz="1600" dirty="0">
              <a:solidFill>
                <a:schemeClr val="bg1"/>
              </a:solidFill>
            </a:endParaRPr>
          </a:p>
        </p:txBody>
      </p:sp>
      <p:sp>
        <p:nvSpPr>
          <p:cNvPr id="21" name="Rectangle 20">
            <a:extLst>
              <a:ext uri="{FF2B5EF4-FFF2-40B4-BE49-F238E27FC236}">
                <a16:creationId xmlns:a16="http://schemas.microsoft.com/office/drawing/2014/main" id="{CCA88CF2-42DB-62AA-E40F-BE9E2AA12198}"/>
              </a:ext>
            </a:extLst>
          </p:cNvPr>
          <p:cNvSpPr/>
          <p:nvPr/>
        </p:nvSpPr>
        <p:spPr>
          <a:xfrm>
            <a:off x="3006945" y="5811101"/>
            <a:ext cx="1676401"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Insight</a:t>
            </a:r>
            <a:endParaRPr lang="en-IN" sz="1600" dirty="0">
              <a:solidFill>
                <a:schemeClr val="bg1"/>
              </a:solidFill>
            </a:endParaRPr>
          </a:p>
        </p:txBody>
      </p:sp>
      <p:sp>
        <p:nvSpPr>
          <p:cNvPr id="22" name="Rectangle 21">
            <a:extLst>
              <a:ext uri="{FF2B5EF4-FFF2-40B4-BE49-F238E27FC236}">
                <a16:creationId xmlns:a16="http://schemas.microsoft.com/office/drawing/2014/main" id="{CD13F4CE-7984-9021-C974-5F5F47E9E50B}"/>
              </a:ext>
            </a:extLst>
          </p:cNvPr>
          <p:cNvSpPr/>
          <p:nvPr/>
        </p:nvSpPr>
        <p:spPr>
          <a:xfrm>
            <a:off x="271677" y="4772025"/>
            <a:ext cx="1676401" cy="933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Report</a:t>
            </a:r>
            <a:endParaRPr lang="en-IN" sz="1600" dirty="0">
              <a:solidFill>
                <a:schemeClr val="bg1"/>
              </a:solidFill>
            </a:endParaRPr>
          </a:p>
        </p:txBody>
      </p:sp>
      <p:cxnSp>
        <p:nvCxnSpPr>
          <p:cNvPr id="24" name="Straight Arrow Connector 23">
            <a:extLst>
              <a:ext uri="{FF2B5EF4-FFF2-40B4-BE49-F238E27FC236}">
                <a16:creationId xmlns:a16="http://schemas.microsoft.com/office/drawing/2014/main" id="{B77F5A2F-B7AB-3C3C-0D4F-76645763F03A}"/>
              </a:ext>
            </a:extLst>
          </p:cNvPr>
          <p:cNvCxnSpPr/>
          <p:nvPr/>
        </p:nvCxnSpPr>
        <p:spPr>
          <a:xfrm>
            <a:off x="3174682" y="1619250"/>
            <a:ext cx="164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C9FFBB6-F2A1-203D-C393-AE668E2FD923}"/>
              </a:ext>
            </a:extLst>
          </p:cNvPr>
          <p:cNvCxnSpPr/>
          <p:nvPr/>
        </p:nvCxnSpPr>
        <p:spPr>
          <a:xfrm>
            <a:off x="7464550" y="1619250"/>
            <a:ext cx="164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587C64C-F501-083D-BBF0-BB3CFDFCD195}"/>
              </a:ext>
            </a:extLst>
          </p:cNvPr>
          <p:cNvCxnSpPr>
            <a:cxnSpLocks/>
          </p:cNvCxnSpPr>
          <p:nvPr/>
        </p:nvCxnSpPr>
        <p:spPr>
          <a:xfrm>
            <a:off x="10356530" y="2103728"/>
            <a:ext cx="1" cy="296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ED26A71-4BFF-CBF7-F27A-41A37433A698}"/>
              </a:ext>
            </a:extLst>
          </p:cNvPr>
          <p:cNvCxnSpPr>
            <a:cxnSpLocks/>
          </p:cNvCxnSpPr>
          <p:nvPr/>
        </p:nvCxnSpPr>
        <p:spPr>
          <a:xfrm flipH="1">
            <a:off x="6883621" y="6343650"/>
            <a:ext cx="415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57691C8-305E-B52D-C423-2D40A72D2BF8}"/>
              </a:ext>
            </a:extLst>
          </p:cNvPr>
          <p:cNvCxnSpPr>
            <a:cxnSpLocks/>
          </p:cNvCxnSpPr>
          <p:nvPr/>
        </p:nvCxnSpPr>
        <p:spPr>
          <a:xfrm flipH="1">
            <a:off x="4683346" y="6343650"/>
            <a:ext cx="415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1B6F2F82-5438-21ED-D48E-448A70405B9E}"/>
              </a:ext>
            </a:extLst>
          </p:cNvPr>
          <p:cNvCxnSpPr>
            <a:cxnSpLocks/>
          </p:cNvCxnSpPr>
          <p:nvPr/>
        </p:nvCxnSpPr>
        <p:spPr>
          <a:xfrm rot="10800000">
            <a:off x="2039470" y="5269706"/>
            <a:ext cx="986836" cy="9477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Left Brace 47">
            <a:extLst>
              <a:ext uri="{FF2B5EF4-FFF2-40B4-BE49-F238E27FC236}">
                <a16:creationId xmlns:a16="http://schemas.microsoft.com/office/drawing/2014/main" id="{670C45F0-63D5-9CC9-7DCD-6C6C0743AC0B}"/>
              </a:ext>
            </a:extLst>
          </p:cNvPr>
          <p:cNvSpPr/>
          <p:nvPr/>
        </p:nvSpPr>
        <p:spPr>
          <a:xfrm>
            <a:off x="9215058" y="2705100"/>
            <a:ext cx="120487" cy="30384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9" name="TextBox 48">
            <a:extLst>
              <a:ext uri="{FF2B5EF4-FFF2-40B4-BE49-F238E27FC236}">
                <a16:creationId xmlns:a16="http://schemas.microsoft.com/office/drawing/2014/main" id="{4D33761B-3D2F-C6C2-5EDE-DEE13654433C}"/>
              </a:ext>
            </a:extLst>
          </p:cNvPr>
          <p:cNvSpPr txBox="1"/>
          <p:nvPr/>
        </p:nvSpPr>
        <p:spPr>
          <a:xfrm>
            <a:off x="7264338" y="4055060"/>
            <a:ext cx="2045391" cy="338554"/>
          </a:xfrm>
          <a:prstGeom prst="rect">
            <a:avLst/>
          </a:prstGeom>
          <a:noFill/>
        </p:spPr>
        <p:txBody>
          <a:bodyPr vert="horz" wrap="square" rtlCol="0">
            <a:spAutoFit/>
          </a:bodyPr>
          <a:lstStyle/>
          <a:p>
            <a:r>
              <a:rPr lang="en-US" sz="1600" dirty="0">
                <a:solidFill>
                  <a:schemeClr val="bg1"/>
                </a:solidFill>
              </a:rPr>
              <a:t>Data Pre-Processing</a:t>
            </a:r>
            <a:endParaRPr lang="en-IN" sz="1600" dirty="0">
              <a:solidFill>
                <a:schemeClr val="bg1"/>
              </a:solidFill>
            </a:endParaRPr>
          </a:p>
        </p:txBody>
      </p:sp>
      <p:cxnSp>
        <p:nvCxnSpPr>
          <p:cNvPr id="55" name="Connector: Elbow 54">
            <a:extLst>
              <a:ext uri="{FF2B5EF4-FFF2-40B4-BE49-F238E27FC236}">
                <a16:creationId xmlns:a16="http://schemas.microsoft.com/office/drawing/2014/main" id="{07C365B2-B144-F0B0-F85C-DF3356EABBFB}"/>
              </a:ext>
            </a:extLst>
          </p:cNvPr>
          <p:cNvCxnSpPr>
            <a:cxnSpLocks/>
          </p:cNvCxnSpPr>
          <p:nvPr/>
        </p:nvCxnSpPr>
        <p:spPr>
          <a:xfrm rot="10800000" flipV="1">
            <a:off x="9109518" y="6034938"/>
            <a:ext cx="1120332" cy="409575"/>
          </a:xfrm>
          <a:prstGeom prst="bentConnector3">
            <a:avLst>
              <a:gd name="adj1" fmla="val -101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08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54AA5FB-594E-FDB4-4390-1C4C61E3AA75}"/>
              </a:ext>
            </a:extLst>
          </p:cNvPr>
          <p:cNvSpPr/>
          <p:nvPr/>
        </p:nvSpPr>
        <p:spPr>
          <a:xfrm>
            <a:off x="666749" y="2981325"/>
            <a:ext cx="10858500" cy="195262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71ECD9B-9E03-FFC5-8BD5-27D8EFD01804}"/>
              </a:ext>
            </a:extLst>
          </p:cNvPr>
          <p:cNvSpPr>
            <a:spLocks noGrp="1"/>
          </p:cNvSpPr>
          <p:nvPr>
            <p:ph type="ctrTitle"/>
          </p:nvPr>
        </p:nvSpPr>
        <p:spPr>
          <a:xfrm>
            <a:off x="1523999" y="1402458"/>
            <a:ext cx="9144000" cy="1069848"/>
          </a:xfrm>
        </p:spPr>
        <p:txBody>
          <a:bodyPr/>
          <a:lstStyle/>
          <a:p>
            <a:r>
              <a:rPr lang="en-US" sz="4000" dirty="0"/>
              <a:t>Dataset Information</a:t>
            </a:r>
            <a:endParaRPr lang="en-IN" sz="4000" dirty="0"/>
          </a:p>
        </p:txBody>
      </p:sp>
      <p:sp>
        <p:nvSpPr>
          <p:cNvPr id="3" name="Subtitle 2">
            <a:extLst>
              <a:ext uri="{FF2B5EF4-FFF2-40B4-BE49-F238E27FC236}">
                <a16:creationId xmlns:a16="http://schemas.microsoft.com/office/drawing/2014/main" id="{1DF6B33B-0227-8FAF-8F1D-6F996632E2AA}"/>
              </a:ext>
            </a:extLst>
          </p:cNvPr>
          <p:cNvSpPr>
            <a:spLocks noGrp="1"/>
          </p:cNvSpPr>
          <p:nvPr>
            <p:ph type="subTitle" idx="1"/>
          </p:nvPr>
        </p:nvSpPr>
        <p:spPr>
          <a:xfrm>
            <a:off x="1054892" y="3429000"/>
            <a:ext cx="10082213" cy="1701547"/>
          </a:xfrm>
        </p:spPr>
        <p:txBody>
          <a:bodyPr/>
          <a:lstStyle/>
          <a:p>
            <a:r>
              <a:rPr lang="en-US" sz="1800" dirty="0">
                <a:solidFill>
                  <a:schemeClr val="bg2">
                    <a:lumMod val="10000"/>
                  </a:schemeClr>
                </a:solidFill>
                <a:latin typeface="+mj-lt"/>
              </a:rPr>
              <a:t>The dataset contains Amazon sales data, covering multiple years and months, with detailed records on product categories, regions, and financial metrics such as total cost, revenue, and profit. It was used to analyze sales trends, identify key metrics, and reveal relationships between various attributes for strategic decision-making.</a:t>
            </a:r>
            <a:endParaRPr lang="en-IN" sz="1800" dirty="0">
              <a:solidFill>
                <a:schemeClr val="bg2">
                  <a:lumMod val="10000"/>
                </a:schemeClr>
              </a:solidFill>
              <a:latin typeface="+mj-lt"/>
            </a:endParaRPr>
          </a:p>
        </p:txBody>
      </p:sp>
    </p:spTree>
    <p:extLst>
      <p:ext uri="{BB962C8B-B14F-4D97-AF65-F5344CB8AC3E}">
        <p14:creationId xmlns:p14="http://schemas.microsoft.com/office/powerpoint/2010/main" val="83489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7</a:t>
            </a:fld>
            <a:endParaRPr lang="en-US" dirty="0"/>
          </a:p>
        </p:txBody>
      </p:sp>
      <p:pic>
        <p:nvPicPr>
          <p:cNvPr id="11" name="Picture 10">
            <a:extLst>
              <a:ext uri="{FF2B5EF4-FFF2-40B4-BE49-F238E27FC236}">
                <a16:creationId xmlns:a16="http://schemas.microsoft.com/office/drawing/2014/main" id="{6B3C858B-1A10-6F96-69CF-800A800B5FD5}"/>
              </a:ext>
            </a:extLst>
          </p:cNvPr>
          <p:cNvPicPr>
            <a:picLocks noChangeAspect="1"/>
          </p:cNvPicPr>
          <p:nvPr/>
        </p:nvPicPr>
        <p:blipFill>
          <a:blip r:embed="rId2"/>
          <a:stretch>
            <a:fillRect/>
          </a:stretch>
        </p:blipFill>
        <p:spPr>
          <a:xfrm>
            <a:off x="1329501" y="1406496"/>
            <a:ext cx="9037698" cy="1459273"/>
          </a:xfrm>
          <a:prstGeom prst="rect">
            <a:avLst/>
          </a:prstGeom>
        </p:spPr>
      </p:pic>
      <p:sp>
        <p:nvSpPr>
          <p:cNvPr id="12" name="TextBox 11">
            <a:extLst>
              <a:ext uri="{FF2B5EF4-FFF2-40B4-BE49-F238E27FC236}">
                <a16:creationId xmlns:a16="http://schemas.microsoft.com/office/drawing/2014/main" id="{105F49F6-B483-4A89-1763-67429B0A4187}"/>
              </a:ext>
            </a:extLst>
          </p:cNvPr>
          <p:cNvSpPr txBox="1"/>
          <p:nvPr/>
        </p:nvSpPr>
        <p:spPr>
          <a:xfrm>
            <a:off x="1257300" y="3281679"/>
            <a:ext cx="9677400" cy="2169825"/>
          </a:xfrm>
          <a:prstGeom prst="rect">
            <a:avLst/>
          </a:prstGeom>
          <a:noFill/>
        </p:spPr>
        <p:txBody>
          <a:bodyPr wrap="square" rtlCol="0">
            <a:spAutoFit/>
          </a:bodyPr>
          <a:lstStyle/>
          <a:p>
            <a:pPr>
              <a:lnSpc>
                <a:spcPct val="150000"/>
              </a:lnSpc>
            </a:pPr>
            <a:r>
              <a:rPr lang="en-IN" b="1" dirty="0">
                <a:solidFill>
                  <a:schemeClr val="bg1"/>
                </a:solidFill>
                <a:effectLst/>
                <a:latin typeface="+mj-lt"/>
                <a:ea typeface="Times New Roman" panose="02020603050405020304" pitchFamily="18" charset="0"/>
              </a:rPr>
              <a:t>Average of Units Sold, Total Cost, Total Revenue, and Total Profit:</a:t>
            </a:r>
            <a:endParaRPr lang="en-IN" dirty="0">
              <a:solidFill>
                <a:schemeClr val="bg1"/>
              </a:solidFill>
              <a:effectLst/>
              <a:latin typeface="+mj-lt"/>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mj-lt"/>
                <a:ea typeface="Times New Roman" panose="02020603050405020304" pitchFamily="18" charset="0"/>
                <a:cs typeface="Times New Roman" panose="02020603050405020304" pitchFamily="18" charset="0"/>
              </a:rPr>
              <a:t>The report’s summary metrics provide a quick snapshot of the business’s overall performance.</a:t>
            </a: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mj-lt"/>
                <a:ea typeface="Times New Roman" panose="02020603050405020304" pitchFamily="18" charset="0"/>
                <a:cs typeface="Times New Roman" panose="02020603050405020304" pitchFamily="18" charset="0"/>
              </a:rPr>
              <a:t>The average units sold are 5.13K, suggesting a steady volume of sales.</a:t>
            </a: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mj-lt"/>
                <a:ea typeface="Times New Roman" panose="02020603050405020304" pitchFamily="18" charset="0"/>
                <a:cs typeface="Times New Roman" panose="02020603050405020304" pitchFamily="18" charset="0"/>
              </a:rPr>
              <a:t>The average total cost is 931.81K, which when compared with the average total revenue of 1.37M, shows that the company has a healthy profit margin.</a:t>
            </a: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mj-lt"/>
                <a:ea typeface="Times New Roman" panose="02020603050405020304" pitchFamily="18" charset="0"/>
                <a:cs typeface="Times New Roman" panose="02020603050405020304" pitchFamily="18" charset="0"/>
              </a:rPr>
              <a:t>The average total profit of 441.68K indicates a positive outcome, but there might be opportunities to reduce costs further to increase this profit margin.</a:t>
            </a:r>
          </a:p>
        </p:txBody>
      </p:sp>
    </p:spTree>
    <p:extLst>
      <p:ext uri="{BB962C8B-B14F-4D97-AF65-F5344CB8AC3E}">
        <p14:creationId xmlns:p14="http://schemas.microsoft.com/office/powerpoint/2010/main" val="137265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9F6CB8-3D99-24FB-81EF-621EE5D67477}"/>
              </a:ext>
            </a:extLst>
          </p:cNvPr>
          <p:cNvSpPr>
            <a:spLocks noGrp="1"/>
          </p:cNvSpPr>
          <p:nvPr>
            <p:ph type="sldNum" sz="quarter" idx="11"/>
          </p:nvPr>
        </p:nvSpPr>
        <p:spPr/>
        <p:txBody>
          <a:bodyPr/>
          <a:lstStyle/>
          <a:p>
            <a:fld id="{294A09A9-5501-47C1-A89A-A340965A2BE2}" type="slidenum">
              <a:rPr lang="en-US" smtClean="0"/>
              <a:pPr/>
              <a:t>8</a:t>
            </a:fld>
            <a:endParaRPr lang="en-US" dirty="0"/>
          </a:p>
        </p:txBody>
      </p:sp>
      <p:pic>
        <p:nvPicPr>
          <p:cNvPr id="7" name="Picture 6">
            <a:extLst>
              <a:ext uri="{FF2B5EF4-FFF2-40B4-BE49-F238E27FC236}">
                <a16:creationId xmlns:a16="http://schemas.microsoft.com/office/drawing/2014/main" id="{C51366CE-0D38-A728-FA11-77092DCF0903}"/>
              </a:ext>
            </a:extLst>
          </p:cNvPr>
          <p:cNvPicPr>
            <a:picLocks noChangeAspect="1"/>
          </p:cNvPicPr>
          <p:nvPr/>
        </p:nvPicPr>
        <p:blipFill>
          <a:blip r:embed="rId2"/>
          <a:stretch>
            <a:fillRect/>
          </a:stretch>
        </p:blipFill>
        <p:spPr>
          <a:xfrm>
            <a:off x="1475314" y="566928"/>
            <a:ext cx="6974422" cy="3500511"/>
          </a:xfrm>
          <a:prstGeom prst="rect">
            <a:avLst/>
          </a:prstGeom>
        </p:spPr>
      </p:pic>
      <p:sp>
        <p:nvSpPr>
          <p:cNvPr id="10" name="TextBox 9">
            <a:extLst>
              <a:ext uri="{FF2B5EF4-FFF2-40B4-BE49-F238E27FC236}">
                <a16:creationId xmlns:a16="http://schemas.microsoft.com/office/drawing/2014/main" id="{075DBBCD-1544-836B-AAA6-9465E787C96B}"/>
              </a:ext>
            </a:extLst>
          </p:cNvPr>
          <p:cNvSpPr txBox="1"/>
          <p:nvPr/>
        </p:nvSpPr>
        <p:spPr>
          <a:xfrm>
            <a:off x="1290637" y="4276725"/>
            <a:ext cx="9610725" cy="1615827"/>
          </a:xfrm>
          <a:prstGeom prst="rect">
            <a:avLst/>
          </a:prstGeom>
          <a:noFill/>
        </p:spPr>
        <p:txBody>
          <a:bodyPr wrap="square" rtlCol="0">
            <a:spAutoFit/>
          </a:bodyPr>
          <a:lstStyle/>
          <a:p>
            <a:pPr>
              <a:lnSpc>
                <a:spcPct val="150000"/>
              </a:lnSpc>
            </a:pPr>
            <a:r>
              <a:rPr lang="en-IN" sz="1200" b="1" dirty="0">
                <a:effectLst/>
                <a:latin typeface="+mj-lt"/>
                <a:ea typeface="Times New Roman" panose="02020603050405020304" pitchFamily="18" charset="0"/>
              </a:rPr>
              <a:t> </a:t>
            </a:r>
            <a:r>
              <a:rPr lang="en-IN" b="1" dirty="0">
                <a:solidFill>
                  <a:schemeClr val="bg1"/>
                </a:solidFill>
                <a:effectLst/>
                <a:latin typeface="+mj-lt"/>
                <a:ea typeface="Times New Roman" panose="02020603050405020304" pitchFamily="18" charset="0"/>
              </a:rPr>
              <a:t>Total Cost by Month:</a:t>
            </a:r>
            <a:endParaRPr lang="en-IN" dirty="0">
              <a:solidFill>
                <a:schemeClr val="bg1"/>
              </a:solidFill>
              <a:effectLst/>
              <a:latin typeface="+mj-lt"/>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mj-lt"/>
                <a:ea typeface="Times New Roman" panose="02020603050405020304" pitchFamily="18" charset="0"/>
                <a:cs typeface="Times New Roman" panose="02020603050405020304" pitchFamily="18" charset="0"/>
              </a:rPr>
              <a:t>This line chart reveals that certain months, such as February, August, and December, see higher total costs, likely due to increased sales activity during these periods.</a:t>
            </a: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mj-lt"/>
                <a:ea typeface="Times New Roman" panose="02020603050405020304" pitchFamily="18" charset="0"/>
                <a:cs typeface="Times New Roman" panose="02020603050405020304" pitchFamily="18" charset="0"/>
              </a:rPr>
              <a:t>The sharp peaks in these months suggest seasonality effects or promotional events that drive up costs.</a:t>
            </a:r>
          </a:p>
        </p:txBody>
      </p:sp>
    </p:spTree>
    <p:extLst>
      <p:ext uri="{BB962C8B-B14F-4D97-AF65-F5344CB8AC3E}">
        <p14:creationId xmlns:p14="http://schemas.microsoft.com/office/powerpoint/2010/main" val="28296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9</a:t>
            </a:fld>
            <a:endParaRPr lang="en-US" dirty="0"/>
          </a:p>
        </p:txBody>
      </p:sp>
      <p:pic>
        <p:nvPicPr>
          <p:cNvPr id="11" name="Picture 10">
            <a:extLst>
              <a:ext uri="{FF2B5EF4-FFF2-40B4-BE49-F238E27FC236}">
                <a16:creationId xmlns:a16="http://schemas.microsoft.com/office/drawing/2014/main" id="{3022690A-B193-9CA2-CF5E-88DCF3EB0722}"/>
              </a:ext>
            </a:extLst>
          </p:cNvPr>
          <p:cNvPicPr>
            <a:picLocks noChangeAspect="1"/>
          </p:cNvPicPr>
          <p:nvPr/>
        </p:nvPicPr>
        <p:blipFill>
          <a:blip r:embed="rId2"/>
          <a:stretch>
            <a:fillRect/>
          </a:stretch>
        </p:blipFill>
        <p:spPr>
          <a:xfrm>
            <a:off x="1359693" y="566928"/>
            <a:ext cx="6654409" cy="3355250"/>
          </a:xfrm>
          <a:prstGeom prst="rect">
            <a:avLst/>
          </a:prstGeom>
        </p:spPr>
      </p:pic>
      <p:sp>
        <p:nvSpPr>
          <p:cNvPr id="2" name="TextBox 1">
            <a:extLst>
              <a:ext uri="{FF2B5EF4-FFF2-40B4-BE49-F238E27FC236}">
                <a16:creationId xmlns:a16="http://schemas.microsoft.com/office/drawing/2014/main" id="{3833569C-58C2-62B6-7B7F-24CB777D8241}"/>
              </a:ext>
            </a:extLst>
          </p:cNvPr>
          <p:cNvSpPr txBox="1"/>
          <p:nvPr/>
        </p:nvSpPr>
        <p:spPr>
          <a:xfrm>
            <a:off x="1195387" y="4014252"/>
            <a:ext cx="9929813" cy="2169825"/>
          </a:xfrm>
          <a:prstGeom prst="rect">
            <a:avLst/>
          </a:prstGeom>
          <a:noFill/>
        </p:spPr>
        <p:txBody>
          <a:bodyPr wrap="square" rtlCol="0">
            <a:spAutoFit/>
          </a:bodyPr>
          <a:lstStyle/>
          <a:p>
            <a:pPr>
              <a:lnSpc>
                <a:spcPct val="150000"/>
              </a:lnSpc>
            </a:pPr>
            <a:r>
              <a:rPr lang="en-IN" sz="1200" b="1" dirty="0">
                <a:effectLst/>
                <a:latin typeface="+mj-lt"/>
                <a:ea typeface="Times New Roman" panose="02020603050405020304" pitchFamily="18" charset="0"/>
              </a:rPr>
              <a:t> </a:t>
            </a:r>
            <a:r>
              <a:rPr lang="en-IN" b="1" dirty="0">
                <a:solidFill>
                  <a:schemeClr val="bg1"/>
                </a:solidFill>
                <a:effectLst/>
                <a:latin typeface="+mj-lt"/>
                <a:ea typeface="Times New Roman" panose="02020603050405020304" pitchFamily="18" charset="0"/>
              </a:rPr>
              <a:t>Total Cost per Year:</a:t>
            </a:r>
            <a:endParaRPr lang="en-IN" dirty="0">
              <a:solidFill>
                <a:schemeClr val="bg1"/>
              </a:solidFill>
              <a:effectLst/>
              <a:latin typeface="+mj-lt"/>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dirty="0">
                <a:solidFill>
                  <a:schemeClr val="bg1"/>
                </a:solidFill>
                <a:effectLst/>
                <a:latin typeface="+mj-lt"/>
                <a:ea typeface="Times New Roman" panose="02020603050405020304" pitchFamily="18" charset="0"/>
                <a:cs typeface="Times New Roman" panose="02020603050405020304" pitchFamily="18" charset="0"/>
              </a:rPr>
              <a:t>This </a:t>
            </a:r>
            <a:r>
              <a:rPr lang="en-US" dirty="0">
                <a:solidFill>
                  <a:schemeClr val="bg1"/>
                </a:solidFill>
                <a:effectLst/>
                <a:latin typeface="+mj-lt"/>
                <a:ea typeface="Times New Roman" panose="02020603050405020304" pitchFamily="18" charset="0"/>
                <a:cs typeface="Times New Roman" panose="02020603050405020304" pitchFamily="18" charset="0"/>
              </a:rPr>
              <a:t>line graph displays the trend of total costs over the years, revealing fluctuations in spending.</a:t>
            </a:r>
          </a:p>
          <a:p>
            <a:pPr marL="742950" lvl="1" indent="-285750">
              <a:buSzPts val="1000"/>
              <a:buFont typeface="Courier New" panose="02070309020205020404" pitchFamily="49" charset="0"/>
              <a:buChar char="o"/>
              <a:tabLst>
                <a:tab pos="914400" algn="l"/>
              </a:tabLst>
            </a:pPr>
            <a:r>
              <a:rPr lang="en-US" dirty="0">
                <a:solidFill>
                  <a:schemeClr val="bg1"/>
                </a:solidFill>
                <a:effectLst/>
                <a:latin typeface="+mj-lt"/>
                <a:ea typeface="Times New Roman" panose="02020603050405020304" pitchFamily="18" charset="0"/>
                <a:cs typeface="Times New Roman" panose="02020603050405020304" pitchFamily="18" charset="0"/>
              </a:rPr>
              <a:t>There is a noticeable increase in costs around 2012, followed by a peak in 2014. This might suggest significant investments or expansions during these years. </a:t>
            </a:r>
          </a:p>
          <a:p>
            <a:pPr marL="742950" lvl="1" indent="-285750">
              <a:buSzPts val="1000"/>
              <a:buFont typeface="Courier New" panose="02070309020205020404" pitchFamily="49" charset="0"/>
              <a:buChar char="o"/>
              <a:tabLst>
                <a:tab pos="914400" algn="l"/>
              </a:tabLst>
            </a:pPr>
            <a:r>
              <a:rPr lang="en-US" dirty="0">
                <a:solidFill>
                  <a:schemeClr val="bg1"/>
                </a:solidFill>
                <a:effectLst/>
                <a:latin typeface="+mj-lt"/>
                <a:ea typeface="Times New Roman" panose="02020603050405020304" pitchFamily="18" charset="0"/>
                <a:cs typeface="Times New Roman" panose="02020603050405020304" pitchFamily="18" charset="0"/>
              </a:rPr>
              <a:t>After 2014, there is a steady decline in total costs, which could indicate successful cost-cutting measures or a shift in the company’s strategy towards more efficient operations.</a:t>
            </a:r>
          </a:p>
          <a:p>
            <a:pPr marL="742950" lvl="1" indent="-285750">
              <a:buSzPts val="1000"/>
              <a:buFont typeface="Courier New" panose="02070309020205020404" pitchFamily="49" charset="0"/>
              <a:buChar char="o"/>
              <a:tabLst>
                <a:tab pos="914400" algn="l"/>
              </a:tabLst>
            </a:pPr>
            <a:endParaRPr lang="en-US" dirty="0">
              <a:solidFill>
                <a:schemeClr val="bg1"/>
              </a:solidFill>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724409"/>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253</TotalTime>
  <Words>864</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Segoe UI Light</vt:lpstr>
      <vt:lpstr>Tw Cen MT</vt:lpstr>
      <vt:lpstr>Office Theme</vt:lpstr>
      <vt:lpstr>Amazon SALES ANALYSIS </vt:lpstr>
      <vt:lpstr>Project details</vt:lpstr>
      <vt:lpstr>objective</vt:lpstr>
      <vt:lpstr>PROBLEM STATEMENT</vt:lpstr>
      <vt:lpstr>Architecture</vt:lpstr>
      <vt:lpstr>Dataset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Pragnyaparna Behera</dc:creator>
  <cp:lastModifiedBy>Pragnyaparna Behera</cp:lastModifiedBy>
  <cp:revision>11</cp:revision>
  <dcterms:created xsi:type="dcterms:W3CDTF">2024-08-10T06:45:10Z</dcterms:created>
  <dcterms:modified xsi:type="dcterms:W3CDTF">2024-08-18T17:11:43Z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