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6" r:id="rId1"/>
  </p:sldMasterIdLst>
  <p:notesMasterIdLst>
    <p:notesMasterId r:id="rId14"/>
  </p:notesMasterIdLst>
  <p:sldIdLst>
    <p:sldId id="256" r:id="rId2"/>
    <p:sldId id="257" r:id="rId3"/>
    <p:sldId id="258" r:id="rId4"/>
    <p:sldId id="259" r:id="rId5"/>
    <p:sldId id="558" r:id="rId6"/>
    <p:sldId id="260" r:id="rId7"/>
    <p:sldId id="261" r:id="rId8"/>
    <p:sldId id="266" r:id="rId9"/>
    <p:sldId id="265" r:id="rId10"/>
    <p:sldId id="267" r:id="rId11"/>
    <p:sldId id="268" r:id="rId12"/>
    <p:sldId id="275" r:id="rId13"/>
  </p:sldIdLst>
  <p:sldSz cx="9144000" cy="5143500" type="screen16x9"/>
  <p:notesSz cx="6858000" cy="9144000"/>
  <p:embeddedFontLst>
    <p:embeddedFont>
      <p:font typeface="Cascadia Code" panose="020B0609020000020004" pitchFamily="49" charset="0"/>
      <p:regular r:id="rId15"/>
      <p:bold r:id="rId16"/>
      <p:italic r:id="rId17"/>
      <p:boldItalic r:id="rId18"/>
    </p:embeddedFont>
    <p:embeddedFont>
      <p:font typeface="Cascadia Code SemiBold" panose="020B0609020000020004" pitchFamily="49" charset="0"/>
      <p:bold r:id="rId19"/>
      <p:boldItalic r:id="rId20"/>
    </p:embeddedFont>
    <p:embeddedFont>
      <p:font typeface="Cascadia Code SemiLight" panose="020B0609020000020004" pitchFamily="49" charset="0"/>
      <p:regular r:id="rId21"/>
      <p:italic r:id="rId22"/>
    </p:embeddedFont>
    <p:embeddedFont>
      <p:font typeface="Corbel" panose="020B0503020204020204" pitchFamily="34" charset="0"/>
      <p:regular r:id="rId23"/>
      <p:bold r:id="rId24"/>
      <p:italic r:id="rId25"/>
      <p:boldItalic r:id="rId26"/>
    </p:embeddedFont>
    <p:embeddedFont>
      <p:font typeface="Nunito Light" pitchFamily="2" charset="0"/>
      <p:regular r:id="rId27"/>
      <p:italic r:id="rId28"/>
    </p:embeddedFont>
    <p:embeddedFont>
      <p:font typeface="PT Sans" panose="020B0503020203020204" pitchFamily="34" charset="0"/>
      <p:regular r:id="rId29"/>
      <p:bold r:id="rId30"/>
      <p:italic r:id="rId31"/>
      <p:boldItalic r:id="rId32"/>
    </p:embeddedFont>
    <p:embeddedFont>
      <p:font typeface="Zen Dots" panose="020B0604020202020204" charset="0"/>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615DD3-7F08-47E1-987E-BBB750CF5C09}">
  <a:tblStyle styleId="{DC615DD3-7F08-47E1-987E-BBB750CF5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CDB18B-BC92-448F-B893-E4226A6DB0F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febe31d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febe31d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1980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481293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93574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1"/>
        <p:cNvGrpSpPr/>
        <p:nvPr/>
      </p:nvGrpSpPr>
      <p:grpSpPr>
        <a:xfrm>
          <a:off x="0" y="0"/>
          <a:ext cx="0" cy="0"/>
          <a:chOff x="0" y="0"/>
          <a:chExt cx="0" cy="0"/>
        </a:xfrm>
      </p:grpSpPr>
      <p:sp>
        <p:nvSpPr>
          <p:cNvPr id="99" name="Google Shape;9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0" name="Google Shape;100;p13"/>
          <p:cNvSpPr txBox="1">
            <a:spLocks noGrp="1"/>
          </p:cNvSpPr>
          <p:nvPr>
            <p:ph type="title" idx="2" hasCustomPrompt="1"/>
          </p:nvPr>
        </p:nvSpPr>
        <p:spPr>
          <a:xfrm>
            <a:off x="711410" y="1480883"/>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3" hasCustomPrompt="1"/>
          </p:nvPr>
        </p:nvSpPr>
        <p:spPr>
          <a:xfrm>
            <a:off x="711410" y="3066691"/>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4" hasCustomPrompt="1"/>
          </p:nvPr>
        </p:nvSpPr>
        <p:spPr>
          <a:xfrm>
            <a:off x="3419850" y="1480883"/>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5" hasCustomPrompt="1"/>
          </p:nvPr>
        </p:nvSpPr>
        <p:spPr>
          <a:xfrm>
            <a:off x="3419850" y="3066691"/>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6" hasCustomPrompt="1"/>
          </p:nvPr>
        </p:nvSpPr>
        <p:spPr>
          <a:xfrm>
            <a:off x="6130250" y="1480883"/>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7" hasCustomPrompt="1"/>
          </p:nvPr>
        </p:nvSpPr>
        <p:spPr>
          <a:xfrm>
            <a:off x="6130250" y="3066691"/>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1"/>
          </p:nvPr>
        </p:nvSpPr>
        <p:spPr>
          <a:xfrm>
            <a:off x="710800" y="2064875"/>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07" name="Google Shape;107;p13"/>
          <p:cNvSpPr txBox="1">
            <a:spLocks noGrp="1"/>
          </p:cNvSpPr>
          <p:nvPr>
            <p:ph type="subTitle" idx="8"/>
          </p:nvPr>
        </p:nvSpPr>
        <p:spPr>
          <a:xfrm>
            <a:off x="3419243" y="2064875"/>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08" name="Google Shape;108;p13"/>
          <p:cNvSpPr txBox="1">
            <a:spLocks noGrp="1"/>
          </p:cNvSpPr>
          <p:nvPr>
            <p:ph type="subTitle" idx="9"/>
          </p:nvPr>
        </p:nvSpPr>
        <p:spPr>
          <a:xfrm>
            <a:off x="6129647" y="2064875"/>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09" name="Google Shape;109;p13"/>
          <p:cNvSpPr txBox="1">
            <a:spLocks noGrp="1"/>
          </p:cNvSpPr>
          <p:nvPr>
            <p:ph type="subTitle" idx="13"/>
          </p:nvPr>
        </p:nvSpPr>
        <p:spPr>
          <a:xfrm>
            <a:off x="710800" y="3650750"/>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10" name="Google Shape;110;p13"/>
          <p:cNvSpPr txBox="1">
            <a:spLocks noGrp="1"/>
          </p:cNvSpPr>
          <p:nvPr>
            <p:ph type="subTitle" idx="14"/>
          </p:nvPr>
        </p:nvSpPr>
        <p:spPr>
          <a:xfrm>
            <a:off x="3420224" y="3650750"/>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11" name="Google Shape;111;p13"/>
          <p:cNvSpPr txBox="1">
            <a:spLocks noGrp="1"/>
          </p:cNvSpPr>
          <p:nvPr>
            <p:ph type="subTitle" idx="15"/>
          </p:nvPr>
        </p:nvSpPr>
        <p:spPr>
          <a:xfrm>
            <a:off x="6129647" y="3650750"/>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Tree>
    <p:extLst>
      <p:ext uri="{BB962C8B-B14F-4D97-AF65-F5344CB8AC3E}">
        <p14:creationId xmlns:p14="http://schemas.microsoft.com/office/powerpoint/2010/main" val="108007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4"/>
        <p:cNvGrpSpPr/>
        <p:nvPr/>
      </p:nvGrpSpPr>
      <p:grpSpPr>
        <a:xfrm>
          <a:off x="0" y="0"/>
          <a:ext cx="0" cy="0"/>
          <a:chOff x="0" y="0"/>
          <a:chExt cx="0" cy="0"/>
        </a:xfrm>
      </p:grpSpPr>
      <p:sp>
        <p:nvSpPr>
          <p:cNvPr id="59" name="Google Shape;59;p7"/>
          <p:cNvSpPr txBox="1">
            <a:spLocks noGrp="1"/>
          </p:cNvSpPr>
          <p:nvPr>
            <p:ph type="title"/>
          </p:nvPr>
        </p:nvSpPr>
        <p:spPr>
          <a:xfrm>
            <a:off x="1230600" y="763388"/>
            <a:ext cx="3567900" cy="112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7"/>
          <p:cNvSpPr txBox="1">
            <a:spLocks noGrp="1"/>
          </p:cNvSpPr>
          <p:nvPr>
            <p:ph type="subTitle" idx="1"/>
          </p:nvPr>
        </p:nvSpPr>
        <p:spPr>
          <a:xfrm>
            <a:off x="1230600" y="1853213"/>
            <a:ext cx="3567900" cy="25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1" name="Google Shape;61;p7"/>
          <p:cNvSpPr>
            <a:spLocks noGrp="1"/>
          </p:cNvSpPr>
          <p:nvPr>
            <p:ph type="pic" idx="2"/>
          </p:nvPr>
        </p:nvSpPr>
        <p:spPr>
          <a:xfrm>
            <a:off x="5395775" y="763400"/>
            <a:ext cx="2480100" cy="3616800"/>
          </a:xfrm>
          <a:prstGeom prst="rect">
            <a:avLst/>
          </a:prstGeom>
          <a:noFill/>
          <a:ln>
            <a:noFill/>
          </a:ln>
        </p:spPr>
      </p:sp>
    </p:spTree>
    <p:extLst>
      <p:ext uri="{BB962C8B-B14F-4D97-AF65-F5344CB8AC3E}">
        <p14:creationId xmlns:p14="http://schemas.microsoft.com/office/powerpoint/2010/main" val="926940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
        <p:cNvGrpSpPr/>
        <p:nvPr/>
      </p:nvGrpSpPr>
      <p:grpSpPr>
        <a:xfrm>
          <a:off x="0" y="0"/>
          <a:ext cx="0" cy="0"/>
          <a:chOff x="0" y="0"/>
          <a:chExt cx="0" cy="0"/>
        </a:xfrm>
      </p:grpSpPr>
      <p:sp>
        <p:nvSpPr>
          <p:cNvPr id="122" name="Google Shape;12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421361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1942590" y="2585350"/>
            <a:ext cx="5259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942410" y="1716350"/>
            <a:ext cx="5259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extLst>
      <p:ext uri="{BB962C8B-B14F-4D97-AF65-F5344CB8AC3E}">
        <p14:creationId xmlns:p14="http://schemas.microsoft.com/office/powerpoint/2010/main" val="241053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43" name="Google Shape;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5"/>
          <p:cNvSpPr txBox="1">
            <a:spLocks noGrp="1"/>
          </p:cNvSpPr>
          <p:nvPr>
            <p:ph type="subTitle" idx="1"/>
          </p:nvPr>
        </p:nvSpPr>
        <p:spPr>
          <a:xfrm>
            <a:off x="4923136" y="24979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2"/>
          </p:nvPr>
        </p:nvSpPr>
        <p:spPr>
          <a:xfrm>
            <a:off x="1715263" y="24979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3"/>
          </p:nvPr>
        </p:nvSpPr>
        <p:spPr>
          <a:xfrm>
            <a:off x="1715263" y="1988653"/>
            <a:ext cx="25056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algn="ctr"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algn="ctr"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algn="ctr"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algn="ctr"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algn="ctr"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algn="ctr"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algn="ctr"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47" name="Google Shape;47;p5"/>
          <p:cNvSpPr txBox="1">
            <a:spLocks noGrp="1"/>
          </p:cNvSpPr>
          <p:nvPr>
            <p:ph type="subTitle" idx="4"/>
          </p:nvPr>
        </p:nvSpPr>
        <p:spPr>
          <a:xfrm>
            <a:off x="4923138" y="1988653"/>
            <a:ext cx="25056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algn="ctr"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algn="ctr"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algn="ctr"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algn="ctr"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algn="ctr"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algn="ctr"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algn="ctr"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Tree>
    <p:extLst>
      <p:ext uri="{BB962C8B-B14F-4D97-AF65-F5344CB8AC3E}">
        <p14:creationId xmlns:p14="http://schemas.microsoft.com/office/powerpoint/2010/main" val="169885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1"/>
        <p:cNvGrpSpPr/>
        <p:nvPr/>
      </p:nvGrpSpPr>
      <p:grpSpPr>
        <a:xfrm>
          <a:off x="0" y="0"/>
          <a:ext cx="0" cy="0"/>
          <a:chOff x="0" y="0"/>
          <a:chExt cx="0" cy="0"/>
        </a:xfrm>
      </p:grpSpPr>
      <p:sp>
        <p:nvSpPr>
          <p:cNvPr id="88" name="Google Shape;88;p11"/>
          <p:cNvSpPr txBox="1">
            <a:spLocks noGrp="1"/>
          </p:cNvSpPr>
          <p:nvPr>
            <p:ph type="title" hasCustomPrompt="1"/>
          </p:nvPr>
        </p:nvSpPr>
        <p:spPr>
          <a:xfrm>
            <a:off x="713225" y="1714500"/>
            <a:ext cx="7717800" cy="966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48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9" name="Google Shape;89;p11"/>
          <p:cNvSpPr txBox="1">
            <a:spLocks noGrp="1"/>
          </p:cNvSpPr>
          <p:nvPr>
            <p:ph type="subTitle" idx="1"/>
          </p:nvPr>
        </p:nvSpPr>
        <p:spPr>
          <a:xfrm>
            <a:off x="713225" y="2776625"/>
            <a:ext cx="7717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22759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76"/>
        <p:cNvGrpSpPr/>
        <p:nvPr/>
      </p:nvGrpSpPr>
      <p:grpSpPr>
        <a:xfrm>
          <a:off x="0" y="0"/>
          <a:ext cx="0" cy="0"/>
          <a:chOff x="0" y="0"/>
          <a:chExt cx="0" cy="0"/>
        </a:xfrm>
      </p:grpSpPr>
      <p:sp>
        <p:nvSpPr>
          <p:cNvPr id="182" name="Google Shape;182;p20"/>
          <p:cNvSpPr txBox="1">
            <a:spLocks noGrp="1"/>
          </p:cNvSpPr>
          <p:nvPr>
            <p:ph type="title" hasCustomPrompt="1"/>
          </p:nvPr>
        </p:nvSpPr>
        <p:spPr>
          <a:xfrm>
            <a:off x="1769400" y="1994523"/>
            <a:ext cx="5605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3" name="Google Shape;183;p20"/>
          <p:cNvSpPr txBox="1">
            <a:spLocks noGrp="1"/>
          </p:cNvSpPr>
          <p:nvPr>
            <p:ph type="subTitle" idx="1"/>
          </p:nvPr>
        </p:nvSpPr>
        <p:spPr>
          <a:xfrm>
            <a:off x="1769400" y="2769320"/>
            <a:ext cx="5605200" cy="37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4" name="Google Shape;184;p20"/>
          <p:cNvSpPr txBox="1">
            <a:spLocks noGrp="1"/>
          </p:cNvSpPr>
          <p:nvPr>
            <p:ph type="title" idx="2" hasCustomPrompt="1"/>
          </p:nvPr>
        </p:nvSpPr>
        <p:spPr>
          <a:xfrm>
            <a:off x="1769400" y="539500"/>
            <a:ext cx="5605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5" name="Google Shape;185;p20"/>
          <p:cNvSpPr txBox="1">
            <a:spLocks noGrp="1"/>
          </p:cNvSpPr>
          <p:nvPr>
            <p:ph type="subTitle" idx="3"/>
          </p:nvPr>
        </p:nvSpPr>
        <p:spPr>
          <a:xfrm>
            <a:off x="1769400" y="1314441"/>
            <a:ext cx="5605200" cy="37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6" name="Google Shape;186;p20"/>
          <p:cNvSpPr txBox="1">
            <a:spLocks noGrp="1"/>
          </p:cNvSpPr>
          <p:nvPr>
            <p:ph type="title" idx="4" hasCustomPrompt="1"/>
          </p:nvPr>
        </p:nvSpPr>
        <p:spPr>
          <a:xfrm>
            <a:off x="1769400" y="3449546"/>
            <a:ext cx="5605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7" name="Google Shape;187;p20"/>
          <p:cNvSpPr txBox="1">
            <a:spLocks noGrp="1"/>
          </p:cNvSpPr>
          <p:nvPr>
            <p:ph type="subTitle" idx="5"/>
          </p:nvPr>
        </p:nvSpPr>
        <p:spPr>
          <a:xfrm>
            <a:off x="1769400" y="4224199"/>
            <a:ext cx="5605200" cy="37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2195646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
        <p:cNvGrpSpPr/>
        <p:nvPr/>
      </p:nvGrpSpPr>
      <p:grpSpPr>
        <a:xfrm>
          <a:off x="0" y="0"/>
          <a:ext cx="0" cy="0"/>
          <a:chOff x="0" y="0"/>
          <a:chExt cx="0" cy="0"/>
        </a:xfrm>
      </p:grpSpPr>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38547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140897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8"/>
        <p:cNvGrpSpPr/>
        <p:nvPr/>
      </p:nvGrpSpPr>
      <p:grpSpPr>
        <a:xfrm>
          <a:off x="0" y="0"/>
          <a:ext cx="0" cy="0"/>
          <a:chOff x="0" y="0"/>
          <a:chExt cx="0" cy="0"/>
        </a:xfrm>
      </p:grpSpPr>
      <p:sp>
        <p:nvSpPr>
          <p:cNvPr id="192" name="Google Shape;192;p21"/>
          <p:cNvSpPr txBox="1">
            <a:spLocks noGrp="1"/>
          </p:cNvSpPr>
          <p:nvPr>
            <p:ph type="title"/>
          </p:nvPr>
        </p:nvSpPr>
        <p:spPr>
          <a:xfrm>
            <a:off x="1475213" y="768100"/>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21"/>
          <p:cNvSpPr txBox="1">
            <a:spLocks noGrp="1"/>
          </p:cNvSpPr>
          <p:nvPr>
            <p:ph type="subTitle" idx="1"/>
          </p:nvPr>
        </p:nvSpPr>
        <p:spPr>
          <a:xfrm>
            <a:off x="1475225" y="1750612"/>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47308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0324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4349547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63731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91113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39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4055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9438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smtClean="0"/>
              <a:pPr/>
              <a:t>8/12/2024</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019393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 id="2147483985" r:id="rId19"/>
    <p:sldLayoutId id="2147483986" r:id="rId20"/>
  </p:sldLayoutIdLst>
  <p:hf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9" name="Picture 8">
            <a:extLst>
              <a:ext uri="{FF2B5EF4-FFF2-40B4-BE49-F238E27FC236}">
                <a16:creationId xmlns:a16="http://schemas.microsoft.com/office/drawing/2014/main" id="{72F6AF4C-80EC-4AA7-560D-90DE9F27903F}"/>
              </a:ext>
            </a:extLst>
          </p:cNvPr>
          <p:cNvPicPr>
            <a:picLocks noChangeAspect="1"/>
          </p:cNvPicPr>
          <p:nvPr/>
        </p:nvPicPr>
        <p:blipFill>
          <a:blip r:embed="rId3"/>
          <a:stretch>
            <a:fillRect/>
          </a:stretch>
        </p:blipFill>
        <p:spPr>
          <a:xfrm>
            <a:off x="0" y="124114"/>
            <a:ext cx="9143999" cy="4895271"/>
          </a:xfrm>
          <a:prstGeom prst="rect">
            <a:avLst/>
          </a:prstGeom>
        </p:spPr>
      </p:pic>
      <p:sp>
        <p:nvSpPr>
          <p:cNvPr id="10" name="TextBox 9">
            <a:extLst>
              <a:ext uri="{FF2B5EF4-FFF2-40B4-BE49-F238E27FC236}">
                <a16:creationId xmlns:a16="http://schemas.microsoft.com/office/drawing/2014/main" id="{B3317569-82DB-B203-1D10-85DB9B28937D}"/>
              </a:ext>
            </a:extLst>
          </p:cNvPr>
          <p:cNvSpPr txBox="1"/>
          <p:nvPr/>
        </p:nvSpPr>
        <p:spPr>
          <a:xfrm>
            <a:off x="285750" y="417909"/>
            <a:ext cx="5915026" cy="107721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200" dirty="0">
                <a:solidFill>
                  <a:srgbClr val="FF0000"/>
                </a:solidFill>
              </a:rPr>
              <a:t>Data Visualization of Bird Strikes </a:t>
            </a:r>
          </a:p>
          <a:p>
            <a:r>
              <a:rPr lang="en-US" sz="3200" dirty="0">
                <a:solidFill>
                  <a:srgbClr val="FF0000"/>
                </a:solidFill>
              </a:rPr>
              <a:t>Between 2001-2011</a:t>
            </a:r>
            <a:endParaRPr lang="en-IN" sz="3200" dirty="0">
              <a:solidFill>
                <a:srgbClr val="FF0000"/>
              </a:solidFill>
            </a:endParaRPr>
          </a:p>
        </p:txBody>
      </p:sp>
      <p:sp>
        <p:nvSpPr>
          <p:cNvPr id="12" name="TextBox 11">
            <a:extLst>
              <a:ext uri="{FF2B5EF4-FFF2-40B4-BE49-F238E27FC236}">
                <a16:creationId xmlns:a16="http://schemas.microsoft.com/office/drawing/2014/main" id="{408BDA9D-C528-BB32-C454-0DD9777C72C5}"/>
              </a:ext>
            </a:extLst>
          </p:cNvPr>
          <p:cNvSpPr txBox="1"/>
          <p:nvPr/>
        </p:nvSpPr>
        <p:spPr>
          <a:xfrm>
            <a:off x="421481" y="3886200"/>
            <a:ext cx="2350294" cy="70788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solidFill>
                  <a:srgbClr val="FF0000"/>
                </a:solidFill>
              </a:rPr>
              <a:t>Project Report by</a:t>
            </a:r>
          </a:p>
          <a:p>
            <a:r>
              <a:rPr lang="en-US" sz="2000" dirty="0">
                <a:solidFill>
                  <a:srgbClr val="FF0000"/>
                </a:solidFill>
              </a:rPr>
              <a:t>Pragnya</a:t>
            </a:r>
            <a:endParaRPr lang="en-IN" sz="2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5" name="Picture 4">
            <a:extLst>
              <a:ext uri="{FF2B5EF4-FFF2-40B4-BE49-F238E27FC236}">
                <a16:creationId xmlns:a16="http://schemas.microsoft.com/office/drawing/2014/main" id="{377203D2-6552-B51B-0455-B3AF2696F81E}"/>
              </a:ext>
            </a:extLst>
          </p:cNvPr>
          <p:cNvPicPr>
            <a:picLocks noChangeAspect="1"/>
          </p:cNvPicPr>
          <p:nvPr/>
        </p:nvPicPr>
        <p:blipFill>
          <a:blip r:embed="rId3"/>
          <a:stretch>
            <a:fillRect/>
          </a:stretch>
        </p:blipFill>
        <p:spPr>
          <a:xfrm>
            <a:off x="271460" y="281438"/>
            <a:ext cx="8536781" cy="2211731"/>
          </a:xfrm>
          <a:prstGeom prst="rect">
            <a:avLst/>
          </a:prstGeom>
        </p:spPr>
      </p:pic>
      <p:sp>
        <p:nvSpPr>
          <p:cNvPr id="6" name="TextBox 5">
            <a:extLst>
              <a:ext uri="{FF2B5EF4-FFF2-40B4-BE49-F238E27FC236}">
                <a16:creationId xmlns:a16="http://schemas.microsoft.com/office/drawing/2014/main" id="{F933D11D-B22A-82D3-F350-E9056DC1ED30}"/>
              </a:ext>
            </a:extLst>
          </p:cNvPr>
          <p:cNvSpPr txBox="1"/>
          <p:nvPr/>
        </p:nvSpPr>
        <p:spPr>
          <a:xfrm>
            <a:off x="271460" y="2571750"/>
            <a:ext cx="8536781" cy="2492990"/>
          </a:xfrm>
          <a:prstGeom prst="rect">
            <a:avLst/>
          </a:prstGeom>
          <a:noFill/>
        </p:spPr>
        <p:txBody>
          <a:bodyPr wrap="square" rtlCol="0">
            <a:spAutoFit/>
          </a:bodyPr>
          <a:lstStyle/>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Indicated Damage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Majority Cause No Damage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90.37% of bird strikes do not cause damage.</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Some Cause Damage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9.63% of bird strikes result in damage to the aircraft.</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Altitude of Bird Strikes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Low Altitude (&lt; 1000 ft)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80.72% of bird strikes occur at altitudes below 1000 feet.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Higher Altitude (&gt; 1000 ft)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19.28% of bird strikes occur at altitudes above 1000 feet.</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Pilot Warnings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Warnings Before Strike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56.94% of the time, pilots are warned about the presence of birds before the strike.</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No Warnings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43.06% of the time, there are no warnings issued to pilots before bird strikes.</a:t>
            </a:r>
          </a:p>
          <a:p>
            <a:endParaRPr lang="en-IN" sz="12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9"/>
          <p:cNvSpPr txBox="1">
            <a:spLocks noGrp="1"/>
          </p:cNvSpPr>
          <p:nvPr>
            <p:ph type="title"/>
          </p:nvPr>
        </p:nvSpPr>
        <p:spPr>
          <a:xfrm>
            <a:off x="720000" y="3473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Conclusion</a:t>
            </a:r>
            <a:endParaRPr sz="28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2" name="TextBox 1">
            <a:extLst>
              <a:ext uri="{FF2B5EF4-FFF2-40B4-BE49-F238E27FC236}">
                <a16:creationId xmlns:a16="http://schemas.microsoft.com/office/drawing/2014/main" id="{B72727CC-2126-9CA9-AE90-90BECE7B9017}"/>
              </a:ext>
            </a:extLst>
          </p:cNvPr>
          <p:cNvSpPr txBox="1"/>
          <p:nvPr/>
        </p:nvSpPr>
        <p:spPr>
          <a:xfrm>
            <a:off x="720000" y="992982"/>
            <a:ext cx="8022431" cy="3600986"/>
          </a:xfrm>
          <a:prstGeom prst="rect">
            <a:avLst/>
          </a:prstGeom>
          <a:noFill/>
        </p:spPr>
        <p:txBody>
          <a:bodyPr wrap="square" rtlCol="0">
            <a:spAutoFit/>
          </a:bodyPr>
          <a:lstStyle/>
          <a:p>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The Bird Strike Data Visualization project reveals significant insights into bird strike incidents, highlighting key patterns and areas for improvement:</a:t>
            </a:r>
          </a:p>
          <a:p>
            <a:endParaRPr lang="en-IN" sz="12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Increased Frequency</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Bird strikes have become more frequent over the years, with a notable rise in recent years, indicating a growing concern for aviation safety.</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Weather and Seasonal Trends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Most bird strikes occur under clear conditions, suggesting a need for enhanced monitoring during such weather. Additionally, certain months and weather conditions are more prone to bird strikes.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Geographical Hotspots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High-risk areas, particularly in specific states, require targeted mitigation strategies to reduce bird strike incidents.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Critical Flight Phases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The majority of bird strikes happen during approach and landing phases, emphasizing the need for increased vigilance during these critical flight stages.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Impact and Cost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While most bird strikes cause no damage, a significant number result in costs and damage to aircraft, underscoring the economic impact on airlines.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Altitude and Warnings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Most strikes occur at lower altitudes, with a substantial portion of incidents occurring without prior warning to pilots, highlighting the need for improved warning systems.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6"/>
          <p:cNvSpPr txBox="1">
            <a:spLocks noGrp="1"/>
          </p:cNvSpPr>
          <p:nvPr>
            <p:ph type="title"/>
          </p:nvPr>
        </p:nvSpPr>
        <p:spPr>
          <a:xfrm>
            <a:off x="2141953" y="2042400"/>
            <a:ext cx="4860094" cy="10587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softEdge rad="12700"/>
          </a:effectLst>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scadia Code SemiBold" panose="020B0609020000020004" pitchFamily="49" charset="0"/>
                <a:ea typeface="Cascadia Code SemiBold" panose="020B0609020000020004" pitchFamily="49" charset="0"/>
                <a:cs typeface="Cascadia Code SemiBold" panose="020B0609020000020004" pitchFamily="49" charset="0"/>
              </a:rPr>
              <a:t>THANK YOU</a:t>
            </a:r>
            <a:endParaRPr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2038111" y="932497"/>
            <a:ext cx="5067775" cy="1017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latin typeface="Cascadia Code SemiBold" panose="020B0609020000020004" pitchFamily="49" charset="0"/>
                <a:ea typeface="Cascadia Code SemiBold" panose="020B0609020000020004" pitchFamily="49" charset="0"/>
                <a:cs typeface="Cascadia Code SemiBold" panose="020B0609020000020004" pitchFamily="49" charset="0"/>
              </a:rPr>
              <a:t>Project Details</a:t>
            </a:r>
            <a:br>
              <a:rPr lang="en" dirty="0">
                <a:latin typeface="Cascadia Code SemiBold" panose="020B0609020000020004" pitchFamily="49" charset="0"/>
                <a:ea typeface="Cascadia Code SemiBold" panose="020B0609020000020004" pitchFamily="49" charset="0"/>
                <a:cs typeface="Cascadia Code SemiBold" panose="020B0609020000020004" pitchFamily="49" charset="0"/>
              </a:rPr>
            </a:br>
            <a:endParaRPr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aphicFrame>
        <p:nvGraphicFramePr>
          <p:cNvPr id="4" name="Table 3">
            <a:extLst>
              <a:ext uri="{FF2B5EF4-FFF2-40B4-BE49-F238E27FC236}">
                <a16:creationId xmlns:a16="http://schemas.microsoft.com/office/drawing/2014/main" id="{143A2668-F4AA-9F34-F04A-495A10CEFFB4}"/>
              </a:ext>
            </a:extLst>
          </p:cNvPr>
          <p:cNvGraphicFramePr>
            <a:graphicFrameLocks noGrp="1"/>
          </p:cNvGraphicFramePr>
          <p:nvPr>
            <p:extLst>
              <p:ext uri="{D42A27DB-BD31-4B8C-83A1-F6EECF244321}">
                <p14:modId xmlns:p14="http://schemas.microsoft.com/office/powerpoint/2010/main" val="479591542"/>
              </p:ext>
            </p:extLst>
          </p:nvPr>
        </p:nvGraphicFramePr>
        <p:xfrm>
          <a:off x="1523999" y="2121217"/>
          <a:ext cx="6096000" cy="1747520"/>
        </p:xfrm>
        <a:graphic>
          <a:graphicData uri="http://schemas.openxmlformats.org/drawingml/2006/table">
            <a:tbl>
              <a:tblPr firstRow="1" bandRow="1">
                <a:tableStyleId>{2BCDB18B-BC92-448F-B893-E4226A6DB0F8}</a:tableStyleId>
              </a:tblPr>
              <a:tblGrid>
                <a:gridCol w="3048000">
                  <a:extLst>
                    <a:ext uri="{9D8B030D-6E8A-4147-A177-3AD203B41FA5}">
                      <a16:colId xmlns:a16="http://schemas.microsoft.com/office/drawing/2014/main" val="583987379"/>
                    </a:ext>
                  </a:extLst>
                </a:gridCol>
                <a:gridCol w="3048000">
                  <a:extLst>
                    <a:ext uri="{9D8B030D-6E8A-4147-A177-3AD203B41FA5}">
                      <a16:colId xmlns:a16="http://schemas.microsoft.com/office/drawing/2014/main" val="1526968192"/>
                    </a:ext>
                  </a:extLst>
                </a:gridCol>
              </a:tblGrid>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Project Title</a:t>
                      </a:r>
                    </a:p>
                  </a:txBody>
                  <a:tcPr/>
                </a:tc>
                <a:tc>
                  <a:txBody>
                    <a:bodyPr/>
                    <a:lstStyle/>
                    <a:p>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Data Visualization of Bird Strikes between 2000 – 2011</a:t>
                      </a:r>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txBody>
                  <a:tcPr/>
                </a:tc>
                <a:extLst>
                  <a:ext uri="{0D108BD9-81ED-4DB2-BD59-A6C34878D82A}">
                    <a16:rowId xmlns:a16="http://schemas.microsoft.com/office/drawing/2014/main" val="3407943481"/>
                  </a:ext>
                </a:extLst>
              </a:tr>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Technologies</a:t>
                      </a:r>
                    </a:p>
                  </a:txBody>
                  <a:tcPr/>
                </a:tc>
                <a:tc>
                  <a:txBody>
                    <a:bodyPr/>
                    <a:lstStyle/>
                    <a:p>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Data Science</a:t>
                      </a:r>
                    </a:p>
                  </a:txBody>
                  <a:tcPr/>
                </a:tc>
                <a:extLst>
                  <a:ext uri="{0D108BD9-81ED-4DB2-BD59-A6C34878D82A}">
                    <a16:rowId xmlns:a16="http://schemas.microsoft.com/office/drawing/2014/main" val="1218850421"/>
                  </a:ext>
                </a:extLst>
              </a:tr>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Domain</a:t>
                      </a:r>
                    </a:p>
                  </a:txBody>
                  <a:tcPr/>
                </a:tc>
                <a:tc>
                  <a:txBody>
                    <a:bodyPr/>
                    <a:lstStyle/>
                    <a:p>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Transportation and Communication</a:t>
                      </a:r>
                    </a:p>
                  </a:txBody>
                  <a:tcPr/>
                </a:tc>
                <a:extLst>
                  <a:ext uri="{0D108BD9-81ED-4DB2-BD59-A6C34878D82A}">
                    <a16:rowId xmlns:a16="http://schemas.microsoft.com/office/drawing/2014/main" val="2095827691"/>
                  </a:ext>
                </a:extLst>
              </a:tr>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Project Difficulties level</a:t>
                      </a:r>
                    </a:p>
                  </a:txBody>
                  <a:tcPr/>
                </a:tc>
                <a:tc>
                  <a:txBody>
                    <a:bodyPr/>
                    <a:lstStyle/>
                    <a:p>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Advanced</a:t>
                      </a:r>
                    </a:p>
                  </a:txBody>
                  <a:tcPr/>
                </a:tc>
                <a:extLst>
                  <a:ext uri="{0D108BD9-81ED-4DB2-BD59-A6C34878D82A}">
                    <a16:rowId xmlns:a16="http://schemas.microsoft.com/office/drawing/2014/main" val="82269618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 name="Title 2">
            <a:extLst>
              <a:ext uri="{FF2B5EF4-FFF2-40B4-BE49-F238E27FC236}">
                <a16:creationId xmlns:a16="http://schemas.microsoft.com/office/drawing/2014/main" id="{A09D7FED-B0DE-F5CD-7A46-DDB0992F3B2E}"/>
              </a:ext>
            </a:extLst>
          </p:cNvPr>
          <p:cNvSpPr>
            <a:spLocks noGrp="1"/>
          </p:cNvSpPr>
          <p:nvPr>
            <p:ph type="title"/>
          </p:nvPr>
        </p:nvSpPr>
        <p:spPr>
          <a:xfrm>
            <a:off x="720000" y="516939"/>
            <a:ext cx="4187756" cy="572700"/>
          </a:xfrm>
        </p:spPr>
        <p:txBody>
          <a:bodyPr/>
          <a:lstStyle/>
          <a:p>
            <a:r>
              <a:rPr lang="en-US" sz="28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Problem Statement</a:t>
            </a:r>
            <a:endParaRPr lang="en-IN" sz="28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29" name="TextBox 28">
            <a:extLst>
              <a:ext uri="{FF2B5EF4-FFF2-40B4-BE49-F238E27FC236}">
                <a16:creationId xmlns:a16="http://schemas.microsoft.com/office/drawing/2014/main" id="{AB21CE53-CE4B-7758-AE0F-B726D5BB3E69}"/>
              </a:ext>
            </a:extLst>
          </p:cNvPr>
          <p:cNvSpPr txBox="1"/>
          <p:nvPr/>
        </p:nvSpPr>
        <p:spPr>
          <a:xfrm>
            <a:off x="720000" y="1089639"/>
            <a:ext cx="8109675" cy="3477875"/>
          </a:xfrm>
          <a:prstGeom prst="rect">
            <a:avLst/>
          </a:prstGeom>
          <a:noFill/>
        </p:spPr>
        <p:txBody>
          <a:bodyPr wrap="square" rtlCol="0">
            <a:spAutoFit/>
          </a:bodyPr>
          <a:lstStyle/>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Transport and communication are in the crucial domain in the field of analytics.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Environmental impacts and safety are, nowadays, two major concerns of the scientific</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community with respect to transport scenarios and to the ever-growing urban areas.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These issues gain more importance due to the increasing amount of vehicles and</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people. Seeking new solutions is reaching a point where available technologies and</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artificial intelligence, especially MAS, are being recognized as ways to cope with and</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tackle these kinds of problems in a distributed and more appropriate way.</a:t>
            </a:r>
          </a:p>
          <a:p>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 bird strike is strictly defined as a collision between a bird and an aircraft which is in</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flight or on a take-off or landing roll. The term is often expanded to cover other wildlife</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strikes - with bats or ground animals. Bird Strike is common and can be a significant</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threat to aircraft safety. For smaller aircraft, significant damage may be caused to the</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aircraft structure and all aircraft, especially jet-engine ones, are vulnerable to the loss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of thrust which can follow the ingestion of birds into engine air intakes. This has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resulted in several fatal accidents.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Bird strikes may occur during any phase of flight, but are most likely during the</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take-off, initial climb, approach and landing phases due to the greater numbers of birds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in flight at lower levels. To have a closer look the following document visually depicts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data collected on Bird Strikes by FAA between 2000-2011.</a:t>
            </a:r>
          </a:p>
          <a:p>
            <a:endParaRPr lang="en-IN" sz="11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30"/>
          <p:cNvSpPr txBox="1">
            <a:spLocks noGrp="1"/>
          </p:cNvSpPr>
          <p:nvPr>
            <p:ph type="title"/>
          </p:nvPr>
        </p:nvSpPr>
        <p:spPr>
          <a:xfrm>
            <a:off x="671039" y="2388861"/>
            <a:ext cx="4285621" cy="5812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Dataset Information</a:t>
            </a:r>
            <a:endParaRPr sz="24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D80BD65C-5CF9-547B-6CAE-A13DE9A6B59C}"/>
              </a:ext>
            </a:extLst>
          </p:cNvPr>
          <p:cNvSpPr txBox="1"/>
          <p:nvPr/>
        </p:nvSpPr>
        <p:spPr>
          <a:xfrm>
            <a:off x="671039" y="3099033"/>
            <a:ext cx="6920421" cy="1384995"/>
          </a:xfrm>
          <a:prstGeom prst="rect">
            <a:avLst/>
          </a:prstGeom>
          <a:noFill/>
        </p:spPr>
        <p:txBody>
          <a:bodyPr wrap="square" rtlCol="0">
            <a:spAutoFit/>
          </a:bodyPr>
          <a:lstStyle/>
          <a:p>
            <a:pPr marL="285750" indent="-285750">
              <a:buFont typeface="Courier New" panose="02070309020205020404" pitchFamily="49" charset="0"/>
              <a:buChar char="o"/>
            </a:pPr>
            <a:r>
              <a:rPr lang="en-IN" dirty="0">
                <a:effectLst/>
                <a:latin typeface="Cascadia Code" panose="020B0609020000020004" pitchFamily="49" charset="0"/>
                <a:ea typeface="Cascadia Code" panose="020B0609020000020004" pitchFamily="49" charset="0"/>
                <a:cs typeface="Cascadia Code" panose="020B0609020000020004" pitchFamily="49" charset="0"/>
              </a:rPr>
              <a:t>The dataset covers bird strike incidents from 2000-2011, with 24,750 records detailing the date, location, weather conditions, flight phase, altitude, aircraft and airline involved, damage incurred, cost implications, and pilot warnings.</a:t>
            </a:r>
          </a:p>
          <a:p>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2" name="TextBox 11">
            <a:extLst>
              <a:ext uri="{FF2B5EF4-FFF2-40B4-BE49-F238E27FC236}">
                <a16:creationId xmlns:a16="http://schemas.microsoft.com/office/drawing/2014/main" id="{5AE31005-976E-331B-A118-F0F04CD86E13}"/>
              </a:ext>
            </a:extLst>
          </p:cNvPr>
          <p:cNvSpPr txBox="1"/>
          <p:nvPr/>
        </p:nvSpPr>
        <p:spPr>
          <a:xfrm>
            <a:off x="671039" y="776666"/>
            <a:ext cx="3208017" cy="461665"/>
          </a:xfrm>
          <a:prstGeom prst="rect">
            <a:avLst/>
          </a:prstGeom>
          <a:noFill/>
        </p:spPr>
        <p:txBody>
          <a:bodyPr wrap="square" rtlCol="0">
            <a:spAutoFit/>
          </a:bodyPr>
          <a:lstStyle/>
          <a:p>
            <a:r>
              <a:rPr lang="en" sz="2400" u="sng" dirty="0">
                <a:solidFill>
                  <a:schemeClr val="accent1"/>
                </a:solidFill>
                <a:latin typeface="Cascadia Code SemiBold" panose="020B0609020000020004" pitchFamily="49" charset="0"/>
                <a:ea typeface="Cascadia Code SemiBold" panose="020B0609020000020004" pitchFamily="49" charset="0"/>
                <a:cs typeface="Cascadia Code SemiBold" panose="020B0609020000020004" pitchFamily="49" charset="0"/>
              </a:rPr>
              <a:t>Objective</a:t>
            </a:r>
            <a:endParaRPr lang="en-IN" sz="2400" u="sng" dirty="0">
              <a:solidFill>
                <a:schemeClr val="accent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13" name="TextBox 12">
            <a:extLst>
              <a:ext uri="{FF2B5EF4-FFF2-40B4-BE49-F238E27FC236}">
                <a16:creationId xmlns:a16="http://schemas.microsoft.com/office/drawing/2014/main" id="{9646C680-66E0-5101-8F49-1F9D179D1729}"/>
              </a:ext>
            </a:extLst>
          </p:cNvPr>
          <p:cNvSpPr txBox="1"/>
          <p:nvPr/>
        </p:nvSpPr>
        <p:spPr>
          <a:xfrm>
            <a:off x="671039" y="1305804"/>
            <a:ext cx="7406639" cy="738664"/>
          </a:xfrm>
          <a:prstGeom prst="rect">
            <a:avLst/>
          </a:prstGeom>
          <a:noFill/>
        </p:spPr>
        <p:txBody>
          <a:bodyPr wrap="square" rtlCol="0">
            <a:spAutoFit/>
          </a:bodyPr>
          <a:lstStyle/>
          <a:p>
            <a:pPr marL="285750" indent="-285750">
              <a:buFont typeface="Courier New" panose="02070309020205020404" pitchFamily="49" charset="0"/>
              <a:buChar char="o"/>
            </a:pPr>
            <a:r>
              <a:rPr lang="en-IN" dirty="0">
                <a:effectLst/>
                <a:latin typeface="Cascadia Code" panose="020B0609020000020004" pitchFamily="49" charset="0"/>
                <a:ea typeface="Cascadia Code" panose="020B0609020000020004" pitchFamily="49" charset="0"/>
                <a:cs typeface="Cascadia Code" panose="020B0609020000020004" pitchFamily="49" charset="0"/>
              </a:rPr>
              <a:t>The objective of this project is to analyse and visualize bird strike data to identify patterns, high-risk areas, and impacts, and to provide insights for improving aviation safety.</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CBEB19-0D38-F1B9-C4CE-90F46A1124F2}"/>
              </a:ext>
            </a:extLst>
          </p:cNvPr>
          <p:cNvSpPr txBox="1">
            <a:spLocks/>
          </p:cNvSpPr>
          <p:nvPr/>
        </p:nvSpPr>
        <p:spPr>
          <a:xfrm>
            <a:off x="2217782" y="265462"/>
            <a:ext cx="4379690" cy="569214"/>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300" kern="1200">
                <a:solidFill>
                  <a:schemeClr val="accent1"/>
                </a:solidFill>
                <a:latin typeface="+mj-lt"/>
                <a:ea typeface="+mj-ea"/>
                <a:cs typeface="+mj-c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lgn="ctr">
              <a:buClrTx/>
              <a:buFontTx/>
            </a:pPr>
            <a:r>
              <a:rPr lang="en-US" sz="24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Architecture</a:t>
            </a:r>
            <a:endParaRPr lang="en-IN" sz="24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4" name="Rectangle 3">
            <a:extLst>
              <a:ext uri="{FF2B5EF4-FFF2-40B4-BE49-F238E27FC236}">
                <a16:creationId xmlns:a16="http://schemas.microsoft.com/office/drawing/2014/main" id="{A7A7D522-AD64-21AF-09C2-604C102669F6}"/>
              </a:ext>
            </a:extLst>
          </p:cNvPr>
          <p:cNvSpPr/>
          <p:nvPr/>
        </p:nvSpPr>
        <p:spPr>
          <a:xfrm>
            <a:off x="1008764" y="900113"/>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Raw Data Collection</a:t>
            </a:r>
            <a:endParaRPr lang="en-IN" sz="1200" dirty="0">
              <a:solidFill>
                <a:schemeClr val="bg1"/>
              </a:solidFill>
            </a:endParaRPr>
          </a:p>
        </p:txBody>
      </p:sp>
      <p:sp>
        <p:nvSpPr>
          <p:cNvPr id="5" name="Rectangle 4">
            <a:extLst>
              <a:ext uri="{FF2B5EF4-FFF2-40B4-BE49-F238E27FC236}">
                <a16:creationId xmlns:a16="http://schemas.microsoft.com/office/drawing/2014/main" id="{D6B00A25-0D7E-45D8-E778-8EB54611A36F}"/>
              </a:ext>
            </a:extLst>
          </p:cNvPr>
          <p:cNvSpPr/>
          <p:nvPr/>
        </p:nvSpPr>
        <p:spPr>
          <a:xfrm>
            <a:off x="3648196" y="900113"/>
            <a:ext cx="1448039"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Importing Libraries In Jupyter Notebook </a:t>
            </a:r>
            <a:endParaRPr lang="en-IN" sz="1200" dirty="0"/>
          </a:p>
        </p:txBody>
      </p:sp>
      <p:sp>
        <p:nvSpPr>
          <p:cNvPr id="6" name="Rectangle 5">
            <a:extLst>
              <a:ext uri="{FF2B5EF4-FFF2-40B4-BE49-F238E27FC236}">
                <a16:creationId xmlns:a16="http://schemas.microsoft.com/office/drawing/2014/main" id="{0D767756-D534-591B-3B50-43A2196692EC}"/>
              </a:ext>
            </a:extLst>
          </p:cNvPr>
          <p:cNvSpPr/>
          <p:nvPr/>
        </p:nvSpPr>
        <p:spPr>
          <a:xfrm>
            <a:off x="6760702" y="90052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Load Dataset</a:t>
            </a:r>
            <a:endParaRPr lang="en-IN" sz="1200" dirty="0">
              <a:solidFill>
                <a:schemeClr val="bg1"/>
              </a:solidFill>
            </a:endParaRPr>
          </a:p>
        </p:txBody>
      </p:sp>
      <p:sp>
        <p:nvSpPr>
          <p:cNvPr id="7" name="Rectangle 6">
            <a:extLst>
              <a:ext uri="{FF2B5EF4-FFF2-40B4-BE49-F238E27FC236}">
                <a16:creationId xmlns:a16="http://schemas.microsoft.com/office/drawing/2014/main" id="{7B495D6D-B609-0AC5-8985-8084D4ECECF4}"/>
              </a:ext>
            </a:extLst>
          </p:cNvPr>
          <p:cNvSpPr/>
          <p:nvPr/>
        </p:nvSpPr>
        <p:spPr>
          <a:xfrm>
            <a:off x="6760699" y="182923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Missing Values Imputation</a:t>
            </a:r>
            <a:endParaRPr lang="en-IN" sz="1200" dirty="0">
              <a:solidFill>
                <a:schemeClr val="bg1"/>
              </a:solidFill>
            </a:endParaRPr>
          </a:p>
        </p:txBody>
      </p:sp>
      <p:sp>
        <p:nvSpPr>
          <p:cNvPr id="8" name="Rectangle 7">
            <a:extLst>
              <a:ext uri="{FF2B5EF4-FFF2-40B4-BE49-F238E27FC236}">
                <a16:creationId xmlns:a16="http://schemas.microsoft.com/office/drawing/2014/main" id="{6A2B2A83-81EB-11D2-BFA0-207C71253007}"/>
              </a:ext>
            </a:extLst>
          </p:cNvPr>
          <p:cNvSpPr/>
          <p:nvPr/>
        </p:nvSpPr>
        <p:spPr>
          <a:xfrm>
            <a:off x="6760699" y="3720338"/>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Handling Outliers </a:t>
            </a:r>
            <a:endParaRPr lang="en-IN" sz="1200" dirty="0">
              <a:solidFill>
                <a:schemeClr val="bg1"/>
              </a:solidFill>
            </a:endParaRPr>
          </a:p>
        </p:txBody>
      </p:sp>
      <p:sp>
        <p:nvSpPr>
          <p:cNvPr id="9" name="Rectangle 8">
            <a:extLst>
              <a:ext uri="{FF2B5EF4-FFF2-40B4-BE49-F238E27FC236}">
                <a16:creationId xmlns:a16="http://schemas.microsoft.com/office/drawing/2014/main" id="{FFD3D97B-7E39-4D02-6D00-50A61ACF2994}"/>
              </a:ext>
            </a:extLst>
          </p:cNvPr>
          <p:cNvSpPr/>
          <p:nvPr/>
        </p:nvSpPr>
        <p:spPr>
          <a:xfrm>
            <a:off x="6760699" y="277478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Cleaning</a:t>
            </a:r>
            <a:endParaRPr lang="en-IN" sz="1200" dirty="0">
              <a:solidFill>
                <a:schemeClr val="bg1"/>
              </a:solidFill>
            </a:endParaRPr>
          </a:p>
        </p:txBody>
      </p:sp>
      <p:sp>
        <p:nvSpPr>
          <p:cNvPr id="10" name="Rectangle 9">
            <a:extLst>
              <a:ext uri="{FF2B5EF4-FFF2-40B4-BE49-F238E27FC236}">
                <a16:creationId xmlns:a16="http://schemas.microsoft.com/office/drawing/2014/main" id="{01D9FB19-DF94-83FD-8839-5157ED13B686}"/>
              </a:ext>
            </a:extLst>
          </p:cNvPr>
          <p:cNvSpPr/>
          <p:nvPr/>
        </p:nvSpPr>
        <p:spPr>
          <a:xfrm>
            <a:off x="4812106"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Exploratory Data Analysis (EDA)</a:t>
            </a:r>
            <a:endParaRPr lang="en-IN" sz="1200" dirty="0">
              <a:solidFill>
                <a:schemeClr val="bg1"/>
              </a:solidFill>
            </a:endParaRPr>
          </a:p>
        </p:txBody>
      </p:sp>
      <p:sp>
        <p:nvSpPr>
          <p:cNvPr id="11" name="Rectangle 10">
            <a:extLst>
              <a:ext uri="{FF2B5EF4-FFF2-40B4-BE49-F238E27FC236}">
                <a16:creationId xmlns:a16="http://schemas.microsoft.com/office/drawing/2014/main" id="{71D425BC-D555-1907-0B48-BC25EE80B337}"/>
              </a:ext>
            </a:extLst>
          </p:cNvPr>
          <p:cNvSpPr/>
          <p:nvPr/>
        </p:nvSpPr>
        <p:spPr>
          <a:xfrm>
            <a:off x="3243194"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PowerBi </a:t>
            </a:r>
          </a:p>
          <a:p>
            <a:pPr algn="ctr"/>
            <a:r>
              <a:rPr lang="en-US" sz="1200" dirty="0">
                <a:solidFill>
                  <a:schemeClr val="bg1"/>
                </a:solidFill>
              </a:rPr>
              <a:t>Desktop</a:t>
            </a:r>
            <a:endParaRPr lang="en-IN" sz="1200" dirty="0">
              <a:solidFill>
                <a:schemeClr val="bg1"/>
              </a:solidFill>
            </a:endParaRPr>
          </a:p>
        </p:txBody>
      </p:sp>
      <p:sp>
        <p:nvSpPr>
          <p:cNvPr id="12" name="Rectangle 11">
            <a:extLst>
              <a:ext uri="{FF2B5EF4-FFF2-40B4-BE49-F238E27FC236}">
                <a16:creationId xmlns:a16="http://schemas.microsoft.com/office/drawing/2014/main" id="{B199F075-913C-BE20-368D-30674204FC31}"/>
              </a:ext>
            </a:extLst>
          </p:cNvPr>
          <p:cNvSpPr/>
          <p:nvPr/>
        </p:nvSpPr>
        <p:spPr>
          <a:xfrm>
            <a:off x="1674282"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Insight</a:t>
            </a:r>
            <a:endParaRPr lang="en-IN" sz="1200" dirty="0">
              <a:solidFill>
                <a:schemeClr val="bg1"/>
              </a:solidFill>
            </a:endParaRPr>
          </a:p>
        </p:txBody>
      </p:sp>
      <p:sp>
        <p:nvSpPr>
          <p:cNvPr id="13" name="Rectangle 12">
            <a:extLst>
              <a:ext uri="{FF2B5EF4-FFF2-40B4-BE49-F238E27FC236}">
                <a16:creationId xmlns:a16="http://schemas.microsoft.com/office/drawing/2014/main" id="{60FF007A-8F3A-9F72-A29F-1A321A9AD353}"/>
              </a:ext>
            </a:extLst>
          </p:cNvPr>
          <p:cNvSpPr/>
          <p:nvPr/>
        </p:nvSpPr>
        <p:spPr>
          <a:xfrm>
            <a:off x="560784" y="2659660"/>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Report</a:t>
            </a:r>
            <a:endParaRPr lang="en-IN" sz="1200" dirty="0">
              <a:solidFill>
                <a:schemeClr val="bg1"/>
              </a:solidFill>
            </a:endParaRPr>
          </a:p>
        </p:txBody>
      </p:sp>
      <p:cxnSp>
        <p:nvCxnSpPr>
          <p:cNvPr id="14" name="Straight Arrow Connector 13">
            <a:extLst>
              <a:ext uri="{FF2B5EF4-FFF2-40B4-BE49-F238E27FC236}">
                <a16:creationId xmlns:a16="http://schemas.microsoft.com/office/drawing/2014/main" id="{16392575-EFA5-0C94-006C-14DB55045955}"/>
              </a:ext>
            </a:extLst>
          </p:cNvPr>
          <p:cNvCxnSpPr>
            <a:cxnSpLocks/>
            <a:endCxn id="5" idx="1"/>
          </p:cNvCxnSpPr>
          <p:nvPr/>
        </p:nvCxnSpPr>
        <p:spPr>
          <a:xfrm flipV="1">
            <a:off x="2266065" y="1250157"/>
            <a:ext cx="1382131" cy="7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F9C4F2-2838-3E9F-2BC4-B3F0CDBA67CC}"/>
              </a:ext>
            </a:extLst>
          </p:cNvPr>
          <p:cNvCxnSpPr>
            <a:cxnSpLocks/>
            <a:stCxn id="5" idx="3"/>
            <a:endCxn id="6" idx="1"/>
          </p:cNvCxnSpPr>
          <p:nvPr/>
        </p:nvCxnSpPr>
        <p:spPr>
          <a:xfrm>
            <a:off x="5096235" y="1250157"/>
            <a:ext cx="1664467"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227970-85E3-ABF1-42DE-0695D721203C}"/>
              </a:ext>
            </a:extLst>
          </p:cNvPr>
          <p:cNvCxnSpPr>
            <a:cxnSpLocks/>
          </p:cNvCxnSpPr>
          <p:nvPr/>
        </p:nvCxnSpPr>
        <p:spPr>
          <a:xfrm>
            <a:off x="7389348" y="1599950"/>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F2523C-D809-56B6-2296-5018008F5FD5}"/>
              </a:ext>
            </a:extLst>
          </p:cNvPr>
          <p:cNvCxnSpPr>
            <a:cxnSpLocks/>
          </p:cNvCxnSpPr>
          <p:nvPr/>
        </p:nvCxnSpPr>
        <p:spPr>
          <a:xfrm flipH="1">
            <a:off x="4500495"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7F38A60-DFF6-EB76-8C3B-80522B8DDC4A}"/>
              </a:ext>
            </a:extLst>
          </p:cNvPr>
          <p:cNvCxnSpPr>
            <a:cxnSpLocks/>
          </p:cNvCxnSpPr>
          <p:nvPr/>
        </p:nvCxnSpPr>
        <p:spPr>
          <a:xfrm flipH="1">
            <a:off x="2931583"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F8CDD57-1B6E-3C67-F20A-096D185C492F}"/>
              </a:ext>
            </a:extLst>
          </p:cNvPr>
          <p:cNvCxnSpPr>
            <a:cxnSpLocks/>
            <a:stCxn id="12" idx="1"/>
            <a:endCxn id="13" idx="2"/>
          </p:cNvCxnSpPr>
          <p:nvPr/>
        </p:nvCxnSpPr>
        <p:spPr>
          <a:xfrm rot="10800000">
            <a:off x="1189436" y="3359748"/>
            <a:ext cx="484847" cy="9581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Left Brace 19">
            <a:extLst>
              <a:ext uri="{FF2B5EF4-FFF2-40B4-BE49-F238E27FC236}">
                <a16:creationId xmlns:a16="http://schemas.microsoft.com/office/drawing/2014/main" id="{51443106-78A3-656F-7449-3472B3A114D4}"/>
              </a:ext>
            </a:extLst>
          </p:cNvPr>
          <p:cNvSpPr/>
          <p:nvPr/>
        </p:nvSpPr>
        <p:spPr>
          <a:xfrm>
            <a:off x="6235568" y="1458704"/>
            <a:ext cx="525121" cy="25091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50"/>
          </a:p>
        </p:txBody>
      </p:sp>
      <p:cxnSp>
        <p:nvCxnSpPr>
          <p:cNvPr id="21" name="Connector: Elbow 20">
            <a:extLst>
              <a:ext uri="{FF2B5EF4-FFF2-40B4-BE49-F238E27FC236}">
                <a16:creationId xmlns:a16="http://schemas.microsoft.com/office/drawing/2014/main" id="{F0DDD26D-70C6-3A40-32F9-9DEC9854487A}"/>
              </a:ext>
            </a:extLst>
          </p:cNvPr>
          <p:cNvCxnSpPr>
            <a:cxnSpLocks/>
            <a:stCxn id="8" idx="1"/>
            <a:endCxn id="10" idx="3"/>
          </p:cNvCxnSpPr>
          <p:nvPr/>
        </p:nvCxnSpPr>
        <p:spPr>
          <a:xfrm rot="10800000" flipV="1">
            <a:off x="6069407" y="4070382"/>
            <a:ext cx="691292" cy="247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421F51-29CD-920F-B13C-8E7D993434E0}"/>
              </a:ext>
            </a:extLst>
          </p:cNvPr>
          <p:cNvCxnSpPr>
            <a:cxnSpLocks/>
          </p:cNvCxnSpPr>
          <p:nvPr/>
        </p:nvCxnSpPr>
        <p:spPr>
          <a:xfrm>
            <a:off x="7389348" y="3486392"/>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819E8E-194A-24D0-D2DD-54E903FCD271}"/>
              </a:ext>
            </a:extLst>
          </p:cNvPr>
          <p:cNvCxnSpPr>
            <a:cxnSpLocks/>
          </p:cNvCxnSpPr>
          <p:nvPr/>
        </p:nvCxnSpPr>
        <p:spPr>
          <a:xfrm>
            <a:off x="7389348" y="2536181"/>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34CC93-9C86-F1B7-2036-F91365C9182C}"/>
              </a:ext>
            </a:extLst>
          </p:cNvPr>
          <p:cNvSpPr txBox="1"/>
          <p:nvPr/>
        </p:nvSpPr>
        <p:spPr>
          <a:xfrm>
            <a:off x="4407627" y="2574781"/>
            <a:ext cx="2420157" cy="276999"/>
          </a:xfrm>
          <a:prstGeom prst="rect">
            <a:avLst/>
          </a:prstGeom>
          <a:noFill/>
        </p:spPr>
        <p:txBody>
          <a:bodyPr wrap="square" rtlCol="0">
            <a:spAutoFit/>
          </a:bodyPr>
          <a:lstStyle/>
          <a:p>
            <a:r>
              <a:rPr lang="en-US" sz="1200" b="1" dirty="0">
                <a:latin typeface="Cascadia Code" panose="020B0609020000020004" pitchFamily="49" charset="0"/>
                <a:ea typeface="Cascadia Code" panose="020B0609020000020004" pitchFamily="49" charset="0"/>
                <a:cs typeface="Cascadia Code" panose="020B0609020000020004" pitchFamily="49" charset="0"/>
              </a:rPr>
              <a:t>Data Pre-Processing</a:t>
            </a:r>
            <a:endParaRPr lang="en-IN" sz="1200"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75204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7" name="Picture 6">
            <a:extLst>
              <a:ext uri="{FF2B5EF4-FFF2-40B4-BE49-F238E27FC236}">
                <a16:creationId xmlns:a16="http://schemas.microsoft.com/office/drawing/2014/main" id="{2C7D21BE-EDBD-7B7E-5D6D-72C455D00EFF}"/>
              </a:ext>
            </a:extLst>
          </p:cNvPr>
          <p:cNvPicPr>
            <a:picLocks noChangeAspect="1"/>
          </p:cNvPicPr>
          <p:nvPr/>
        </p:nvPicPr>
        <p:blipFill>
          <a:blip r:embed="rId3"/>
          <a:stretch>
            <a:fillRect/>
          </a:stretch>
        </p:blipFill>
        <p:spPr>
          <a:xfrm>
            <a:off x="282178" y="396323"/>
            <a:ext cx="8579644" cy="43508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32"/>
          <p:cNvSpPr txBox="1">
            <a:spLocks noGrp="1"/>
          </p:cNvSpPr>
          <p:nvPr>
            <p:ph type="title"/>
          </p:nvPr>
        </p:nvSpPr>
        <p:spPr>
          <a:xfrm>
            <a:off x="719999" y="266431"/>
            <a:ext cx="35448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Key Findings</a:t>
            </a:r>
            <a:endParaRPr sz="24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TextBox 2">
            <a:extLst>
              <a:ext uri="{FF2B5EF4-FFF2-40B4-BE49-F238E27FC236}">
                <a16:creationId xmlns:a16="http://schemas.microsoft.com/office/drawing/2014/main" id="{CEB700A5-E22B-3B1B-EF3A-0967A5478403}"/>
              </a:ext>
            </a:extLst>
          </p:cNvPr>
          <p:cNvSpPr txBox="1"/>
          <p:nvPr/>
        </p:nvSpPr>
        <p:spPr>
          <a:xfrm>
            <a:off x="620747" y="839131"/>
            <a:ext cx="7902506" cy="3816429"/>
          </a:xfrm>
          <a:prstGeom prst="rect">
            <a:avLst/>
          </a:prstGeom>
          <a:noFill/>
        </p:spPr>
        <p:txBody>
          <a:bodyPr wrap="square">
            <a:spAutoFit/>
          </a:bodyPr>
          <a:lstStyle/>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Total Number of Bird Strikes</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data shows a total of 24,750 bird strike incidents, highlighting the frequency and impact of bird strikes on aviation.</a:t>
            </a:r>
          </a:p>
          <a:p>
            <a:pPr marL="628650" lvl="1" indent="-1714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Total Cost Incurred</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financial impact of bird strikes is significant, with total costs amounting to $136 million. This includes damage to aircraft and other related expenses.</a:t>
            </a:r>
          </a:p>
          <a:p>
            <a:pPr marL="628650" lvl="1" indent="-1714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Total People Injured</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There have been 21 reported injuries due to bird strikes, emphasizing the potential risk to human safety.</a:t>
            </a:r>
          </a:p>
          <a:p>
            <a:pPr marL="742950" lvl="1" indent="-2857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Bird Strikes Per Year</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trend analysis indicates an increase in bird strikes over the years, with a notable rise after 2008. This could be due to increased air traffic or changes in bird populations and behaviours.</a:t>
            </a:r>
          </a:p>
          <a:p>
            <a:pPr marL="628650" lvl="1" indent="-1714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Bird Strikes Per Sky Condition</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majority of bird strikes occurred under clear (no cloud) conditions, with fewer incidents reported during some cloud and overcast conditions. This suggests that bird activity might be higher during clear weather.</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7" name="Picture 6">
            <a:extLst>
              <a:ext uri="{FF2B5EF4-FFF2-40B4-BE49-F238E27FC236}">
                <a16:creationId xmlns:a16="http://schemas.microsoft.com/office/drawing/2014/main" id="{AFC05E14-1DEC-0F0E-77FA-F318F82C83B1}"/>
              </a:ext>
            </a:extLst>
          </p:cNvPr>
          <p:cNvPicPr>
            <a:picLocks noChangeAspect="1"/>
          </p:cNvPicPr>
          <p:nvPr/>
        </p:nvPicPr>
        <p:blipFill>
          <a:blip r:embed="rId3"/>
          <a:stretch>
            <a:fillRect/>
          </a:stretch>
        </p:blipFill>
        <p:spPr>
          <a:xfrm>
            <a:off x="269383" y="679322"/>
            <a:ext cx="8605234" cy="38641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26" name="TextBox 25">
            <a:extLst>
              <a:ext uri="{FF2B5EF4-FFF2-40B4-BE49-F238E27FC236}">
                <a16:creationId xmlns:a16="http://schemas.microsoft.com/office/drawing/2014/main" id="{DAE05DED-BBE5-4F4F-4395-07757971445D}"/>
              </a:ext>
            </a:extLst>
          </p:cNvPr>
          <p:cNvSpPr txBox="1"/>
          <p:nvPr/>
        </p:nvSpPr>
        <p:spPr>
          <a:xfrm>
            <a:off x="396478" y="709166"/>
            <a:ext cx="8351044" cy="3970318"/>
          </a:xfrm>
          <a:prstGeom prst="rect">
            <a:avLst/>
          </a:prstGeom>
          <a:noFill/>
        </p:spPr>
        <p:txBody>
          <a:bodyPr wrap="square" rtlCol="0">
            <a:spAutoFit/>
          </a:bodyPr>
          <a:lstStyle/>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Geographical Distribution of Bird Strikes in the US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The map shows that certain states, such as California and Florida, experience a higher frequency of bird strikes. This information can help target preventive measures in high-risk areas.</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Airlines Encountered Bird Strikes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Southwest Airlines has the highest number of bird strikes at 4,600, followed by American Airlines with 1,900, and Delta Air Lines with 1,300. This indicates that bird strikes are a common issue across major airlines, necessitating industry-wide strategies for mitigation.</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Bird Strikes by Conditions: Precipitation</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Majority in Clear Conditions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Most bird strikes occur under clear conditions (no precipitation).</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Minimal Strikes in Adverse Weather</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Very few incidents are reported during rain, fog, snow, or combined conditions.</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Bird Strike Incidents by Phase of Flight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High Incidence During Approach</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The highest number of bird strikes occurs during the approach phase.</a:t>
            </a:r>
          </a:p>
          <a:p>
            <a:pPr marL="285750" indent="-285750">
              <a:buFont typeface="Courier New" panose="02070309020205020404" pitchFamily="49" charset="0"/>
              <a:buChar char="o"/>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Significant Incidents During Landing and Take-off</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US"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Landing roll and take-off run phases also show a considerable number of bird strikes.</a:t>
            </a:r>
            <a:endParaRPr lang="en-IN" sz="1200"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marL="285750" lvl="8" indent="-285750">
              <a:buFont typeface="Courier New" panose="02070309020205020404" pitchFamily="49" charset="0"/>
              <a:buChar char="o"/>
            </a:pPr>
            <a:endParaRPr lang="en-IN" sz="1200" dirty="0">
              <a:effectLst/>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33</TotalTime>
  <Words>1079</Words>
  <Application>Microsoft Office PowerPoint</Application>
  <PresentationFormat>On-screen Show (16:9)</PresentationFormat>
  <Paragraphs>96</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Cascadia Code SemiLight</vt:lpstr>
      <vt:lpstr>Zen Dots</vt:lpstr>
      <vt:lpstr>Nunito Light</vt:lpstr>
      <vt:lpstr>PT Sans</vt:lpstr>
      <vt:lpstr>Courier New</vt:lpstr>
      <vt:lpstr>Arial</vt:lpstr>
      <vt:lpstr>Cascadia Code SemiBold</vt:lpstr>
      <vt:lpstr>Corbel</vt:lpstr>
      <vt:lpstr>Cascadia Code</vt:lpstr>
      <vt:lpstr>Basis</vt:lpstr>
      <vt:lpstr>PowerPoint Presentation</vt:lpstr>
      <vt:lpstr>Project Details </vt:lpstr>
      <vt:lpstr>Problem Statement</vt:lpstr>
      <vt:lpstr>Dataset Information</vt:lpstr>
      <vt:lpstr>PowerPoint Presentation</vt:lpstr>
      <vt:lpstr>PowerPoint Presentation</vt:lpstr>
      <vt:lpstr>Key Findings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Pragnyaparna Behera</dc:creator>
  <cp:lastModifiedBy>Pragnyaparna Behera</cp:lastModifiedBy>
  <cp:revision>9</cp:revision>
  <dcterms:modified xsi:type="dcterms:W3CDTF">2024-08-12T07:07:58Z</dcterms:modified>
</cp:coreProperties>
</file>