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7"/>
  </p:notesMasterIdLst>
  <p:sldIdLst>
    <p:sldId id="256" r:id="rId2"/>
    <p:sldId id="257" r:id="rId3"/>
    <p:sldId id="258" r:id="rId4"/>
    <p:sldId id="259" r:id="rId5"/>
    <p:sldId id="557" r:id="rId6"/>
    <p:sldId id="260" r:id="rId7"/>
    <p:sldId id="311" r:id="rId8"/>
    <p:sldId id="312" r:id="rId9"/>
    <p:sldId id="313" r:id="rId10"/>
    <p:sldId id="314" r:id="rId11"/>
    <p:sldId id="315" r:id="rId12"/>
    <p:sldId id="316" r:id="rId13"/>
    <p:sldId id="317" r:id="rId14"/>
    <p:sldId id="318" r:id="rId15"/>
    <p:sldId id="268" r:id="rId16"/>
  </p:sldIdLst>
  <p:sldSz cx="9144000" cy="5143500" type="screen16x9"/>
  <p:notesSz cx="6858000" cy="9144000"/>
  <p:embeddedFontLst>
    <p:embeddedFont>
      <p:font typeface="Anaheim" panose="020B0604020202020204" charset="0"/>
      <p:regular r:id="rId18"/>
      <p:bold r:id="rId19"/>
    </p:embeddedFont>
    <p:embeddedFont>
      <p:font typeface="Barlow Semi Condensed" panose="00000506000000000000" pitchFamily="2" charset="0"/>
      <p:regular r:id="rId20"/>
      <p:bold r:id="rId21"/>
      <p:italic r:id="rId22"/>
      <p:boldItalic r:id="rId23"/>
    </p:embeddedFont>
    <p:embeddedFont>
      <p:font typeface="Cascadia Code" panose="020B0609020000020004" pitchFamily="49" charset="0"/>
      <p:regular r:id="rId24"/>
      <p:bold r:id="rId25"/>
      <p:italic r:id="rId26"/>
      <p:boldItalic r:id="rId27"/>
    </p:embeddedFont>
    <p:embeddedFont>
      <p:font typeface="Cascadia Code SemiBold" panose="020B0609020000020004" pitchFamily="49" charset="0"/>
      <p:bold r:id="rId28"/>
      <p:boldItalic r:id="rId29"/>
    </p:embeddedFont>
    <p:embeddedFont>
      <p:font typeface="Titillium Web"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A20A51-8AC5-46E5-9866-4A549E4432B6}">
  <a:tblStyle styleId="{EAA20A51-8AC5-46E5-9866-4A549E4432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EEFEBA0-6E32-4A53-B146-EC1DF8391F6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60" d="100"/>
          <a:sy n="60" d="100"/>
        </p:scale>
        <p:origin x="43"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 name="Google Shape;6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 name="Google Shape;6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 name="Google Shape;70;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 name="Google Shape;73;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 name="Google Shape;74;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5" name="Google Shape;75;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 name="Google Shape;7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 name="Google Shape;7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8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8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6" name="Google Shape;86;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 name="Google Shape;89;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 name="Google Shape;90;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 name="Google Shape;91;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 name="Google Shape;9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 name="Google Shape;9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 name="Google Shape;99;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 name="Google Shape;102;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 name="Google Shape;103;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4" name="Google Shape;104;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 name="Google Shape;107;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09" name="Google Shape;109;p3"/>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title" idx="2" hasCustomPrompt="1"/>
          </p:nvPr>
        </p:nvSpPr>
        <p:spPr>
          <a:xfrm>
            <a:off x="5453300"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3"/>
          <p:cNvSpPr txBox="1">
            <a:spLocks noGrp="1"/>
          </p:cNvSpPr>
          <p:nvPr>
            <p:ph type="subTitle" idx="1"/>
          </p:nvPr>
        </p:nvSpPr>
        <p:spPr>
          <a:xfrm>
            <a:off x="4178250" y="3344850"/>
            <a:ext cx="4032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3"/>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2" name="Google Shape;24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3" name="Google Shape;24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4" name="Google Shape;244;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7" name="Google Shape;247;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8" name="Google Shape;248;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9" name="Google Shape;249;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2" name="Google Shape;25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3" name="Google Shape;25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8" name="Google Shape;25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9" name="Google Shape;25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0" name="Google Shape;260;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3" name="Google Shape;263;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4" name="Google Shape;264;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5" name="Google Shape;265;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8" name="Google Shape;26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9" name="Google Shape;26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3" name="Google Shape;273;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6" name="Google Shape;276;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7" name="Google Shape;277;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8" name="Google Shape;278;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2" name="Google Shape;28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283" name="Google Shape;28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84" name="Google Shape;284;p6"/>
          <p:cNvGrpSpPr/>
          <p:nvPr/>
        </p:nvGrpSpPr>
        <p:grpSpPr>
          <a:xfrm>
            <a:off x="141641" y="92498"/>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3"/>
        <p:cNvGrpSpPr/>
        <p:nvPr/>
      </p:nvGrpSpPr>
      <p:grpSpPr>
        <a:xfrm>
          <a:off x="0" y="0"/>
          <a:ext cx="0" cy="0"/>
          <a:chOff x="0" y="0"/>
          <a:chExt cx="0" cy="0"/>
        </a:xfrm>
      </p:grpSpPr>
      <p:grpSp>
        <p:nvGrpSpPr>
          <p:cNvPr id="354" name="Google Shape;354;p8"/>
          <p:cNvGrpSpPr/>
          <p:nvPr/>
        </p:nvGrpSpPr>
        <p:grpSpPr>
          <a:xfrm flipH="1">
            <a:off x="0" y="-161849"/>
            <a:ext cx="9144000" cy="5467198"/>
            <a:chOff x="0" y="-171451"/>
            <a:chExt cx="9144000" cy="5467198"/>
          </a:xfrm>
        </p:grpSpPr>
        <p:grpSp>
          <p:nvGrpSpPr>
            <p:cNvPr id="355" name="Google Shape;355;p8"/>
            <p:cNvGrpSpPr/>
            <p:nvPr/>
          </p:nvGrpSpPr>
          <p:grpSpPr>
            <a:xfrm>
              <a:off x="0" y="135850"/>
              <a:ext cx="9144000" cy="4654700"/>
              <a:chOff x="12075" y="212050"/>
              <a:chExt cx="9144000" cy="4654700"/>
            </a:xfrm>
          </p:grpSpPr>
          <p:grpSp>
            <p:nvGrpSpPr>
              <p:cNvPr id="356" name="Google Shape;356;p8"/>
              <p:cNvGrpSpPr/>
              <p:nvPr/>
            </p:nvGrpSpPr>
            <p:grpSpPr>
              <a:xfrm>
                <a:off x="12075" y="212050"/>
                <a:ext cx="9144000" cy="1396425"/>
                <a:chOff x="12075" y="212050"/>
                <a:chExt cx="9144000" cy="1396425"/>
              </a:xfrm>
            </p:grpSpPr>
            <p:cxnSp>
              <p:nvCxnSpPr>
                <p:cNvPr id="357" name="Google Shape;35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8" name="Google Shape;35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9" name="Google Shape;35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0" name="Google Shape;360;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1" name="Google Shape;361;p8"/>
              <p:cNvGrpSpPr/>
              <p:nvPr/>
            </p:nvGrpSpPr>
            <p:grpSpPr>
              <a:xfrm>
                <a:off x="12075" y="2073925"/>
                <a:ext cx="9144000" cy="1396425"/>
                <a:chOff x="12075" y="212050"/>
                <a:chExt cx="9144000" cy="1396425"/>
              </a:xfrm>
            </p:grpSpPr>
            <p:cxnSp>
              <p:nvCxnSpPr>
                <p:cNvPr id="362" name="Google Shape;362;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3" name="Google Shape;363;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4" name="Google Shape;364;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5" name="Google Shape;365;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6" name="Google Shape;366;p8"/>
              <p:cNvGrpSpPr/>
              <p:nvPr/>
            </p:nvGrpSpPr>
            <p:grpSpPr>
              <a:xfrm>
                <a:off x="12075" y="3935800"/>
                <a:ext cx="9144000" cy="930950"/>
                <a:chOff x="12075" y="212050"/>
                <a:chExt cx="9144000" cy="930950"/>
              </a:xfrm>
            </p:grpSpPr>
            <p:cxnSp>
              <p:nvCxnSpPr>
                <p:cNvPr id="367" name="Google Shape;36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8" name="Google Shape;36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9" name="Google Shape;36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70" name="Google Shape;370;p8"/>
            <p:cNvGrpSpPr/>
            <p:nvPr/>
          </p:nvGrpSpPr>
          <p:grpSpPr>
            <a:xfrm>
              <a:off x="213575" y="-171451"/>
              <a:ext cx="8855100" cy="5467198"/>
              <a:chOff x="213575" y="-171451"/>
              <a:chExt cx="8855100" cy="5467198"/>
            </a:xfrm>
          </p:grpSpPr>
          <p:grpSp>
            <p:nvGrpSpPr>
              <p:cNvPr id="371" name="Google Shape;371;p8"/>
              <p:cNvGrpSpPr/>
              <p:nvPr/>
            </p:nvGrpSpPr>
            <p:grpSpPr>
              <a:xfrm rot="5400000">
                <a:off x="-192674" y="234798"/>
                <a:ext cx="5467198" cy="4654700"/>
                <a:chOff x="12075" y="444775"/>
                <a:chExt cx="9144000" cy="4654700"/>
              </a:xfrm>
            </p:grpSpPr>
            <p:grpSp>
              <p:nvGrpSpPr>
                <p:cNvPr id="372" name="Google Shape;372;p8"/>
                <p:cNvGrpSpPr/>
                <p:nvPr/>
              </p:nvGrpSpPr>
              <p:grpSpPr>
                <a:xfrm>
                  <a:off x="12075" y="444775"/>
                  <a:ext cx="9144000" cy="1396425"/>
                  <a:chOff x="12075" y="444775"/>
                  <a:chExt cx="9144000" cy="1396425"/>
                </a:xfrm>
              </p:grpSpPr>
              <p:cxnSp>
                <p:nvCxnSpPr>
                  <p:cNvPr id="373" name="Google Shape;37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4" name="Google Shape;37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5" name="Google Shape;37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6" name="Google Shape;376;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7" name="Google Shape;377;p8"/>
                <p:cNvGrpSpPr/>
                <p:nvPr/>
              </p:nvGrpSpPr>
              <p:grpSpPr>
                <a:xfrm>
                  <a:off x="12075" y="2306650"/>
                  <a:ext cx="9144000" cy="1396425"/>
                  <a:chOff x="12075" y="444775"/>
                  <a:chExt cx="9144000" cy="1396425"/>
                </a:xfrm>
              </p:grpSpPr>
              <p:cxnSp>
                <p:nvCxnSpPr>
                  <p:cNvPr id="378" name="Google Shape;378;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9" name="Google Shape;379;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0" name="Google Shape;380;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1" name="Google Shape;381;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82" name="Google Shape;382;p8"/>
                <p:cNvGrpSpPr/>
                <p:nvPr/>
              </p:nvGrpSpPr>
              <p:grpSpPr>
                <a:xfrm>
                  <a:off x="12075" y="4168525"/>
                  <a:ext cx="9144000" cy="930950"/>
                  <a:chOff x="12075" y="444775"/>
                  <a:chExt cx="9144000" cy="930950"/>
                </a:xfrm>
              </p:grpSpPr>
              <p:cxnSp>
                <p:nvCxnSpPr>
                  <p:cNvPr id="383" name="Google Shape;38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4" name="Google Shape;38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5" name="Google Shape;38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86" name="Google Shape;386;p8"/>
              <p:cNvGrpSpPr/>
              <p:nvPr/>
            </p:nvGrpSpPr>
            <p:grpSpPr>
              <a:xfrm rot="5400000">
                <a:off x="4473201" y="700273"/>
                <a:ext cx="5467198" cy="3723750"/>
                <a:chOff x="12075" y="1375725"/>
                <a:chExt cx="9144000" cy="3723750"/>
              </a:xfrm>
            </p:grpSpPr>
            <p:grpSp>
              <p:nvGrpSpPr>
                <p:cNvPr id="387" name="Google Shape;387;p8"/>
                <p:cNvGrpSpPr/>
                <p:nvPr/>
              </p:nvGrpSpPr>
              <p:grpSpPr>
                <a:xfrm>
                  <a:off x="12075" y="1375725"/>
                  <a:ext cx="9144000" cy="465475"/>
                  <a:chOff x="12075" y="1375725"/>
                  <a:chExt cx="9144000" cy="465475"/>
                </a:xfrm>
              </p:grpSpPr>
              <p:cxnSp>
                <p:nvCxnSpPr>
                  <p:cNvPr id="388" name="Google Shape;38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9" name="Google Shape;389;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0" name="Google Shape;390;p8"/>
                <p:cNvGrpSpPr/>
                <p:nvPr/>
              </p:nvGrpSpPr>
              <p:grpSpPr>
                <a:xfrm>
                  <a:off x="12075" y="2306650"/>
                  <a:ext cx="9144000" cy="1396425"/>
                  <a:chOff x="12075" y="444775"/>
                  <a:chExt cx="9144000" cy="1396425"/>
                </a:xfrm>
              </p:grpSpPr>
              <p:cxnSp>
                <p:nvCxnSpPr>
                  <p:cNvPr id="391" name="Google Shape;391;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2" name="Google Shape;392;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3" name="Google Shape;393;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4" name="Google Shape;394;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5" name="Google Shape;395;p8"/>
                <p:cNvGrpSpPr/>
                <p:nvPr/>
              </p:nvGrpSpPr>
              <p:grpSpPr>
                <a:xfrm>
                  <a:off x="12075" y="4168525"/>
                  <a:ext cx="9144000" cy="930950"/>
                  <a:chOff x="12075" y="444775"/>
                  <a:chExt cx="9144000" cy="930950"/>
                </a:xfrm>
              </p:grpSpPr>
              <p:cxnSp>
                <p:nvCxnSpPr>
                  <p:cNvPr id="396" name="Google Shape;396;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7" name="Google Shape;397;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8" name="Google Shape;39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399" name="Google Shape;399;p8"/>
          <p:cNvGrpSpPr/>
          <p:nvPr/>
        </p:nvGrpSpPr>
        <p:grpSpPr>
          <a:xfrm>
            <a:off x="-7" y="167200"/>
            <a:ext cx="8952587" cy="4867172"/>
            <a:chOff x="-7" y="167200"/>
            <a:chExt cx="8952587" cy="4867172"/>
          </a:xfrm>
        </p:grpSpPr>
        <p:grpSp>
          <p:nvGrpSpPr>
            <p:cNvPr id="400" name="Google Shape;400;p8"/>
            <p:cNvGrpSpPr/>
            <p:nvPr/>
          </p:nvGrpSpPr>
          <p:grpSpPr>
            <a:xfrm>
              <a:off x="-7" y="167200"/>
              <a:ext cx="1266969" cy="226225"/>
              <a:chOff x="-7" y="167200"/>
              <a:chExt cx="1266969" cy="226225"/>
            </a:xfrm>
          </p:grpSpPr>
          <p:sp>
            <p:nvSpPr>
              <p:cNvPr id="401" name="Google Shape;401;p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8"/>
            <p:cNvGrpSpPr/>
            <p:nvPr/>
          </p:nvGrpSpPr>
          <p:grpSpPr>
            <a:xfrm>
              <a:off x="7519182" y="4467918"/>
              <a:ext cx="1433398" cy="566454"/>
              <a:chOff x="7519182" y="4467918"/>
              <a:chExt cx="1433398" cy="566454"/>
            </a:xfrm>
          </p:grpSpPr>
          <p:sp>
            <p:nvSpPr>
              <p:cNvPr id="404" name="Google Shape;404;p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8"/>
          <p:cNvSpPr txBox="1">
            <a:spLocks noGrp="1"/>
          </p:cNvSpPr>
          <p:nvPr>
            <p:ph type="title"/>
          </p:nvPr>
        </p:nvSpPr>
        <p:spPr>
          <a:xfrm>
            <a:off x="1495650" y="1007925"/>
            <a:ext cx="6152700" cy="98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grpSp>
        <p:nvGrpSpPr>
          <p:cNvPr id="408" name="Google Shape;408;p9"/>
          <p:cNvGrpSpPr/>
          <p:nvPr/>
        </p:nvGrpSpPr>
        <p:grpSpPr>
          <a:xfrm flipH="1">
            <a:off x="0" y="-161849"/>
            <a:ext cx="9144000" cy="5467198"/>
            <a:chOff x="0" y="-171451"/>
            <a:chExt cx="9144000" cy="5467198"/>
          </a:xfrm>
        </p:grpSpPr>
        <p:grpSp>
          <p:nvGrpSpPr>
            <p:cNvPr id="409" name="Google Shape;409;p9"/>
            <p:cNvGrpSpPr/>
            <p:nvPr/>
          </p:nvGrpSpPr>
          <p:grpSpPr>
            <a:xfrm>
              <a:off x="0" y="135850"/>
              <a:ext cx="9144000" cy="4654700"/>
              <a:chOff x="12075" y="212050"/>
              <a:chExt cx="9144000" cy="4654700"/>
            </a:xfrm>
          </p:grpSpPr>
          <p:grpSp>
            <p:nvGrpSpPr>
              <p:cNvPr id="410" name="Google Shape;410;p9"/>
              <p:cNvGrpSpPr/>
              <p:nvPr/>
            </p:nvGrpSpPr>
            <p:grpSpPr>
              <a:xfrm>
                <a:off x="12075" y="212050"/>
                <a:ext cx="9144000" cy="1396425"/>
                <a:chOff x="12075" y="212050"/>
                <a:chExt cx="9144000" cy="1396425"/>
              </a:xfrm>
            </p:grpSpPr>
            <p:cxnSp>
              <p:nvCxnSpPr>
                <p:cNvPr id="411" name="Google Shape;41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2" name="Google Shape;41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3" name="Google Shape;41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4" name="Google Shape;414;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15" name="Google Shape;415;p9"/>
              <p:cNvGrpSpPr/>
              <p:nvPr/>
            </p:nvGrpSpPr>
            <p:grpSpPr>
              <a:xfrm>
                <a:off x="12075" y="2073925"/>
                <a:ext cx="9144000" cy="1396425"/>
                <a:chOff x="12075" y="212050"/>
                <a:chExt cx="9144000" cy="1396425"/>
              </a:xfrm>
            </p:grpSpPr>
            <p:cxnSp>
              <p:nvCxnSpPr>
                <p:cNvPr id="416" name="Google Shape;416;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7" name="Google Shape;417;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8" name="Google Shape;418;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9" name="Google Shape;419;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20" name="Google Shape;420;p9"/>
              <p:cNvGrpSpPr/>
              <p:nvPr/>
            </p:nvGrpSpPr>
            <p:grpSpPr>
              <a:xfrm>
                <a:off x="12075" y="3935800"/>
                <a:ext cx="9144000" cy="930950"/>
                <a:chOff x="12075" y="212050"/>
                <a:chExt cx="9144000" cy="930950"/>
              </a:xfrm>
            </p:grpSpPr>
            <p:cxnSp>
              <p:nvCxnSpPr>
                <p:cNvPr id="421" name="Google Shape;42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2" name="Google Shape;42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3" name="Google Shape;42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24" name="Google Shape;424;p9"/>
            <p:cNvGrpSpPr/>
            <p:nvPr/>
          </p:nvGrpSpPr>
          <p:grpSpPr>
            <a:xfrm>
              <a:off x="213575" y="-171451"/>
              <a:ext cx="8855100" cy="5467198"/>
              <a:chOff x="213575" y="-171451"/>
              <a:chExt cx="8855100" cy="5467198"/>
            </a:xfrm>
          </p:grpSpPr>
          <p:grpSp>
            <p:nvGrpSpPr>
              <p:cNvPr id="425" name="Google Shape;425;p9"/>
              <p:cNvGrpSpPr/>
              <p:nvPr/>
            </p:nvGrpSpPr>
            <p:grpSpPr>
              <a:xfrm rot="5400000">
                <a:off x="-192674" y="234798"/>
                <a:ext cx="5467198" cy="4654700"/>
                <a:chOff x="12075" y="444775"/>
                <a:chExt cx="9144000" cy="4654700"/>
              </a:xfrm>
            </p:grpSpPr>
            <p:grpSp>
              <p:nvGrpSpPr>
                <p:cNvPr id="426" name="Google Shape;426;p9"/>
                <p:cNvGrpSpPr/>
                <p:nvPr/>
              </p:nvGrpSpPr>
              <p:grpSpPr>
                <a:xfrm>
                  <a:off x="12075" y="444775"/>
                  <a:ext cx="9144000" cy="1396425"/>
                  <a:chOff x="12075" y="444775"/>
                  <a:chExt cx="9144000" cy="1396425"/>
                </a:xfrm>
              </p:grpSpPr>
              <p:cxnSp>
                <p:nvCxnSpPr>
                  <p:cNvPr id="427" name="Google Shape;42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8" name="Google Shape;42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9" name="Google Shape;42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0" name="Google Shape;430;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1" name="Google Shape;431;p9"/>
                <p:cNvGrpSpPr/>
                <p:nvPr/>
              </p:nvGrpSpPr>
              <p:grpSpPr>
                <a:xfrm>
                  <a:off x="12075" y="2306650"/>
                  <a:ext cx="9144000" cy="1396425"/>
                  <a:chOff x="12075" y="444775"/>
                  <a:chExt cx="9144000" cy="1396425"/>
                </a:xfrm>
              </p:grpSpPr>
              <p:cxnSp>
                <p:nvCxnSpPr>
                  <p:cNvPr id="432" name="Google Shape;432;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3" name="Google Shape;433;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4" name="Google Shape;434;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5" name="Google Shape;435;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6" name="Google Shape;436;p9"/>
                <p:cNvGrpSpPr/>
                <p:nvPr/>
              </p:nvGrpSpPr>
              <p:grpSpPr>
                <a:xfrm>
                  <a:off x="12075" y="4168525"/>
                  <a:ext cx="9144000" cy="930950"/>
                  <a:chOff x="12075" y="444775"/>
                  <a:chExt cx="9144000" cy="930950"/>
                </a:xfrm>
              </p:grpSpPr>
              <p:cxnSp>
                <p:nvCxnSpPr>
                  <p:cNvPr id="437" name="Google Shape;43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8" name="Google Shape;43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9" name="Google Shape;43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40" name="Google Shape;440;p9"/>
              <p:cNvGrpSpPr/>
              <p:nvPr/>
            </p:nvGrpSpPr>
            <p:grpSpPr>
              <a:xfrm rot="5400000">
                <a:off x="4473201" y="700273"/>
                <a:ext cx="5467198" cy="3723750"/>
                <a:chOff x="12075" y="1375725"/>
                <a:chExt cx="9144000" cy="3723750"/>
              </a:xfrm>
            </p:grpSpPr>
            <p:grpSp>
              <p:nvGrpSpPr>
                <p:cNvPr id="441" name="Google Shape;441;p9"/>
                <p:cNvGrpSpPr/>
                <p:nvPr/>
              </p:nvGrpSpPr>
              <p:grpSpPr>
                <a:xfrm>
                  <a:off x="12075" y="1375725"/>
                  <a:ext cx="9144000" cy="465475"/>
                  <a:chOff x="12075" y="1375725"/>
                  <a:chExt cx="9144000" cy="465475"/>
                </a:xfrm>
              </p:grpSpPr>
              <p:cxnSp>
                <p:nvCxnSpPr>
                  <p:cNvPr id="442" name="Google Shape;44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3" name="Google Shape;443;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4" name="Google Shape;444;p9"/>
                <p:cNvGrpSpPr/>
                <p:nvPr/>
              </p:nvGrpSpPr>
              <p:grpSpPr>
                <a:xfrm>
                  <a:off x="12075" y="2306650"/>
                  <a:ext cx="9144000" cy="1396425"/>
                  <a:chOff x="12075" y="444775"/>
                  <a:chExt cx="9144000" cy="1396425"/>
                </a:xfrm>
              </p:grpSpPr>
              <p:cxnSp>
                <p:nvCxnSpPr>
                  <p:cNvPr id="445" name="Google Shape;445;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6" name="Google Shape;446;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7" name="Google Shape;447;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8" name="Google Shape;448;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9" name="Google Shape;449;p9"/>
                <p:cNvGrpSpPr/>
                <p:nvPr/>
              </p:nvGrpSpPr>
              <p:grpSpPr>
                <a:xfrm>
                  <a:off x="12075" y="4168525"/>
                  <a:ext cx="9144000" cy="930950"/>
                  <a:chOff x="12075" y="444775"/>
                  <a:chExt cx="9144000" cy="930950"/>
                </a:xfrm>
              </p:grpSpPr>
              <p:cxnSp>
                <p:nvCxnSpPr>
                  <p:cNvPr id="450" name="Google Shape;450;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1" name="Google Shape;451;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2" name="Google Shape;45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453" name="Google Shape;453;p9"/>
          <p:cNvGrpSpPr/>
          <p:nvPr/>
        </p:nvGrpSpPr>
        <p:grpSpPr>
          <a:xfrm>
            <a:off x="-7" y="167200"/>
            <a:ext cx="8952587" cy="4867172"/>
            <a:chOff x="-7" y="167200"/>
            <a:chExt cx="8952587" cy="4867172"/>
          </a:xfrm>
        </p:grpSpPr>
        <p:grpSp>
          <p:nvGrpSpPr>
            <p:cNvPr id="454" name="Google Shape;454;p9"/>
            <p:cNvGrpSpPr/>
            <p:nvPr/>
          </p:nvGrpSpPr>
          <p:grpSpPr>
            <a:xfrm>
              <a:off x="-7" y="167200"/>
              <a:ext cx="1266969" cy="226225"/>
              <a:chOff x="-7" y="167200"/>
              <a:chExt cx="1266969" cy="226225"/>
            </a:xfrm>
          </p:grpSpPr>
          <p:sp>
            <p:nvSpPr>
              <p:cNvPr id="455" name="Google Shape;455;p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9"/>
            <p:cNvGrpSpPr/>
            <p:nvPr/>
          </p:nvGrpSpPr>
          <p:grpSpPr>
            <a:xfrm>
              <a:off x="7519182" y="4467918"/>
              <a:ext cx="1433398" cy="566454"/>
              <a:chOff x="7519182" y="4467918"/>
              <a:chExt cx="1433398" cy="566454"/>
            </a:xfrm>
          </p:grpSpPr>
          <p:sp>
            <p:nvSpPr>
              <p:cNvPr id="458" name="Google Shape;458;p9"/>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0" name="Google Shape;460;p9"/>
          <p:cNvSpPr txBox="1">
            <a:spLocks noGrp="1"/>
          </p:cNvSpPr>
          <p:nvPr>
            <p:ph type="title"/>
          </p:nvPr>
        </p:nvSpPr>
        <p:spPr>
          <a:xfrm>
            <a:off x="901875" y="1621638"/>
            <a:ext cx="3496200" cy="95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500"/>
              <a:buNone/>
              <a:defRPr sz="7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1" name="Google Shape;461;p9"/>
          <p:cNvSpPr txBox="1">
            <a:spLocks noGrp="1"/>
          </p:cNvSpPr>
          <p:nvPr>
            <p:ph type="subTitle" idx="1"/>
          </p:nvPr>
        </p:nvSpPr>
        <p:spPr>
          <a:xfrm>
            <a:off x="901875" y="2657562"/>
            <a:ext cx="3496200" cy="864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8"/>
        <p:cNvGrpSpPr/>
        <p:nvPr/>
      </p:nvGrpSpPr>
      <p:grpSpPr>
        <a:xfrm>
          <a:off x="0" y="0"/>
          <a:ext cx="0" cy="0"/>
          <a:chOff x="0" y="0"/>
          <a:chExt cx="0" cy="0"/>
        </a:xfrm>
      </p:grpSpPr>
      <p:grpSp>
        <p:nvGrpSpPr>
          <p:cNvPr id="529" name="Google Shape;529;p13"/>
          <p:cNvGrpSpPr/>
          <p:nvPr/>
        </p:nvGrpSpPr>
        <p:grpSpPr>
          <a:xfrm flipH="1">
            <a:off x="0" y="-161849"/>
            <a:ext cx="9144000" cy="5467198"/>
            <a:chOff x="0" y="-171451"/>
            <a:chExt cx="9144000" cy="5467198"/>
          </a:xfrm>
        </p:grpSpPr>
        <p:grpSp>
          <p:nvGrpSpPr>
            <p:cNvPr id="530" name="Google Shape;530;p13"/>
            <p:cNvGrpSpPr/>
            <p:nvPr/>
          </p:nvGrpSpPr>
          <p:grpSpPr>
            <a:xfrm>
              <a:off x="0" y="135850"/>
              <a:ext cx="9144000" cy="4654700"/>
              <a:chOff x="12075" y="212050"/>
              <a:chExt cx="9144000" cy="4654700"/>
            </a:xfrm>
          </p:grpSpPr>
          <p:grpSp>
            <p:nvGrpSpPr>
              <p:cNvPr id="531" name="Google Shape;531;p13"/>
              <p:cNvGrpSpPr/>
              <p:nvPr/>
            </p:nvGrpSpPr>
            <p:grpSpPr>
              <a:xfrm>
                <a:off x="12075" y="212050"/>
                <a:ext cx="9144000" cy="1396425"/>
                <a:chOff x="12075" y="212050"/>
                <a:chExt cx="9144000" cy="1396425"/>
              </a:xfrm>
            </p:grpSpPr>
            <p:cxnSp>
              <p:nvCxnSpPr>
                <p:cNvPr id="532" name="Google Shape;53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3" name="Google Shape;53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4" name="Google Shape;53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5" name="Google Shape;535;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36" name="Google Shape;536;p13"/>
              <p:cNvGrpSpPr/>
              <p:nvPr/>
            </p:nvGrpSpPr>
            <p:grpSpPr>
              <a:xfrm>
                <a:off x="12075" y="2073925"/>
                <a:ext cx="9144000" cy="1396425"/>
                <a:chOff x="12075" y="212050"/>
                <a:chExt cx="9144000" cy="1396425"/>
              </a:xfrm>
            </p:grpSpPr>
            <p:cxnSp>
              <p:nvCxnSpPr>
                <p:cNvPr id="537" name="Google Shape;537;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8" name="Google Shape;538;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9" name="Google Shape;539;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0" name="Google Shape;540;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41" name="Google Shape;541;p13"/>
              <p:cNvGrpSpPr/>
              <p:nvPr/>
            </p:nvGrpSpPr>
            <p:grpSpPr>
              <a:xfrm>
                <a:off x="12075" y="3935800"/>
                <a:ext cx="9144000" cy="930950"/>
                <a:chOff x="12075" y="212050"/>
                <a:chExt cx="9144000" cy="930950"/>
              </a:xfrm>
            </p:grpSpPr>
            <p:cxnSp>
              <p:nvCxnSpPr>
                <p:cNvPr id="542" name="Google Shape;54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3" name="Google Shape;54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4" name="Google Shape;54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45" name="Google Shape;545;p13"/>
            <p:cNvGrpSpPr/>
            <p:nvPr/>
          </p:nvGrpSpPr>
          <p:grpSpPr>
            <a:xfrm>
              <a:off x="213575" y="-171451"/>
              <a:ext cx="8855100" cy="5467198"/>
              <a:chOff x="213575" y="-171451"/>
              <a:chExt cx="8855100" cy="5467198"/>
            </a:xfrm>
          </p:grpSpPr>
          <p:grpSp>
            <p:nvGrpSpPr>
              <p:cNvPr id="546" name="Google Shape;546;p13"/>
              <p:cNvGrpSpPr/>
              <p:nvPr/>
            </p:nvGrpSpPr>
            <p:grpSpPr>
              <a:xfrm rot="5400000">
                <a:off x="-192674" y="234798"/>
                <a:ext cx="5467198" cy="4654700"/>
                <a:chOff x="12075" y="444775"/>
                <a:chExt cx="9144000" cy="4654700"/>
              </a:xfrm>
            </p:grpSpPr>
            <p:grpSp>
              <p:nvGrpSpPr>
                <p:cNvPr id="547" name="Google Shape;547;p13"/>
                <p:cNvGrpSpPr/>
                <p:nvPr/>
              </p:nvGrpSpPr>
              <p:grpSpPr>
                <a:xfrm>
                  <a:off x="12075" y="444775"/>
                  <a:ext cx="9144000" cy="1396425"/>
                  <a:chOff x="12075" y="444775"/>
                  <a:chExt cx="9144000" cy="1396425"/>
                </a:xfrm>
              </p:grpSpPr>
              <p:cxnSp>
                <p:nvCxnSpPr>
                  <p:cNvPr id="548" name="Google Shape;54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9" name="Google Shape;54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0" name="Google Shape;55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1" name="Google Shape;551;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2" name="Google Shape;552;p13"/>
                <p:cNvGrpSpPr/>
                <p:nvPr/>
              </p:nvGrpSpPr>
              <p:grpSpPr>
                <a:xfrm>
                  <a:off x="12075" y="2306650"/>
                  <a:ext cx="9144000" cy="1396425"/>
                  <a:chOff x="12075" y="444775"/>
                  <a:chExt cx="9144000" cy="1396425"/>
                </a:xfrm>
              </p:grpSpPr>
              <p:cxnSp>
                <p:nvCxnSpPr>
                  <p:cNvPr id="553" name="Google Shape;553;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4" name="Google Shape;554;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5" name="Google Shape;555;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6" name="Google Shape;556;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7" name="Google Shape;557;p13"/>
                <p:cNvGrpSpPr/>
                <p:nvPr/>
              </p:nvGrpSpPr>
              <p:grpSpPr>
                <a:xfrm>
                  <a:off x="12075" y="4168525"/>
                  <a:ext cx="9144000" cy="930950"/>
                  <a:chOff x="12075" y="444775"/>
                  <a:chExt cx="9144000" cy="930950"/>
                </a:xfrm>
              </p:grpSpPr>
              <p:cxnSp>
                <p:nvCxnSpPr>
                  <p:cNvPr id="558" name="Google Shape;55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9" name="Google Shape;55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0" name="Google Shape;56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61" name="Google Shape;561;p13"/>
              <p:cNvGrpSpPr/>
              <p:nvPr/>
            </p:nvGrpSpPr>
            <p:grpSpPr>
              <a:xfrm rot="5400000">
                <a:off x="4473201" y="700273"/>
                <a:ext cx="5467198" cy="3723750"/>
                <a:chOff x="12075" y="1375725"/>
                <a:chExt cx="9144000" cy="3723750"/>
              </a:xfrm>
            </p:grpSpPr>
            <p:grpSp>
              <p:nvGrpSpPr>
                <p:cNvPr id="562" name="Google Shape;562;p13"/>
                <p:cNvGrpSpPr/>
                <p:nvPr/>
              </p:nvGrpSpPr>
              <p:grpSpPr>
                <a:xfrm>
                  <a:off x="12075" y="1375725"/>
                  <a:ext cx="9144000" cy="465475"/>
                  <a:chOff x="12075" y="1375725"/>
                  <a:chExt cx="9144000" cy="465475"/>
                </a:xfrm>
              </p:grpSpPr>
              <p:cxnSp>
                <p:nvCxnSpPr>
                  <p:cNvPr id="563" name="Google Shape;56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4" name="Google Shape;564;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65" name="Google Shape;565;p13"/>
                <p:cNvGrpSpPr/>
                <p:nvPr/>
              </p:nvGrpSpPr>
              <p:grpSpPr>
                <a:xfrm>
                  <a:off x="12075" y="2306650"/>
                  <a:ext cx="9144000" cy="1396425"/>
                  <a:chOff x="12075" y="444775"/>
                  <a:chExt cx="9144000" cy="1396425"/>
                </a:xfrm>
              </p:grpSpPr>
              <p:cxnSp>
                <p:nvCxnSpPr>
                  <p:cNvPr id="566" name="Google Shape;566;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7" name="Google Shape;567;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8" name="Google Shape;568;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9" name="Google Shape;569;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70" name="Google Shape;570;p13"/>
                <p:cNvGrpSpPr/>
                <p:nvPr/>
              </p:nvGrpSpPr>
              <p:grpSpPr>
                <a:xfrm>
                  <a:off x="12075" y="4168525"/>
                  <a:ext cx="9144000" cy="930950"/>
                  <a:chOff x="12075" y="444775"/>
                  <a:chExt cx="9144000" cy="930950"/>
                </a:xfrm>
              </p:grpSpPr>
              <p:cxnSp>
                <p:nvCxnSpPr>
                  <p:cNvPr id="571" name="Google Shape;571;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2" name="Google Shape;572;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3" name="Google Shape;57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74" name="Google Shape;574;p13"/>
          <p:cNvSpPr txBox="1">
            <a:spLocks noGrp="1"/>
          </p:cNvSpPr>
          <p:nvPr>
            <p:ph type="subTitle" idx="1"/>
          </p:nvPr>
        </p:nvSpPr>
        <p:spPr>
          <a:xfrm>
            <a:off x="1454699"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5" name="Google Shape;5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6" name="Google Shape;576;p13"/>
          <p:cNvSpPr txBox="1">
            <a:spLocks noGrp="1"/>
          </p:cNvSpPr>
          <p:nvPr>
            <p:ph type="subTitle" idx="2"/>
          </p:nvPr>
        </p:nvSpPr>
        <p:spPr>
          <a:xfrm>
            <a:off x="713225"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13"/>
          <p:cNvSpPr txBox="1">
            <a:spLocks noGrp="1"/>
          </p:cNvSpPr>
          <p:nvPr>
            <p:ph type="title" idx="3" hasCustomPrompt="1"/>
          </p:nvPr>
        </p:nvSpPr>
        <p:spPr>
          <a:xfrm>
            <a:off x="720000"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78" name="Google Shape;578;p13"/>
          <p:cNvSpPr txBox="1">
            <a:spLocks noGrp="1"/>
          </p:cNvSpPr>
          <p:nvPr>
            <p:ph type="subTitle" idx="4"/>
          </p:nvPr>
        </p:nvSpPr>
        <p:spPr>
          <a:xfrm>
            <a:off x="5532475"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9" name="Google Shape;579;p13"/>
          <p:cNvSpPr txBox="1">
            <a:spLocks noGrp="1"/>
          </p:cNvSpPr>
          <p:nvPr>
            <p:ph type="subTitle" idx="5"/>
          </p:nvPr>
        </p:nvSpPr>
        <p:spPr>
          <a:xfrm>
            <a:off x="4791000"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0" name="Google Shape;580;p13"/>
          <p:cNvSpPr txBox="1">
            <a:spLocks noGrp="1"/>
          </p:cNvSpPr>
          <p:nvPr>
            <p:ph type="title" idx="6" hasCustomPrompt="1"/>
          </p:nvPr>
        </p:nvSpPr>
        <p:spPr>
          <a:xfrm>
            <a:off x="4797775"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1" name="Google Shape;581;p13"/>
          <p:cNvSpPr txBox="1">
            <a:spLocks noGrp="1"/>
          </p:cNvSpPr>
          <p:nvPr>
            <p:ph type="subTitle" idx="7"/>
          </p:nvPr>
        </p:nvSpPr>
        <p:spPr>
          <a:xfrm>
            <a:off x="1454699"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2" name="Google Shape;582;p13"/>
          <p:cNvSpPr txBox="1">
            <a:spLocks noGrp="1"/>
          </p:cNvSpPr>
          <p:nvPr>
            <p:ph type="subTitle" idx="8"/>
          </p:nvPr>
        </p:nvSpPr>
        <p:spPr>
          <a:xfrm>
            <a:off x="713225"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3"/>
          <p:cNvSpPr txBox="1">
            <a:spLocks noGrp="1"/>
          </p:cNvSpPr>
          <p:nvPr>
            <p:ph type="title" idx="9" hasCustomPrompt="1"/>
          </p:nvPr>
        </p:nvSpPr>
        <p:spPr>
          <a:xfrm>
            <a:off x="720000"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4" name="Google Shape;584;p13"/>
          <p:cNvSpPr txBox="1">
            <a:spLocks noGrp="1"/>
          </p:cNvSpPr>
          <p:nvPr>
            <p:ph type="subTitle" idx="13"/>
          </p:nvPr>
        </p:nvSpPr>
        <p:spPr>
          <a:xfrm>
            <a:off x="5532475"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5" name="Google Shape;585;p13"/>
          <p:cNvSpPr txBox="1">
            <a:spLocks noGrp="1"/>
          </p:cNvSpPr>
          <p:nvPr>
            <p:ph type="subTitle" idx="14"/>
          </p:nvPr>
        </p:nvSpPr>
        <p:spPr>
          <a:xfrm>
            <a:off x="4791000"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6" name="Google Shape;586;p13"/>
          <p:cNvSpPr txBox="1">
            <a:spLocks noGrp="1"/>
          </p:cNvSpPr>
          <p:nvPr>
            <p:ph type="title" idx="15" hasCustomPrompt="1"/>
          </p:nvPr>
        </p:nvSpPr>
        <p:spPr>
          <a:xfrm>
            <a:off x="4797775"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grpSp>
        <p:nvGrpSpPr>
          <p:cNvPr id="587" name="Google Shape;587;p13"/>
          <p:cNvGrpSpPr/>
          <p:nvPr/>
        </p:nvGrpSpPr>
        <p:grpSpPr>
          <a:xfrm>
            <a:off x="-7" y="117416"/>
            <a:ext cx="8941384" cy="4905859"/>
            <a:chOff x="-7" y="117416"/>
            <a:chExt cx="8941384" cy="4905859"/>
          </a:xfrm>
        </p:grpSpPr>
        <p:grpSp>
          <p:nvGrpSpPr>
            <p:cNvPr id="588" name="Google Shape;588;p13"/>
            <p:cNvGrpSpPr/>
            <p:nvPr/>
          </p:nvGrpSpPr>
          <p:grpSpPr>
            <a:xfrm>
              <a:off x="-7" y="4797050"/>
              <a:ext cx="1266969" cy="226225"/>
              <a:chOff x="-7" y="167200"/>
              <a:chExt cx="1266969" cy="226225"/>
            </a:xfrm>
          </p:grpSpPr>
          <p:sp>
            <p:nvSpPr>
              <p:cNvPr id="589" name="Google Shape;589;p1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3"/>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3" name="Google Shape;94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4" name="Google Shape;94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5" name="Google Shape;945;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8" name="Google Shape;948;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9" name="Google Shape;949;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0" name="Google Shape;950;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3" name="Google Shape;95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4" name="Google Shape;95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9" name="Google Shape;95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0" name="Google Shape;96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1" name="Google Shape;961;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4" name="Google Shape;964;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5" name="Google Shape;965;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6" name="Google Shape;966;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9" name="Google Shape;96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0" name="Google Shape;97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4" name="Google Shape;974;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7" name="Google Shape;977;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8" name="Google Shape;978;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9" name="Google Shape;979;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2" name="Google Shape;982;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3" name="Google Shape;98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84" name="Google Shape;98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5" name="Google Shape;985;p20"/>
          <p:cNvSpPr txBox="1">
            <a:spLocks noGrp="1"/>
          </p:cNvSpPr>
          <p:nvPr>
            <p:ph type="subTitle" idx="1"/>
          </p:nvPr>
        </p:nvSpPr>
        <p:spPr>
          <a:xfrm>
            <a:off x="720000" y="1507800"/>
            <a:ext cx="4611600" cy="263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86" name="Google Shape;986;p20"/>
          <p:cNvGrpSpPr/>
          <p:nvPr/>
        </p:nvGrpSpPr>
        <p:grpSpPr>
          <a:xfrm>
            <a:off x="-7" y="117416"/>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20"/>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6" r:id="rId8"/>
    <p:sldLayoutId id="2147483672" r:id="rId9"/>
    <p:sldLayoutId id="214748367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8.xml"/><Relationship Id="rId5" Type="http://schemas.microsoft.com/office/2007/relationships/hdphoto" Target="../media/hdphoto9.wdp"/><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31"/>
          <p:cNvSpPr txBox="1">
            <a:spLocks noGrp="1"/>
          </p:cNvSpPr>
          <p:nvPr>
            <p:ph type="ctrTitle"/>
          </p:nvPr>
        </p:nvSpPr>
        <p:spPr>
          <a:xfrm>
            <a:off x="799171" y="324497"/>
            <a:ext cx="4035600" cy="274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5000" dirty="0"/>
              <a:t>Foreign Direct Investment Analytics</a:t>
            </a:r>
            <a:endParaRPr sz="3500" dirty="0"/>
          </a:p>
        </p:txBody>
      </p:sp>
      <p:sp>
        <p:nvSpPr>
          <p:cNvPr id="1417" name="Google Shape;1417;p31"/>
          <p:cNvSpPr txBox="1">
            <a:spLocks noGrp="1"/>
          </p:cNvSpPr>
          <p:nvPr>
            <p:ph type="subTitle" idx="1"/>
          </p:nvPr>
        </p:nvSpPr>
        <p:spPr>
          <a:xfrm>
            <a:off x="713225" y="3808525"/>
            <a:ext cx="2070476" cy="6920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Project Report By</a:t>
            </a:r>
          </a:p>
          <a:p>
            <a:pPr marL="0" lvl="0" indent="0" algn="l" rtl="0">
              <a:spcBef>
                <a:spcPts val="0"/>
              </a:spcBef>
              <a:spcAft>
                <a:spcPts val="0"/>
              </a:spcAft>
              <a:buNone/>
            </a:pPr>
            <a:r>
              <a:rPr lang="en-US" sz="2000" dirty="0"/>
              <a:t>PRAGNYA</a:t>
            </a:r>
            <a:endParaRPr sz="2000" dirty="0"/>
          </a:p>
        </p:txBody>
      </p:sp>
      <p:grpSp>
        <p:nvGrpSpPr>
          <p:cNvPr id="1418" name="Google Shape;1418;p31"/>
          <p:cNvGrpSpPr/>
          <p:nvPr/>
        </p:nvGrpSpPr>
        <p:grpSpPr>
          <a:xfrm>
            <a:off x="5235950" y="1048200"/>
            <a:ext cx="3285066" cy="3286950"/>
            <a:chOff x="5235950" y="859675"/>
            <a:chExt cx="3285066" cy="3286950"/>
          </a:xfrm>
        </p:grpSpPr>
        <p:sp>
          <p:nvSpPr>
            <p:cNvPr id="1419" name="Google Shape;1419;p31"/>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12E42E-69E1-F432-44A8-3CF3458E5192}"/>
              </a:ext>
            </a:extLst>
          </p:cNvPr>
          <p:cNvSpPr>
            <a:spLocks noGrp="1"/>
          </p:cNvSpPr>
          <p:nvPr>
            <p:ph type="subTitle" idx="1"/>
          </p:nvPr>
        </p:nvSpPr>
        <p:spPr>
          <a:xfrm>
            <a:off x="564354" y="3236586"/>
            <a:ext cx="8285343" cy="2235525"/>
          </a:xfrm>
        </p:spPr>
        <p:txBody>
          <a:bodyPr/>
          <a:lstStyle/>
          <a:p>
            <a:r>
              <a:rPr lang="en-IN" b="1" dirty="0">
                <a:effectLst/>
                <a:latin typeface="Times New Roman" panose="02020603050405020304" pitchFamily="18" charset="0"/>
                <a:ea typeface="Times New Roman" panose="02020603050405020304" pitchFamily="18" charset="0"/>
              </a:rPr>
              <a:t>Variation Across Sectors:</a:t>
            </a:r>
            <a:endParaRPr lang="en-IN"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rPr>
              <a:t>There is a considerable variation in FDI across different sectors.</a:t>
            </a:r>
          </a:p>
          <a:p>
            <a:pPr marL="342900" lvl="0" indent="-342900">
              <a:buSzPts val="1000"/>
              <a:buFont typeface="Symbol" panose="05050102010706020507" pitchFamily="18" charset="2"/>
              <a:buChar char=""/>
              <a:tabLst>
                <a:tab pos="457200" algn="l"/>
              </a:tabLst>
            </a:pPr>
            <a:r>
              <a:rPr lang="en-IN" dirty="0">
                <a:effectLst/>
                <a:latin typeface="Times New Roman" panose="02020603050405020304" pitchFamily="18" charset="0"/>
                <a:ea typeface="Times New Roman" panose="02020603050405020304" pitchFamily="18" charset="0"/>
              </a:rPr>
              <a:t>Some sectors like "Agricultural Machinery," "Automobile Industry," and "Chemicals" show a wide range of FDI values, indicating diverse levels of investment within these industries.</a:t>
            </a:r>
          </a:p>
          <a:p>
            <a:r>
              <a:rPr lang="en-IN" dirty="0">
                <a:effectLst/>
                <a:latin typeface="Times New Roman" panose="02020603050405020304" pitchFamily="18" charset="0"/>
                <a:ea typeface="Times New Roman" panose="02020603050405020304" pitchFamily="18" charset="0"/>
              </a:rPr>
              <a:t>Other sectors, such as "Coal Production" and "Defence Industries," show little to no variation, highlighting the absence or uniformity of investments.</a:t>
            </a:r>
            <a:endParaRPr lang="en-IN" dirty="0"/>
          </a:p>
        </p:txBody>
      </p:sp>
      <p:pic>
        <p:nvPicPr>
          <p:cNvPr id="5" name="Picture 4">
            <a:extLst>
              <a:ext uri="{FF2B5EF4-FFF2-40B4-BE49-F238E27FC236}">
                <a16:creationId xmlns:a16="http://schemas.microsoft.com/office/drawing/2014/main" id="{16447B04-43B9-9F40-3267-F90164C184D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916504" y="328613"/>
            <a:ext cx="5581042" cy="2714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611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5FABF0-9126-894A-2869-3047303E8B37}"/>
              </a:ext>
            </a:extLst>
          </p:cNvPr>
          <p:cNvSpPr>
            <a:spLocks noGrp="1"/>
          </p:cNvSpPr>
          <p:nvPr>
            <p:ph type="subTitle" idx="1"/>
          </p:nvPr>
        </p:nvSpPr>
        <p:spPr>
          <a:xfrm>
            <a:off x="692944" y="3071813"/>
            <a:ext cx="7758112" cy="2630100"/>
          </a:xfrm>
        </p:spPr>
        <p:txBody>
          <a:bodyPr/>
          <a:lstStyle/>
          <a:p>
            <a:r>
              <a:rPr lang="en-IN" b="1" dirty="0">
                <a:effectLst/>
                <a:latin typeface="Times New Roman" panose="02020603050405020304" pitchFamily="18" charset="0"/>
                <a:ea typeface="Times New Roman" panose="02020603050405020304" pitchFamily="18" charset="0"/>
              </a:rPr>
              <a:t>FDI by Sector Over Time:</a:t>
            </a:r>
            <a:endParaRPr lang="en-IN"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rPr>
              <a:t>Top Sectors by Investment:</a:t>
            </a:r>
            <a:r>
              <a:rPr lang="en-IN" dirty="0">
                <a:effectLst/>
                <a:latin typeface="Times New Roman" panose="02020603050405020304" pitchFamily="18" charset="0"/>
                <a:ea typeface="Times New Roman" panose="02020603050405020304" pitchFamily="18" charset="0"/>
              </a:rPr>
              <a:t> The "Services Sector" continues to dominate with consistent high FDI throughout the years. Similarly, "Telecommunications" and "Computer Software &amp; Hardware" remain strong contenders.</a:t>
            </a:r>
          </a:p>
          <a:p>
            <a:pPr marL="342900" lvl="0" indent="-342900">
              <a:buSzPts val="1000"/>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rPr>
              <a:t>Sector Growth Patterns:</a:t>
            </a:r>
            <a:r>
              <a:rPr lang="en-IN" dirty="0">
                <a:effectLst/>
                <a:latin typeface="Times New Roman" panose="02020603050405020304" pitchFamily="18" charset="0"/>
                <a:ea typeface="Times New Roman" panose="02020603050405020304" pitchFamily="18" charset="0"/>
              </a:rPr>
              <a:t> The growth in FDI for sectors like "Automobile Industry" and "Trading" indicates increasing investor confidence and interest in these areas. Conversely, sectors such as "Coir" and "Coal Production" show minimal to no investment growth over the years.</a:t>
            </a:r>
          </a:p>
          <a:p>
            <a:endParaRPr lang="en-IN" sz="1600" dirty="0"/>
          </a:p>
        </p:txBody>
      </p:sp>
      <p:pic>
        <p:nvPicPr>
          <p:cNvPr id="5" name="Picture 4">
            <a:extLst>
              <a:ext uri="{FF2B5EF4-FFF2-40B4-BE49-F238E27FC236}">
                <a16:creationId xmlns:a16="http://schemas.microsoft.com/office/drawing/2014/main" id="{4207911E-CCBF-9587-B8EB-9E665D173762}"/>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754317" y="345069"/>
            <a:ext cx="5635366" cy="2630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13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4058D5D-FA3C-D0E5-CBD3-9F3A552060F3}"/>
              </a:ext>
            </a:extLst>
          </p:cNvPr>
          <p:cNvSpPr>
            <a:spLocks noGrp="1"/>
          </p:cNvSpPr>
          <p:nvPr>
            <p:ph type="subTitle" idx="1"/>
          </p:nvPr>
        </p:nvSpPr>
        <p:spPr>
          <a:xfrm>
            <a:off x="565762" y="3293738"/>
            <a:ext cx="7892437" cy="1735463"/>
          </a:xfrm>
        </p:spPr>
        <p:txBody>
          <a:bodyPr/>
          <a:lstStyle/>
          <a:p>
            <a:r>
              <a:rPr lang="en-IN" b="1" dirty="0">
                <a:effectLst/>
                <a:latin typeface="Times New Roman" panose="02020603050405020304" pitchFamily="18" charset="0"/>
                <a:ea typeface="Times New Roman" panose="02020603050405020304" pitchFamily="18" charset="0"/>
              </a:rPr>
              <a:t>FDI Forecast Analysis:</a:t>
            </a:r>
            <a:endParaRPr lang="en-IN"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rPr>
              <a:t>Projected Growth:</a:t>
            </a:r>
            <a:r>
              <a:rPr lang="en-IN" dirty="0">
                <a:effectLst/>
                <a:latin typeface="Times New Roman" panose="02020603050405020304" pitchFamily="18" charset="0"/>
                <a:ea typeface="Times New Roman" panose="02020603050405020304" pitchFamily="18" charset="0"/>
              </a:rPr>
              <a:t> The forecast indicates a steady increase in FDI, with projections reaching around 44,025 in 2017 and 45,517 in 2018. This suggests a continued positive trend in foreign investments.</a:t>
            </a:r>
          </a:p>
          <a:p>
            <a:pPr marL="342900" lvl="0" indent="-342900">
              <a:buSzPts val="1000"/>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rPr>
              <a:t>Confidence Intervals:</a:t>
            </a:r>
            <a:r>
              <a:rPr lang="en-IN" dirty="0">
                <a:effectLst/>
                <a:latin typeface="Times New Roman" panose="02020603050405020304" pitchFamily="18" charset="0"/>
                <a:ea typeface="Times New Roman" panose="02020603050405020304" pitchFamily="18" charset="0"/>
              </a:rPr>
              <a:t> The shaded area around the forecast line shows the confidence interval, indicating the range within which the actual FDI values are expected to fall. This provides a measure of uncertainty in the predictions.</a:t>
            </a:r>
          </a:p>
          <a:p>
            <a:endParaRPr lang="en-IN" dirty="0"/>
          </a:p>
        </p:txBody>
      </p:sp>
      <p:pic>
        <p:nvPicPr>
          <p:cNvPr id="5" name="Picture 4">
            <a:extLst>
              <a:ext uri="{FF2B5EF4-FFF2-40B4-BE49-F238E27FC236}">
                <a16:creationId xmlns:a16="http://schemas.microsoft.com/office/drawing/2014/main" id="{7F416160-B056-CEB6-7233-8C1F08FE5F8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893796" y="350043"/>
            <a:ext cx="5236368" cy="27793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7466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CD2108-E855-872D-2E7C-32D7F51F8E98}"/>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78594" y="325963"/>
            <a:ext cx="8786812" cy="2767281"/>
          </a:xfrm>
          <a:prstGeom prst="rect">
            <a:avLst/>
          </a:prstGeom>
        </p:spPr>
      </p:pic>
      <p:pic>
        <p:nvPicPr>
          <p:cNvPr id="7" name="Picture 6">
            <a:extLst>
              <a:ext uri="{FF2B5EF4-FFF2-40B4-BE49-F238E27FC236}">
                <a16:creationId xmlns:a16="http://schemas.microsoft.com/office/drawing/2014/main" id="{662B227B-1530-958E-A5C4-BFD576DC587F}"/>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178594" y="3093244"/>
            <a:ext cx="8786812" cy="1850231"/>
          </a:xfrm>
          <a:prstGeom prst="rect">
            <a:avLst/>
          </a:prstGeom>
        </p:spPr>
      </p:pic>
    </p:spTree>
    <p:extLst>
      <p:ext uri="{BB962C8B-B14F-4D97-AF65-F5344CB8AC3E}">
        <p14:creationId xmlns:p14="http://schemas.microsoft.com/office/powerpoint/2010/main" val="162717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4193-5A9D-CF2C-292E-1E5D76E33998}"/>
              </a:ext>
            </a:extLst>
          </p:cNvPr>
          <p:cNvSpPr>
            <a:spLocks noGrp="1"/>
          </p:cNvSpPr>
          <p:nvPr>
            <p:ph type="title"/>
          </p:nvPr>
        </p:nvSpPr>
        <p:spPr>
          <a:xfrm>
            <a:off x="1945912" y="278605"/>
            <a:ext cx="5252176" cy="417649"/>
          </a:xfrm>
        </p:spPr>
        <p:txBody>
          <a:bodyPr/>
          <a:lstStyle/>
          <a:p>
            <a:r>
              <a:rPr lang="en-US" dirty="0"/>
              <a:t>Conclusion</a:t>
            </a:r>
            <a:endParaRPr lang="en-IN" dirty="0"/>
          </a:p>
        </p:txBody>
      </p:sp>
      <p:sp>
        <p:nvSpPr>
          <p:cNvPr id="3" name="Subtitle 2">
            <a:extLst>
              <a:ext uri="{FF2B5EF4-FFF2-40B4-BE49-F238E27FC236}">
                <a16:creationId xmlns:a16="http://schemas.microsoft.com/office/drawing/2014/main" id="{C9263000-FF75-D8D7-DCB6-52B3E30D2D23}"/>
              </a:ext>
            </a:extLst>
          </p:cNvPr>
          <p:cNvSpPr>
            <a:spLocks noGrp="1"/>
          </p:cNvSpPr>
          <p:nvPr>
            <p:ph type="subTitle" idx="1"/>
          </p:nvPr>
        </p:nvSpPr>
        <p:spPr>
          <a:xfrm>
            <a:off x="456440" y="986304"/>
            <a:ext cx="8231119" cy="3614269"/>
          </a:xfrm>
        </p:spPr>
        <p:txBody>
          <a:bodyPr/>
          <a:lstStyle/>
          <a:p>
            <a:r>
              <a:rPr lang="en-IN" b="1" dirty="0">
                <a:effectLst/>
                <a:latin typeface="Times New Roman" panose="02020603050405020304" pitchFamily="18" charset="0"/>
                <a:ea typeface="Times New Roman" panose="02020603050405020304" pitchFamily="18" charset="0"/>
              </a:rPr>
              <a:t>Sector-wise Analysis:</a:t>
            </a:r>
            <a:endParaRPr lang="en-IN"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b="1" dirty="0">
                <a:effectLst/>
                <a:latin typeface="Times New Roman" panose="02020603050405020304" pitchFamily="18" charset="0"/>
                <a:ea typeface="Times New Roman" panose="02020603050405020304" pitchFamily="18" charset="0"/>
              </a:rPr>
              <a:t>Top Performing Sectors:</a:t>
            </a:r>
            <a:r>
              <a:rPr lang="en-IN" dirty="0">
                <a:effectLst/>
                <a:latin typeface="Times New Roman" panose="02020603050405020304" pitchFamily="18" charset="0"/>
                <a:ea typeface="Times New Roman" panose="02020603050405020304" pitchFamily="18" charset="0"/>
              </a:rPr>
              <a:t> The Services, Telecommunications, and Computer Software &amp; Hardware sectors received the highest FDI, indicating these areas are the most attractive to investors.</a:t>
            </a:r>
          </a:p>
          <a:p>
            <a:pPr marL="342900" lvl="0" indent="-342900">
              <a:buFont typeface="+mj-lt"/>
              <a:buAutoNum type="arabicPeriod"/>
              <a:tabLst>
                <a:tab pos="457200" algn="l"/>
              </a:tabLst>
            </a:pPr>
            <a:r>
              <a:rPr lang="en-IN" b="1" dirty="0">
                <a:effectLst/>
                <a:latin typeface="Times New Roman" panose="02020603050405020304" pitchFamily="18" charset="0"/>
                <a:ea typeface="Times New Roman" panose="02020603050405020304" pitchFamily="18" charset="0"/>
              </a:rPr>
              <a:t>Underperforming Sectors:</a:t>
            </a:r>
            <a:r>
              <a:rPr lang="en-IN" dirty="0">
                <a:effectLst/>
                <a:latin typeface="Times New Roman" panose="02020603050405020304" pitchFamily="18" charset="0"/>
                <a:ea typeface="Times New Roman" panose="02020603050405020304" pitchFamily="18" charset="0"/>
              </a:rPr>
              <a:t> Glue and </a:t>
            </a:r>
            <a:r>
              <a:rPr lang="en-IN" dirty="0" err="1">
                <a:effectLst/>
                <a:latin typeface="Times New Roman" panose="02020603050405020304" pitchFamily="18" charset="0"/>
                <a:ea typeface="Times New Roman" panose="02020603050405020304" pitchFamily="18" charset="0"/>
              </a:rPr>
              <a:t>Gelatin</a:t>
            </a:r>
            <a:r>
              <a:rPr lang="en-IN" dirty="0">
                <a:effectLst/>
                <a:latin typeface="Times New Roman" panose="02020603050405020304" pitchFamily="18" charset="0"/>
                <a:ea typeface="Times New Roman" panose="02020603050405020304" pitchFamily="18" charset="0"/>
              </a:rPr>
              <a:t>, Dye-Stuffs, and Timber Products sectors saw minimal FDI, highlighting potential areas for policy improvement or targeted growth strategies.</a:t>
            </a:r>
          </a:p>
          <a:p>
            <a:pPr marL="342900" lvl="0" indent="-342900">
              <a:buFont typeface="+mj-lt"/>
              <a:buAutoNum type="arabicPeriod"/>
              <a:tabLst>
                <a:tab pos="457200" algn="l"/>
              </a:tabLst>
            </a:pPr>
            <a:r>
              <a:rPr lang="en-IN" b="1" dirty="0">
                <a:effectLst/>
                <a:latin typeface="Times New Roman" panose="02020603050405020304" pitchFamily="18" charset="0"/>
                <a:ea typeface="Times New Roman" panose="02020603050405020304" pitchFamily="18" charset="0"/>
              </a:rPr>
              <a:t>Sectoral Volatility:</a:t>
            </a:r>
            <a:r>
              <a:rPr lang="en-IN" dirty="0">
                <a:effectLst/>
                <a:latin typeface="Times New Roman" panose="02020603050405020304" pitchFamily="18" charset="0"/>
                <a:ea typeface="Times New Roman" panose="02020603050405020304" pitchFamily="18" charset="0"/>
              </a:rPr>
              <a:t> Growth rates across sectors were highly variable, suggesting both significant opportunities and risks depending on the sector.</a:t>
            </a:r>
          </a:p>
          <a:p>
            <a:r>
              <a:rPr lang="en-IN" b="1" dirty="0">
                <a:effectLst/>
                <a:latin typeface="Times New Roman" panose="02020603050405020304" pitchFamily="18" charset="0"/>
                <a:ea typeface="Times New Roman" panose="02020603050405020304" pitchFamily="18" charset="0"/>
              </a:rPr>
              <a:t>Year-wise Analysis:</a:t>
            </a:r>
            <a:endParaRPr lang="en-IN"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b="1" dirty="0">
                <a:effectLst/>
                <a:latin typeface="Times New Roman" panose="02020603050405020304" pitchFamily="18" charset="0"/>
                <a:ea typeface="Times New Roman" panose="02020603050405020304" pitchFamily="18" charset="0"/>
              </a:rPr>
              <a:t>Overall Upward Trend:</a:t>
            </a:r>
            <a:r>
              <a:rPr lang="en-IN" dirty="0">
                <a:effectLst/>
                <a:latin typeface="Times New Roman" panose="02020603050405020304" pitchFamily="18" charset="0"/>
                <a:ea typeface="Times New Roman" panose="02020603050405020304" pitchFamily="18" charset="0"/>
              </a:rPr>
              <a:t> FDI in India showed a strong upward trend from 2000-01 to 2016-17, with significant peaks in 2008-09 and 2015-16, reflecting increasing investor confidence over time.</a:t>
            </a:r>
          </a:p>
          <a:p>
            <a:pPr marL="342900" lvl="0" indent="-342900">
              <a:buFont typeface="+mj-lt"/>
              <a:buAutoNum type="arabicPeriod"/>
              <a:tabLst>
                <a:tab pos="457200" algn="l"/>
              </a:tabLst>
            </a:pPr>
            <a:r>
              <a:rPr lang="en-IN" b="1" dirty="0">
                <a:effectLst/>
                <a:latin typeface="Times New Roman" panose="02020603050405020304" pitchFamily="18" charset="0"/>
                <a:ea typeface="Times New Roman" panose="02020603050405020304" pitchFamily="18" charset="0"/>
              </a:rPr>
              <a:t>Forecasted Growth:</a:t>
            </a:r>
            <a:r>
              <a:rPr lang="en-IN" dirty="0">
                <a:effectLst/>
                <a:latin typeface="Times New Roman" panose="02020603050405020304" pitchFamily="18" charset="0"/>
                <a:ea typeface="Times New Roman" panose="02020603050405020304" pitchFamily="18" charset="0"/>
              </a:rPr>
              <a:t> Projections indicate continued growth in FDI, suggesting a favourable investment climate and positive outlook for future investments.</a:t>
            </a:r>
          </a:p>
          <a:p>
            <a:pPr marL="342900" lvl="0" indent="-342900">
              <a:buFont typeface="+mj-lt"/>
              <a:buAutoNum type="arabicPeriod"/>
              <a:tabLst>
                <a:tab pos="457200" algn="l"/>
              </a:tabLst>
            </a:pPr>
            <a:r>
              <a:rPr lang="en-IN" b="1" dirty="0">
                <a:effectLst/>
                <a:latin typeface="Times New Roman" panose="02020603050405020304" pitchFamily="18" charset="0"/>
                <a:ea typeface="Times New Roman" panose="02020603050405020304" pitchFamily="18" charset="0"/>
              </a:rPr>
              <a:t>Key Growth Periods:</a:t>
            </a:r>
            <a:r>
              <a:rPr lang="en-IN" dirty="0">
                <a:effectLst/>
                <a:latin typeface="Times New Roman" panose="02020603050405020304" pitchFamily="18" charset="0"/>
                <a:ea typeface="Times New Roman" panose="02020603050405020304" pitchFamily="18" charset="0"/>
              </a:rPr>
              <a:t> Specific years such as 2007-08, 2011-12, and 2015-16 saw notable spikes in FDI, driven by policy changes or economic events.</a:t>
            </a:r>
          </a:p>
          <a:p>
            <a:endParaRPr lang="en-IN" dirty="0"/>
          </a:p>
        </p:txBody>
      </p:sp>
    </p:spTree>
    <p:extLst>
      <p:ext uri="{BB962C8B-B14F-4D97-AF65-F5344CB8AC3E}">
        <p14:creationId xmlns:p14="http://schemas.microsoft.com/office/powerpoint/2010/main" val="219677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43"/>
          <p:cNvSpPr txBox="1">
            <a:spLocks noGrp="1"/>
          </p:cNvSpPr>
          <p:nvPr>
            <p:ph type="title"/>
          </p:nvPr>
        </p:nvSpPr>
        <p:spPr>
          <a:xfrm>
            <a:off x="1495650" y="1007925"/>
            <a:ext cx="6152700" cy="9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1966" name="Google Shape;1966;p43"/>
          <p:cNvGrpSpPr/>
          <p:nvPr/>
        </p:nvGrpSpPr>
        <p:grpSpPr>
          <a:xfrm>
            <a:off x="2528775" y="2725725"/>
            <a:ext cx="4086450" cy="1878275"/>
            <a:chOff x="2528775" y="2725725"/>
            <a:chExt cx="4086450" cy="1878275"/>
          </a:xfrm>
        </p:grpSpPr>
        <p:sp>
          <p:nvSpPr>
            <p:cNvPr id="1967" name="Google Shape;1967;p43"/>
            <p:cNvSpPr/>
            <p:nvPr/>
          </p:nvSpPr>
          <p:spPr>
            <a:xfrm>
              <a:off x="3044068" y="3010514"/>
              <a:ext cx="2425211" cy="1195697"/>
            </a:xfrm>
            <a:custGeom>
              <a:avLst/>
              <a:gdLst/>
              <a:ahLst/>
              <a:cxnLst/>
              <a:rect l="l" t="t" r="r" b="b"/>
              <a:pathLst>
                <a:path w="26893" h="13259" extrusionOk="0">
                  <a:moveTo>
                    <a:pt x="0" y="0"/>
                  </a:moveTo>
                  <a:lnTo>
                    <a:pt x="777" y="13258"/>
                  </a:lnTo>
                  <a:lnTo>
                    <a:pt x="26116" y="13258"/>
                  </a:lnTo>
                  <a:lnTo>
                    <a:pt x="268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3"/>
            <p:cNvSpPr/>
            <p:nvPr/>
          </p:nvSpPr>
          <p:spPr>
            <a:xfrm>
              <a:off x="3032795" y="2899773"/>
              <a:ext cx="1152771" cy="549286"/>
            </a:xfrm>
            <a:custGeom>
              <a:avLst/>
              <a:gdLst/>
              <a:ahLst/>
              <a:cxnLst/>
              <a:rect l="l" t="t" r="r" b="b"/>
              <a:pathLst>
                <a:path w="12783" h="6091" extrusionOk="0">
                  <a:moveTo>
                    <a:pt x="0" y="0"/>
                  </a:moveTo>
                  <a:lnTo>
                    <a:pt x="351" y="6090"/>
                  </a:lnTo>
                  <a:lnTo>
                    <a:pt x="8972" y="6015"/>
                  </a:lnTo>
                  <a:cubicBezTo>
                    <a:pt x="11078" y="6015"/>
                    <a:pt x="12782" y="4662"/>
                    <a:pt x="12782" y="3008"/>
                  </a:cubicBezTo>
                  <a:cubicBezTo>
                    <a:pt x="12782" y="1353"/>
                    <a:pt x="11078" y="0"/>
                    <a:pt x="8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3"/>
            <p:cNvSpPr/>
            <p:nvPr/>
          </p:nvSpPr>
          <p:spPr>
            <a:xfrm>
              <a:off x="3098266" y="3139292"/>
              <a:ext cx="2316814" cy="944816"/>
            </a:xfrm>
            <a:custGeom>
              <a:avLst/>
              <a:gdLst/>
              <a:ahLst/>
              <a:cxnLst/>
              <a:rect l="l" t="t" r="r" b="b"/>
              <a:pathLst>
                <a:path w="25691" h="10477" extrusionOk="0">
                  <a:moveTo>
                    <a:pt x="1" y="1"/>
                  </a:moveTo>
                  <a:lnTo>
                    <a:pt x="1" y="10477"/>
                  </a:lnTo>
                  <a:lnTo>
                    <a:pt x="25690" y="10477"/>
                  </a:lnTo>
                  <a:lnTo>
                    <a:pt x="256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3"/>
            <p:cNvSpPr/>
            <p:nvPr/>
          </p:nvSpPr>
          <p:spPr>
            <a:xfrm>
              <a:off x="3263297" y="3175454"/>
              <a:ext cx="2242145" cy="960688"/>
            </a:xfrm>
            <a:custGeom>
              <a:avLst/>
              <a:gdLst/>
              <a:ahLst/>
              <a:cxnLst/>
              <a:rect l="l" t="t" r="r" b="b"/>
              <a:pathLst>
                <a:path w="24863" h="10653" extrusionOk="0">
                  <a:moveTo>
                    <a:pt x="24863" y="1"/>
                  </a:moveTo>
                  <a:lnTo>
                    <a:pt x="0" y="176"/>
                  </a:lnTo>
                  <a:lnTo>
                    <a:pt x="0" y="10652"/>
                  </a:lnTo>
                  <a:lnTo>
                    <a:pt x="24186" y="10652"/>
                  </a:lnTo>
                  <a:lnTo>
                    <a:pt x="24863" y="1"/>
                  </a:lnTo>
                  <a:close/>
                </a:path>
              </a:pathLst>
            </a:custGeom>
            <a:solidFill>
              <a:srgbClr val="D0C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3"/>
            <p:cNvSpPr/>
            <p:nvPr/>
          </p:nvSpPr>
          <p:spPr>
            <a:xfrm>
              <a:off x="3145792" y="3082839"/>
              <a:ext cx="2271544" cy="944816"/>
            </a:xfrm>
            <a:custGeom>
              <a:avLst/>
              <a:gdLst/>
              <a:ahLst/>
              <a:cxnLst/>
              <a:rect l="l" t="t" r="r" b="b"/>
              <a:pathLst>
                <a:path w="25189" h="10477" extrusionOk="0">
                  <a:moveTo>
                    <a:pt x="0" y="0"/>
                  </a:moveTo>
                  <a:lnTo>
                    <a:pt x="0" y="10476"/>
                  </a:lnTo>
                  <a:lnTo>
                    <a:pt x="25188" y="10476"/>
                  </a:lnTo>
                  <a:lnTo>
                    <a:pt x="251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3"/>
            <p:cNvSpPr/>
            <p:nvPr/>
          </p:nvSpPr>
          <p:spPr>
            <a:xfrm>
              <a:off x="3059849" y="2795795"/>
              <a:ext cx="2443337" cy="1518902"/>
            </a:xfrm>
            <a:custGeom>
              <a:avLst/>
              <a:gdLst/>
              <a:ahLst/>
              <a:cxnLst/>
              <a:rect l="l" t="t" r="r" b="b"/>
              <a:pathLst>
                <a:path w="27094" h="16843" extrusionOk="0">
                  <a:moveTo>
                    <a:pt x="2808" y="0"/>
                  </a:moveTo>
                  <a:lnTo>
                    <a:pt x="1" y="10100"/>
                  </a:lnTo>
                  <a:lnTo>
                    <a:pt x="24287" y="16842"/>
                  </a:lnTo>
                  <a:lnTo>
                    <a:pt x="27094" y="6742"/>
                  </a:lnTo>
                  <a:lnTo>
                    <a:pt x="28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3"/>
            <p:cNvSpPr/>
            <p:nvPr/>
          </p:nvSpPr>
          <p:spPr>
            <a:xfrm>
              <a:off x="3233898" y="3191326"/>
              <a:ext cx="2167566" cy="944816"/>
            </a:xfrm>
            <a:custGeom>
              <a:avLst/>
              <a:gdLst/>
              <a:ahLst/>
              <a:cxnLst/>
              <a:rect l="l" t="t" r="r" b="b"/>
              <a:pathLst>
                <a:path w="24036" h="10477" extrusionOk="0">
                  <a:moveTo>
                    <a:pt x="1" y="0"/>
                  </a:moveTo>
                  <a:lnTo>
                    <a:pt x="1" y="10476"/>
                  </a:lnTo>
                  <a:lnTo>
                    <a:pt x="24036" y="10476"/>
                  </a:lnTo>
                  <a:lnTo>
                    <a:pt x="24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3"/>
            <p:cNvSpPr/>
            <p:nvPr/>
          </p:nvSpPr>
          <p:spPr>
            <a:xfrm>
              <a:off x="2964979" y="3114402"/>
              <a:ext cx="2540461" cy="1417269"/>
            </a:xfrm>
            <a:custGeom>
              <a:avLst/>
              <a:gdLst/>
              <a:ahLst/>
              <a:cxnLst/>
              <a:rect l="l" t="t" r="r" b="b"/>
              <a:pathLst>
                <a:path w="28171" h="15716" extrusionOk="0">
                  <a:moveTo>
                    <a:pt x="18822" y="1"/>
                  </a:moveTo>
                  <a:cubicBezTo>
                    <a:pt x="16867" y="1"/>
                    <a:pt x="15263" y="1054"/>
                    <a:pt x="14912" y="2432"/>
                  </a:cubicBezTo>
                  <a:lnTo>
                    <a:pt x="0" y="2432"/>
                  </a:lnTo>
                  <a:lnTo>
                    <a:pt x="802" y="15715"/>
                  </a:lnTo>
                  <a:lnTo>
                    <a:pt x="27243" y="15715"/>
                  </a:lnTo>
                  <a:lnTo>
                    <a:pt x="27820" y="6091"/>
                  </a:lnTo>
                  <a:lnTo>
                    <a:pt x="28045" y="2432"/>
                  </a:lnTo>
                  <a:lnTo>
                    <a:pt x="281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3"/>
            <p:cNvSpPr/>
            <p:nvPr/>
          </p:nvSpPr>
          <p:spPr>
            <a:xfrm>
              <a:off x="6583481" y="3433099"/>
              <a:ext cx="31743" cy="45361"/>
            </a:xfrm>
            <a:custGeom>
              <a:avLst/>
              <a:gdLst/>
              <a:ahLst/>
              <a:cxnLst/>
              <a:rect l="l" t="t" r="r" b="b"/>
              <a:pathLst>
                <a:path w="352" h="503"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3"/>
            <p:cNvSpPr/>
            <p:nvPr/>
          </p:nvSpPr>
          <p:spPr>
            <a:xfrm>
              <a:off x="6583481" y="3500915"/>
              <a:ext cx="31743" cy="45270"/>
            </a:xfrm>
            <a:custGeom>
              <a:avLst/>
              <a:gdLst/>
              <a:ahLst/>
              <a:cxnLst/>
              <a:rect l="l" t="t" r="r" b="b"/>
              <a:pathLst>
                <a:path w="352" h="502"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3"/>
            <p:cNvSpPr/>
            <p:nvPr/>
          </p:nvSpPr>
          <p:spPr>
            <a:xfrm>
              <a:off x="6583481" y="3568730"/>
              <a:ext cx="31743" cy="45270"/>
            </a:xfrm>
            <a:custGeom>
              <a:avLst/>
              <a:gdLst/>
              <a:ahLst/>
              <a:cxnLst/>
              <a:rect l="l" t="t" r="r" b="b"/>
              <a:pathLst>
                <a:path w="352" h="502"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3"/>
            <p:cNvSpPr/>
            <p:nvPr/>
          </p:nvSpPr>
          <p:spPr>
            <a:xfrm>
              <a:off x="6583481" y="3634291"/>
              <a:ext cx="31743" cy="45270"/>
            </a:xfrm>
            <a:custGeom>
              <a:avLst/>
              <a:gdLst/>
              <a:ahLst/>
              <a:cxnLst/>
              <a:rect l="l" t="t" r="r" b="b"/>
              <a:pathLst>
                <a:path w="352" h="502" extrusionOk="0">
                  <a:moveTo>
                    <a:pt x="1" y="0"/>
                  </a:moveTo>
                  <a:lnTo>
                    <a:pt x="1" y="502"/>
                  </a:lnTo>
                  <a:lnTo>
                    <a:pt x="352" y="50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3"/>
            <p:cNvSpPr/>
            <p:nvPr/>
          </p:nvSpPr>
          <p:spPr>
            <a:xfrm>
              <a:off x="6583481" y="3702107"/>
              <a:ext cx="31743" cy="45270"/>
            </a:xfrm>
            <a:custGeom>
              <a:avLst/>
              <a:gdLst/>
              <a:ahLst/>
              <a:cxnLst/>
              <a:rect l="l" t="t" r="r" b="b"/>
              <a:pathLst>
                <a:path w="352" h="502" extrusionOk="0">
                  <a:moveTo>
                    <a:pt x="1" y="0"/>
                  </a:moveTo>
                  <a:lnTo>
                    <a:pt x="1" y="502"/>
                  </a:lnTo>
                  <a:lnTo>
                    <a:pt x="352" y="50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3"/>
            <p:cNvSpPr/>
            <p:nvPr/>
          </p:nvSpPr>
          <p:spPr>
            <a:xfrm>
              <a:off x="6583481" y="3769923"/>
              <a:ext cx="31743" cy="45270"/>
            </a:xfrm>
            <a:custGeom>
              <a:avLst/>
              <a:gdLst/>
              <a:ahLst/>
              <a:cxnLst/>
              <a:rect l="l" t="t" r="r" b="b"/>
              <a:pathLst>
                <a:path w="352" h="502" extrusionOk="0">
                  <a:moveTo>
                    <a:pt x="1" y="0"/>
                  </a:moveTo>
                  <a:lnTo>
                    <a:pt x="1" y="501"/>
                  </a:lnTo>
                  <a:lnTo>
                    <a:pt x="352" y="501"/>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3"/>
            <p:cNvSpPr/>
            <p:nvPr/>
          </p:nvSpPr>
          <p:spPr>
            <a:xfrm>
              <a:off x="6583481" y="3837738"/>
              <a:ext cx="31743" cy="45270"/>
            </a:xfrm>
            <a:custGeom>
              <a:avLst/>
              <a:gdLst/>
              <a:ahLst/>
              <a:cxnLst/>
              <a:rect l="l" t="t" r="r" b="b"/>
              <a:pathLst>
                <a:path w="352" h="502" extrusionOk="0">
                  <a:moveTo>
                    <a:pt x="1" y="0"/>
                  </a:moveTo>
                  <a:lnTo>
                    <a:pt x="1" y="501"/>
                  </a:lnTo>
                  <a:lnTo>
                    <a:pt x="352" y="501"/>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3"/>
            <p:cNvSpPr/>
            <p:nvPr/>
          </p:nvSpPr>
          <p:spPr>
            <a:xfrm>
              <a:off x="2528775" y="3548440"/>
              <a:ext cx="754897" cy="120210"/>
            </a:xfrm>
            <a:custGeom>
              <a:avLst/>
              <a:gdLst/>
              <a:ahLst/>
              <a:cxnLst/>
              <a:rect l="l" t="t" r="r" b="b"/>
              <a:pathLst>
                <a:path w="8371" h="1333" extrusionOk="0">
                  <a:moveTo>
                    <a:pt x="175" y="0"/>
                  </a:moveTo>
                  <a:lnTo>
                    <a:pt x="0" y="150"/>
                  </a:lnTo>
                  <a:lnTo>
                    <a:pt x="702" y="927"/>
                  </a:lnTo>
                  <a:cubicBezTo>
                    <a:pt x="851" y="1104"/>
                    <a:pt x="1074" y="1192"/>
                    <a:pt x="1299" y="1192"/>
                  </a:cubicBezTo>
                  <a:cubicBezTo>
                    <a:pt x="1489" y="1192"/>
                    <a:pt x="1680" y="1129"/>
                    <a:pt x="1830" y="1003"/>
                  </a:cubicBezTo>
                  <a:lnTo>
                    <a:pt x="2456" y="451"/>
                  </a:lnTo>
                  <a:cubicBezTo>
                    <a:pt x="2539" y="368"/>
                    <a:pt x="2657" y="319"/>
                    <a:pt x="2780" y="319"/>
                  </a:cubicBezTo>
                  <a:cubicBezTo>
                    <a:pt x="2806" y="319"/>
                    <a:pt x="2831" y="322"/>
                    <a:pt x="2857" y="326"/>
                  </a:cubicBezTo>
                  <a:cubicBezTo>
                    <a:pt x="3008" y="326"/>
                    <a:pt x="3158" y="401"/>
                    <a:pt x="3233" y="501"/>
                  </a:cubicBezTo>
                  <a:lnTo>
                    <a:pt x="3684" y="1028"/>
                  </a:lnTo>
                  <a:cubicBezTo>
                    <a:pt x="3835" y="1203"/>
                    <a:pt x="4035" y="1278"/>
                    <a:pt x="4261" y="1303"/>
                  </a:cubicBezTo>
                  <a:cubicBezTo>
                    <a:pt x="4461" y="1303"/>
                    <a:pt x="4687" y="1253"/>
                    <a:pt x="4837" y="1103"/>
                  </a:cubicBezTo>
                  <a:lnTo>
                    <a:pt x="5389" y="602"/>
                  </a:lnTo>
                  <a:cubicBezTo>
                    <a:pt x="5514" y="501"/>
                    <a:pt x="5664" y="451"/>
                    <a:pt x="5815" y="451"/>
                  </a:cubicBezTo>
                  <a:cubicBezTo>
                    <a:pt x="5965" y="476"/>
                    <a:pt x="6115" y="551"/>
                    <a:pt x="6216" y="677"/>
                  </a:cubicBezTo>
                  <a:lnTo>
                    <a:pt x="6491" y="1028"/>
                  </a:lnTo>
                  <a:cubicBezTo>
                    <a:pt x="6642" y="1203"/>
                    <a:pt x="6842" y="1328"/>
                    <a:pt x="7093" y="1328"/>
                  </a:cubicBezTo>
                  <a:cubicBezTo>
                    <a:pt x="7116" y="1331"/>
                    <a:pt x="7139" y="1332"/>
                    <a:pt x="7162" y="1332"/>
                  </a:cubicBezTo>
                  <a:cubicBezTo>
                    <a:pt x="7364" y="1332"/>
                    <a:pt x="7559" y="1235"/>
                    <a:pt x="7694" y="1078"/>
                  </a:cubicBezTo>
                  <a:lnTo>
                    <a:pt x="8371" y="376"/>
                  </a:lnTo>
                  <a:lnTo>
                    <a:pt x="8196" y="201"/>
                  </a:lnTo>
                  <a:lnTo>
                    <a:pt x="7519" y="902"/>
                  </a:lnTo>
                  <a:cubicBezTo>
                    <a:pt x="7419" y="1028"/>
                    <a:pt x="7268" y="1103"/>
                    <a:pt x="7093" y="1103"/>
                  </a:cubicBezTo>
                  <a:cubicBezTo>
                    <a:pt x="6917" y="1078"/>
                    <a:pt x="6767" y="1003"/>
                    <a:pt x="6667" y="877"/>
                  </a:cubicBezTo>
                  <a:lnTo>
                    <a:pt x="6391" y="526"/>
                  </a:lnTo>
                  <a:cubicBezTo>
                    <a:pt x="6266" y="351"/>
                    <a:pt x="6065" y="251"/>
                    <a:pt x="5840" y="226"/>
                  </a:cubicBezTo>
                  <a:cubicBezTo>
                    <a:pt x="5811" y="222"/>
                    <a:pt x="5782" y="221"/>
                    <a:pt x="5754" y="221"/>
                  </a:cubicBezTo>
                  <a:cubicBezTo>
                    <a:pt x="5558" y="221"/>
                    <a:pt x="5366" y="295"/>
                    <a:pt x="5213" y="426"/>
                  </a:cubicBezTo>
                  <a:lnTo>
                    <a:pt x="4687" y="927"/>
                  </a:lnTo>
                  <a:cubicBezTo>
                    <a:pt x="4583" y="1010"/>
                    <a:pt x="4462" y="1059"/>
                    <a:pt x="4338" y="1059"/>
                  </a:cubicBezTo>
                  <a:cubicBezTo>
                    <a:pt x="4312" y="1059"/>
                    <a:pt x="4286" y="1057"/>
                    <a:pt x="4261" y="1053"/>
                  </a:cubicBezTo>
                  <a:cubicBezTo>
                    <a:pt x="4110" y="1053"/>
                    <a:pt x="3985" y="977"/>
                    <a:pt x="3885" y="877"/>
                  </a:cubicBezTo>
                  <a:lnTo>
                    <a:pt x="3434" y="351"/>
                  </a:lnTo>
                  <a:cubicBezTo>
                    <a:pt x="3283" y="175"/>
                    <a:pt x="3083" y="100"/>
                    <a:pt x="2882" y="75"/>
                  </a:cubicBezTo>
                  <a:cubicBezTo>
                    <a:pt x="2854" y="72"/>
                    <a:pt x="2825" y="70"/>
                    <a:pt x="2797" y="70"/>
                  </a:cubicBezTo>
                  <a:cubicBezTo>
                    <a:pt x="2606" y="70"/>
                    <a:pt x="2434" y="144"/>
                    <a:pt x="2281" y="276"/>
                  </a:cubicBezTo>
                  <a:lnTo>
                    <a:pt x="1654" y="827"/>
                  </a:lnTo>
                  <a:cubicBezTo>
                    <a:pt x="1551" y="919"/>
                    <a:pt x="1422" y="963"/>
                    <a:pt x="1294" y="963"/>
                  </a:cubicBezTo>
                  <a:cubicBezTo>
                    <a:pt x="1140" y="963"/>
                    <a:pt x="986" y="900"/>
                    <a:pt x="877" y="777"/>
                  </a:cubicBezTo>
                  <a:lnTo>
                    <a:pt x="1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3"/>
            <p:cNvSpPr/>
            <p:nvPr/>
          </p:nvSpPr>
          <p:spPr>
            <a:xfrm>
              <a:off x="4235175" y="3453480"/>
              <a:ext cx="594467" cy="1078192"/>
            </a:xfrm>
            <a:custGeom>
              <a:avLst/>
              <a:gdLst/>
              <a:ahLst/>
              <a:cxnLst/>
              <a:rect l="l" t="t" r="r" b="b"/>
              <a:pathLst>
                <a:path w="6592" h="11956" extrusionOk="0">
                  <a:moveTo>
                    <a:pt x="3284" y="0"/>
                  </a:moveTo>
                  <a:lnTo>
                    <a:pt x="0" y="11955"/>
                  </a:lnTo>
                  <a:lnTo>
                    <a:pt x="6592" y="11955"/>
                  </a:lnTo>
                  <a:lnTo>
                    <a:pt x="3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3"/>
            <p:cNvSpPr/>
            <p:nvPr/>
          </p:nvSpPr>
          <p:spPr>
            <a:xfrm>
              <a:off x="3640704" y="4262577"/>
              <a:ext cx="594557" cy="269097"/>
            </a:xfrm>
            <a:custGeom>
              <a:avLst/>
              <a:gdLst/>
              <a:ahLst/>
              <a:cxnLst/>
              <a:rect l="l" t="t" r="r" b="b"/>
              <a:pathLst>
                <a:path w="6593" h="2984" extrusionOk="0">
                  <a:moveTo>
                    <a:pt x="3284" y="1"/>
                  </a:moveTo>
                  <a:lnTo>
                    <a:pt x="1" y="2983"/>
                  </a:lnTo>
                  <a:lnTo>
                    <a:pt x="6592" y="2983"/>
                  </a:lnTo>
                  <a:lnTo>
                    <a:pt x="32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3"/>
            <p:cNvSpPr/>
            <p:nvPr/>
          </p:nvSpPr>
          <p:spPr>
            <a:xfrm>
              <a:off x="4820538" y="3830884"/>
              <a:ext cx="594557" cy="700789"/>
            </a:xfrm>
            <a:custGeom>
              <a:avLst/>
              <a:gdLst/>
              <a:ahLst/>
              <a:cxnLst/>
              <a:rect l="l" t="t" r="r" b="b"/>
              <a:pathLst>
                <a:path w="6593" h="7771" extrusionOk="0">
                  <a:moveTo>
                    <a:pt x="3309" y="1"/>
                  </a:moveTo>
                  <a:lnTo>
                    <a:pt x="1" y="7770"/>
                  </a:lnTo>
                  <a:lnTo>
                    <a:pt x="6592" y="7770"/>
                  </a:lnTo>
                  <a:lnTo>
                    <a:pt x="33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3"/>
            <p:cNvSpPr/>
            <p:nvPr/>
          </p:nvSpPr>
          <p:spPr>
            <a:xfrm>
              <a:off x="6004882" y="3991405"/>
              <a:ext cx="594557" cy="540268"/>
            </a:xfrm>
            <a:custGeom>
              <a:avLst/>
              <a:gdLst/>
              <a:ahLst/>
              <a:cxnLst/>
              <a:rect l="l" t="t" r="r" b="b"/>
              <a:pathLst>
                <a:path w="6593" h="5991" extrusionOk="0">
                  <a:moveTo>
                    <a:pt x="3309" y="0"/>
                  </a:moveTo>
                  <a:lnTo>
                    <a:pt x="1" y="5990"/>
                  </a:lnTo>
                  <a:lnTo>
                    <a:pt x="6592" y="5990"/>
                  </a:lnTo>
                  <a:lnTo>
                    <a:pt x="33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3"/>
            <p:cNvSpPr/>
            <p:nvPr/>
          </p:nvSpPr>
          <p:spPr>
            <a:xfrm>
              <a:off x="5410501" y="3659181"/>
              <a:ext cx="594467" cy="872492"/>
            </a:xfrm>
            <a:custGeom>
              <a:avLst/>
              <a:gdLst/>
              <a:ahLst/>
              <a:cxnLst/>
              <a:rect l="l" t="t" r="r" b="b"/>
              <a:pathLst>
                <a:path w="6592" h="9675" extrusionOk="0">
                  <a:moveTo>
                    <a:pt x="3308" y="0"/>
                  </a:moveTo>
                  <a:lnTo>
                    <a:pt x="0" y="9674"/>
                  </a:lnTo>
                  <a:lnTo>
                    <a:pt x="6592" y="9674"/>
                  </a:lnTo>
                  <a:lnTo>
                    <a:pt x="3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3"/>
            <p:cNvSpPr/>
            <p:nvPr/>
          </p:nvSpPr>
          <p:spPr>
            <a:xfrm>
              <a:off x="3618158" y="3207107"/>
              <a:ext cx="2445591" cy="845438"/>
            </a:xfrm>
            <a:custGeom>
              <a:avLst/>
              <a:gdLst/>
              <a:ahLst/>
              <a:cxnLst/>
              <a:rect l="l" t="t" r="r" b="b"/>
              <a:pathLst>
                <a:path w="27119" h="9375" extrusionOk="0">
                  <a:moveTo>
                    <a:pt x="9950" y="1"/>
                  </a:moveTo>
                  <a:lnTo>
                    <a:pt x="6191" y="8798"/>
                  </a:lnTo>
                  <a:lnTo>
                    <a:pt x="2782" y="6943"/>
                  </a:lnTo>
                  <a:lnTo>
                    <a:pt x="0" y="8898"/>
                  </a:lnTo>
                  <a:lnTo>
                    <a:pt x="226" y="9249"/>
                  </a:lnTo>
                  <a:lnTo>
                    <a:pt x="2807" y="7419"/>
                  </a:lnTo>
                  <a:lnTo>
                    <a:pt x="6391" y="9374"/>
                  </a:lnTo>
                  <a:lnTo>
                    <a:pt x="9975" y="978"/>
                  </a:lnTo>
                  <a:lnTo>
                    <a:pt x="12983" y="6868"/>
                  </a:lnTo>
                  <a:lnTo>
                    <a:pt x="16943" y="2056"/>
                  </a:lnTo>
                  <a:lnTo>
                    <a:pt x="20702" y="6341"/>
                  </a:lnTo>
                  <a:lnTo>
                    <a:pt x="23158" y="3459"/>
                  </a:lnTo>
                  <a:lnTo>
                    <a:pt x="26792" y="8597"/>
                  </a:lnTo>
                  <a:lnTo>
                    <a:pt x="27118" y="8372"/>
                  </a:lnTo>
                  <a:lnTo>
                    <a:pt x="23183" y="2783"/>
                  </a:lnTo>
                  <a:lnTo>
                    <a:pt x="20702" y="5715"/>
                  </a:lnTo>
                  <a:lnTo>
                    <a:pt x="16918" y="1429"/>
                  </a:lnTo>
                  <a:lnTo>
                    <a:pt x="13058" y="6116"/>
                  </a:lnTo>
                  <a:lnTo>
                    <a:pt x="99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3"/>
            <p:cNvSpPr/>
            <p:nvPr/>
          </p:nvSpPr>
          <p:spPr>
            <a:xfrm>
              <a:off x="5998118" y="3898700"/>
              <a:ext cx="101813" cy="101813"/>
            </a:xfrm>
            <a:custGeom>
              <a:avLst/>
              <a:gdLst/>
              <a:ahLst/>
              <a:cxnLst/>
              <a:rect l="l" t="t" r="r" b="b"/>
              <a:pathLst>
                <a:path w="1129" h="1129" extrusionOk="0">
                  <a:moveTo>
                    <a:pt x="552" y="1"/>
                  </a:moveTo>
                  <a:cubicBezTo>
                    <a:pt x="251" y="1"/>
                    <a:pt x="0" y="251"/>
                    <a:pt x="0" y="577"/>
                  </a:cubicBezTo>
                  <a:cubicBezTo>
                    <a:pt x="0" y="878"/>
                    <a:pt x="251" y="1129"/>
                    <a:pt x="552" y="1129"/>
                  </a:cubicBezTo>
                  <a:cubicBezTo>
                    <a:pt x="878" y="1129"/>
                    <a:pt x="1128" y="878"/>
                    <a:pt x="1128" y="577"/>
                  </a:cubicBezTo>
                  <a:cubicBezTo>
                    <a:pt x="1128" y="251"/>
                    <a:pt x="878"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3"/>
            <p:cNvSpPr/>
            <p:nvPr/>
          </p:nvSpPr>
          <p:spPr>
            <a:xfrm>
              <a:off x="5433046" y="3699852"/>
              <a:ext cx="101813" cy="101813"/>
            </a:xfrm>
            <a:custGeom>
              <a:avLst/>
              <a:gdLst/>
              <a:ahLst/>
              <a:cxnLst/>
              <a:rect l="l" t="t" r="r" b="b"/>
              <a:pathLst>
                <a:path w="1129" h="1129" extrusionOk="0">
                  <a:moveTo>
                    <a:pt x="577" y="0"/>
                  </a:moveTo>
                  <a:cubicBezTo>
                    <a:pt x="251" y="0"/>
                    <a:pt x="1" y="251"/>
                    <a:pt x="1" y="552"/>
                  </a:cubicBezTo>
                  <a:cubicBezTo>
                    <a:pt x="1" y="877"/>
                    <a:pt x="251" y="1128"/>
                    <a:pt x="577" y="1128"/>
                  </a:cubicBezTo>
                  <a:cubicBezTo>
                    <a:pt x="878" y="1128"/>
                    <a:pt x="1129" y="877"/>
                    <a:pt x="1129" y="552"/>
                  </a:cubicBezTo>
                  <a:cubicBezTo>
                    <a:pt x="1129" y="251"/>
                    <a:pt x="878"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3"/>
            <p:cNvSpPr/>
            <p:nvPr/>
          </p:nvSpPr>
          <p:spPr>
            <a:xfrm>
              <a:off x="5656784" y="3448971"/>
              <a:ext cx="101813" cy="101813"/>
            </a:xfrm>
            <a:custGeom>
              <a:avLst/>
              <a:gdLst/>
              <a:ahLst/>
              <a:cxnLst/>
              <a:rect l="l" t="t" r="r" b="b"/>
              <a:pathLst>
                <a:path w="1129" h="1129" extrusionOk="0">
                  <a:moveTo>
                    <a:pt x="577" y="0"/>
                  </a:moveTo>
                  <a:cubicBezTo>
                    <a:pt x="252" y="0"/>
                    <a:pt x="1" y="251"/>
                    <a:pt x="1" y="577"/>
                  </a:cubicBezTo>
                  <a:cubicBezTo>
                    <a:pt x="1" y="877"/>
                    <a:pt x="252" y="1128"/>
                    <a:pt x="577" y="1128"/>
                  </a:cubicBezTo>
                  <a:cubicBezTo>
                    <a:pt x="878" y="1128"/>
                    <a:pt x="1129" y="877"/>
                    <a:pt x="1129" y="577"/>
                  </a:cubicBezTo>
                  <a:cubicBezTo>
                    <a:pt x="1129" y="251"/>
                    <a:pt x="878"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3"/>
            <p:cNvSpPr/>
            <p:nvPr/>
          </p:nvSpPr>
          <p:spPr>
            <a:xfrm>
              <a:off x="5094056" y="3313340"/>
              <a:ext cx="101813" cy="101813"/>
            </a:xfrm>
            <a:custGeom>
              <a:avLst/>
              <a:gdLst/>
              <a:ahLst/>
              <a:cxnLst/>
              <a:rect l="l" t="t" r="r" b="b"/>
              <a:pathLst>
                <a:path w="1129" h="1129" extrusionOk="0">
                  <a:moveTo>
                    <a:pt x="552" y="1"/>
                  </a:moveTo>
                  <a:cubicBezTo>
                    <a:pt x="251" y="1"/>
                    <a:pt x="0" y="251"/>
                    <a:pt x="0" y="577"/>
                  </a:cubicBezTo>
                  <a:cubicBezTo>
                    <a:pt x="0" y="878"/>
                    <a:pt x="251" y="1128"/>
                    <a:pt x="552" y="1128"/>
                  </a:cubicBezTo>
                  <a:cubicBezTo>
                    <a:pt x="877" y="1128"/>
                    <a:pt x="1128" y="878"/>
                    <a:pt x="1128" y="577"/>
                  </a:cubicBezTo>
                  <a:cubicBezTo>
                    <a:pt x="1128" y="251"/>
                    <a:pt x="877"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3"/>
            <p:cNvSpPr/>
            <p:nvPr/>
          </p:nvSpPr>
          <p:spPr>
            <a:xfrm>
              <a:off x="4754977" y="3726997"/>
              <a:ext cx="101813" cy="101723"/>
            </a:xfrm>
            <a:custGeom>
              <a:avLst/>
              <a:gdLst/>
              <a:ahLst/>
              <a:cxnLst/>
              <a:rect l="l" t="t" r="r" b="b"/>
              <a:pathLst>
                <a:path w="1129" h="1128" extrusionOk="0">
                  <a:moveTo>
                    <a:pt x="552" y="0"/>
                  </a:moveTo>
                  <a:cubicBezTo>
                    <a:pt x="251" y="0"/>
                    <a:pt x="1" y="276"/>
                    <a:pt x="1" y="576"/>
                  </a:cubicBezTo>
                  <a:cubicBezTo>
                    <a:pt x="1" y="877"/>
                    <a:pt x="251" y="1128"/>
                    <a:pt x="552" y="1128"/>
                  </a:cubicBezTo>
                  <a:cubicBezTo>
                    <a:pt x="878" y="1128"/>
                    <a:pt x="1129" y="877"/>
                    <a:pt x="1129" y="576"/>
                  </a:cubicBezTo>
                  <a:cubicBezTo>
                    <a:pt x="1129" y="276"/>
                    <a:pt x="878"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3"/>
            <p:cNvSpPr/>
            <p:nvPr/>
          </p:nvSpPr>
          <p:spPr>
            <a:xfrm>
              <a:off x="4467931" y="3191326"/>
              <a:ext cx="99559" cy="101723"/>
            </a:xfrm>
            <a:custGeom>
              <a:avLst/>
              <a:gdLst/>
              <a:ahLst/>
              <a:cxnLst/>
              <a:rect l="l" t="t" r="r" b="b"/>
              <a:pathLst>
                <a:path w="1104" h="1128" extrusionOk="0">
                  <a:moveTo>
                    <a:pt x="552" y="0"/>
                  </a:moveTo>
                  <a:cubicBezTo>
                    <a:pt x="252" y="0"/>
                    <a:pt x="1" y="251"/>
                    <a:pt x="1" y="552"/>
                  </a:cubicBezTo>
                  <a:cubicBezTo>
                    <a:pt x="1" y="852"/>
                    <a:pt x="252" y="1128"/>
                    <a:pt x="552" y="1128"/>
                  </a:cubicBezTo>
                  <a:cubicBezTo>
                    <a:pt x="853" y="1128"/>
                    <a:pt x="1104" y="852"/>
                    <a:pt x="1104" y="552"/>
                  </a:cubicBezTo>
                  <a:cubicBezTo>
                    <a:pt x="1104" y="251"/>
                    <a:pt x="853"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3"/>
            <p:cNvSpPr/>
            <p:nvPr/>
          </p:nvSpPr>
          <p:spPr>
            <a:xfrm>
              <a:off x="4135706" y="3975534"/>
              <a:ext cx="101813" cy="101813"/>
            </a:xfrm>
            <a:custGeom>
              <a:avLst/>
              <a:gdLst/>
              <a:ahLst/>
              <a:cxnLst/>
              <a:rect l="l" t="t" r="r" b="b"/>
              <a:pathLst>
                <a:path w="1129" h="1129" extrusionOk="0">
                  <a:moveTo>
                    <a:pt x="552" y="1"/>
                  </a:moveTo>
                  <a:cubicBezTo>
                    <a:pt x="251" y="1"/>
                    <a:pt x="1" y="252"/>
                    <a:pt x="1" y="552"/>
                  </a:cubicBezTo>
                  <a:cubicBezTo>
                    <a:pt x="1" y="878"/>
                    <a:pt x="251" y="1129"/>
                    <a:pt x="552" y="1129"/>
                  </a:cubicBezTo>
                  <a:cubicBezTo>
                    <a:pt x="878" y="1129"/>
                    <a:pt x="1128" y="878"/>
                    <a:pt x="1128" y="552"/>
                  </a:cubicBezTo>
                  <a:cubicBezTo>
                    <a:pt x="1128" y="252"/>
                    <a:pt x="878"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3"/>
            <p:cNvSpPr/>
            <p:nvPr/>
          </p:nvSpPr>
          <p:spPr>
            <a:xfrm>
              <a:off x="3837388" y="3801576"/>
              <a:ext cx="99559" cy="101723"/>
            </a:xfrm>
            <a:custGeom>
              <a:avLst/>
              <a:gdLst/>
              <a:ahLst/>
              <a:cxnLst/>
              <a:rect l="l" t="t" r="r" b="b"/>
              <a:pathLst>
                <a:path w="1104" h="1128" extrusionOk="0">
                  <a:moveTo>
                    <a:pt x="552" y="0"/>
                  </a:moveTo>
                  <a:cubicBezTo>
                    <a:pt x="251" y="0"/>
                    <a:pt x="0" y="251"/>
                    <a:pt x="0" y="551"/>
                  </a:cubicBezTo>
                  <a:cubicBezTo>
                    <a:pt x="0" y="877"/>
                    <a:pt x="251" y="1128"/>
                    <a:pt x="552" y="1128"/>
                  </a:cubicBezTo>
                  <a:cubicBezTo>
                    <a:pt x="852" y="1128"/>
                    <a:pt x="1103" y="877"/>
                    <a:pt x="1103" y="551"/>
                  </a:cubicBezTo>
                  <a:cubicBezTo>
                    <a:pt x="1103" y="251"/>
                    <a:pt x="8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3"/>
            <p:cNvSpPr/>
            <p:nvPr/>
          </p:nvSpPr>
          <p:spPr>
            <a:xfrm>
              <a:off x="3577487" y="3950734"/>
              <a:ext cx="101723" cy="101813"/>
            </a:xfrm>
            <a:custGeom>
              <a:avLst/>
              <a:gdLst/>
              <a:ahLst/>
              <a:cxnLst/>
              <a:rect l="l" t="t" r="r" b="b"/>
              <a:pathLst>
                <a:path w="1128" h="1129" extrusionOk="0">
                  <a:moveTo>
                    <a:pt x="577" y="0"/>
                  </a:moveTo>
                  <a:cubicBezTo>
                    <a:pt x="251" y="0"/>
                    <a:pt x="0" y="251"/>
                    <a:pt x="0" y="552"/>
                  </a:cubicBezTo>
                  <a:cubicBezTo>
                    <a:pt x="0" y="877"/>
                    <a:pt x="251" y="1128"/>
                    <a:pt x="577" y="1128"/>
                  </a:cubicBezTo>
                  <a:cubicBezTo>
                    <a:pt x="877" y="1128"/>
                    <a:pt x="1128" y="877"/>
                    <a:pt x="1128" y="552"/>
                  </a:cubicBezTo>
                  <a:cubicBezTo>
                    <a:pt x="1128" y="251"/>
                    <a:pt x="877" y="0"/>
                    <a:pt x="577"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3"/>
            <p:cNvSpPr/>
            <p:nvPr/>
          </p:nvSpPr>
          <p:spPr>
            <a:xfrm>
              <a:off x="5469208" y="2725725"/>
              <a:ext cx="156102" cy="153757"/>
            </a:xfrm>
            <a:custGeom>
              <a:avLst/>
              <a:gdLst/>
              <a:ahLst/>
              <a:cxnLst/>
              <a:rect l="l" t="t" r="r" b="b"/>
              <a:pathLst>
                <a:path w="1731" h="1705" extrusionOk="0">
                  <a:moveTo>
                    <a:pt x="301" y="0"/>
                  </a:moveTo>
                  <a:lnTo>
                    <a:pt x="1" y="301"/>
                  </a:lnTo>
                  <a:lnTo>
                    <a:pt x="1429" y="1704"/>
                  </a:lnTo>
                  <a:lnTo>
                    <a:pt x="1730" y="1404"/>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3"/>
            <p:cNvSpPr/>
            <p:nvPr/>
          </p:nvSpPr>
          <p:spPr>
            <a:xfrm>
              <a:off x="5471463" y="2725725"/>
              <a:ext cx="151502" cy="153757"/>
            </a:xfrm>
            <a:custGeom>
              <a:avLst/>
              <a:gdLst/>
              <a:ahLst/>
              <a:cxnLst/>
              <a:rect l="l" t="t" r="r" b="b"/>
              <a:pathLst>
                <a:path w="1680" h="1705" extrusionOk="0">
                  <a:moveTo>
                    <a:pt x="1379" y="0"/>
                  </a:moveTo>
                  <a:lnTo>
                    <a:pt x="1" y="1404"/>
                  </a:lnTo>
                  <a:lnTo>
                    <a:pt x="276" y="1704"/>
                  </a:lnTo>
                  <a:lnTo>
                    <a:pt x="1680" y="301"/>
                  </a:lnTo>
                  <a:lnTo>
                    <a:pt x="1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3"/>
            <p:cNvSpPr/>
            <p:nvPr/>
          </p:nvSpPr>
          <p:spPr>
            <a:xfrm>
              <a:off x="5738217" y="3143801"/>
              <a:ext cx="533415" cy="22725"/>
            </a:xfrm>
            <a:custGeom>
              <a:avLst/>
              <a:gdLst/>
              <a:ahLst/>
              <a:cxnLst/>
              <a:rect l="l" t="t" r="r" b="b"/>
              <a:pathLst>
                <a:path w="5915" h="252" extrusionOk="0">
                  <a:moveTo>
                    <a:pt x="0" y="1"/>
                  </a:moveTo>
                  <a:lnTo>
                    <a:pt x="0" y="251"/>
                  </a:lnTo>
                  <a:lnTo>
                    <a:pt x="5915" y="251"/>
                  </a:lnTo>
                  <a:lnTo>
                    <a:pt x="5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3"/>
            <p:cNvSpPr/>
            <p:nvPr/>
          </p:nvSpPr>
          <p:spPr>
            <a:xfrm>
              <a:off x="5747235" y="3216125"/>
              <a:ext cx="296151" cy="22725"/>
            </a:xfrm>
            <a:custGeom>
              <a:avLst/>
              <a:gdLst/>
              <a:ahLst/>
              <a:cxnLst/>
              <a:rect l="l" t="t" r="r" b="b"/>
              <a:pathLst>
                <a:path w="3284" h="252" extrusionOk="0">
                  <a:moveTo>
                    <a:pt x="0" y="1"/>
                  </a:moveTo>
                  <a:lnTo>
                    <a:pt x="0" y="251"/>
                  </a:lnTo>
                  <a:lnTo>
                    <a:pt x="3284" y="251"/>
                  </a:lnTo>
                  <a:lnTo>
                    <a:pt x="32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3"/>
            <p:cNvSpPr/>
            <p:nvPr/>
          </p:nvSpPr>
          <p:spPr>
            <a:xfrm>
              <a:off x="2736642" y="4004932"/>
              <a:ext cx="178647" cy="180901"/>
            </a:xfrm>
            <a:custGeom>
              <a:avLst/>
              <a:gdLst/>
              <a:ahLst/>
              <a:cxnLst/>
              <a:rect l="l" t="t" r="r" b="b"/>
              <a:pathLst>
                <a:path w="1981" h="2006" extrusionOk="0">
                  <a:moveTo>
                    <a:pt x="1003" y="427"/>
                  </a:moveTo>
                  <a:cubicBezTo>
                    <a:pt x="1329" y="427"/>
                    <a:pt x="1580" y="677"/>
                    <a:pt x="1580" y="1003"/>
                  </a:cubicBezTo>
                  <a:cubicBezTo>
                    <a:pt x="1580" y="1329"/>
                    <a:pt x="1329" y="1580"/>
                    <a:pt x="1003" y="1580"/>
                  </a:cubicBezTo>
                  <a:cubicBezTo>
                    <a:pt x="677" y="1580"/>
                    <a:pt x="427" y="1329"/>
                    <a:pt x="427" y="1003"/>
                  </a:cubicBezTo>
                  <a:cubicBezTo>
                    <a:pt x="427" y="677"/>
                    <a:pt x="677" y="427"/>
                    <a:pt x="1003" y="427"/>
                  </a:cubicBezTo>
                  <a:close/>
                  <a:moveTo>
                    <a:pt x="1003" y="1"/>
                  </a:moveTo>
                  <a:cubicBezTo>
                    <a:pt x="452" y="1"/>
                    <a:pt x="1" y="452"/>
                    <a:pt x="1" y="1003"/>
                  </a:cubicBezTo>
                  <a:cubicBezTo>
                    <a:pt x="1" y="1555"/>
                    <a:pt x="452" y="2006"/>
                    <a:pt x="1003" y="2006"/>
                  </a:cubicBezTo>
                  <a:cubicBezTo>
                    <a:pt x="1555" y="2006"/>
                    <a:pt x="1981" y="1555"/>
                    <a:pt x="1981" y="1003"/>
                  </a:cubicBezTo>
                  <a:cubicBezTo>
                    <a:pt x="1981" y="452"/>
                    <a:pt x="1555" y="1"/>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3"/>
            <p:cNvSpPr/>
            <p:nvPr/>
          </p:nvSpPr>
          <p:spPr>
            <a:xfrm>
              <a:off x="3518779" y="4148770"/>
              <a:ext cx="157725" cy="448465"/>
            </a:xfrm>
            <a:custGeom>
              <a:avLst/>
              <a:gdLst/>
              <a:ahLst/>
              <a:cxnLst/>
              <a:rect l="l" t="t" r="r" b="b"/>
              <a:pathLst>
                <a:path w="1749" h="4973" extrusionOk="0">
                  <a:moveTo>
                    <a:pt x="914" y="1"/>
                  </a:moveTo>
                  <a:cubicBezTo>
                    <a:pt x="697" y="1"/>
                    <a:pt x="497" y="181"/>
                    <a:pt x="426" y="611"/>
                  </a:cubicBezTo>
                  <a:cubicBezTo>
                    <a:pt x="176" y="2009"/>
                    <a:pt x="1" y="4972"/>
                    <a:pt x="618" y="4972"/>
                  </a:cubicBezTo>
                  <a:cubicBezTo>
                    <a:pt x="621" y="4972"/>
                    <a:pt x="623" y="4972"/>
                    <a:pt x="626" y="4972"/>
                  </a:cubicBezTo>
                  <a:cubicBezTo>
                    <a:pt x="1228" y="4947"/>
                    <a:pt x="1553" y="4722"/>
                    <a:pt x="1203" y="4621"/>
                  </a:cubicBezTo>
                  <a:cubicBezTo>
                    <a:pt x="827" y="4546"/>
                    <a:pt x="827" y="4496"/>
                    <a:pt x="827" y="4396"/>
                  </a:cubicBezTo>
                  <a:cubicBezTo>
                    <a:pt x="852" y="3694"/>
                    <a:pt x="1403" y="2366"/>
                    <a:pt x="1604" y="1338"/>
                  </a:cubicBezTo>
                  <a:cubicBezTo>
                    <a:pt x="1748" y="582"/>
                    <a:pt x="1304" y="1"/>
                    <a:pt x="914" y="1"/>
                  </a:cubicBezTo>
                  <a:close/>
                </a:path>
              </a:pathLst>
            </a:custGeom>
            <a:solidFill>
              <a:srgbClr val="EF89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3"/>
            <p:cNvSpPr/>
            <p:nvPr/>
          </p:nvSpPr>
          <p:spPr>
            <a:xfrm>
              <a:off x="3548088" y="4565493"/>
              <a:ext cx="133466" cy="38507"/>
            </a:xfrm>
            <a:custGeom>
              <a:avLst/>
              <a:gdLst/>
              <a:ahLst/>
              <a:cxnLst/>
              <a:rect l="l" t="t" r="r" b="b"/>
              <a:pathLst>
                <a:path w="1480" h="427" extrusionOk="0">
                  <a:moveTo>
                    <a:pt x="878" y="0"/>
                  </a:moveTo>
                  <a:cubicBezTo>
                    <a:pt x="745" y="113"/>
                    <a:pt x="575" y="146"/>
                    <a:pt x="420" y="146"/>
                  </a:cubicBezTo>
                  <a:cubicBezTo>
                    <a:pt x="194" y="146"/>
                    <a:pt x="0" y="76"/>
                    <a:pt x="0" y="75"/>
                  </a:cubicBezTo>
                  <a:lnTo>
                    <a:pt x="0" y="75"/>
                  </a:lnTo>
                  <a:cubicBezTo>
                    <a:pt x="13" y="339"/>
                    <a:pt x="201" y="426"/>
                    <a:pt x="430" y="426"/>
                  </a:cubicBezTo>
                  <a:cubicBezTo>
                    <a:pt x="658" y="426"/>
                    <a:pt x="928" y="339"/>
                    <a:pt x="1103" y="251"/>
                  </a:cubicBezTo>
                  <a:cubicBezTo>
                    <a:pt x="1479" y="50"/>
                    <a:pt x="878"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3"/>
            <p:cNvSpPr/>
            <p:nvPr/>
          </p:nvSpPr>
          <p:spPr>
            <a:xfrm>
              <a:off x="3281333" y="3693089"/>
              <a:ext cx="436381" cy="774105"/>
            </a:xfrm>
            <a:custGeom>
              <a:avLst/>
              <a:gdLst/>
              <a:ahLst/>
              <a:cxnLst/>
              <a:rect l="l" t="t" r="r" b="b"/>
              <a:pathLst>
                <a:path w="4839" h="8584" extrusionOk="0">
                  <a:moveTo>
                    <a:pt x="803" y="0"/>
                  </a:moveTo>
                  <a:lnTo>
                    <a:pt x="1" y="2732"/>
                  </a:lnTo>
                  <a:cubicBezTo>
                    <a:pt x="1" y="2732"/>
                    <a:pt x="2332" y="4336"/>
                    <a:pt x="2683" y="5188"/>
                  </a:cubicBezTo>
                  <a:cubicBezTo>
                    <a:pt x="2983" y="5915"/>
                    <a:pt x="2582" y="8396"/>
                    <a:pt x="2582" y="8396"/>
                  </a:cubicBezTo>
                  <a:cubicBezTo>
                    <a:pt x="2840" y="8541"/>
                    <a:pt x="3107" y="8583"/>
                    <a:pt x="3331" y="8583"/>
                  </a:cubicBezTo>
                  <a:cubicBezTo>
                    <a:pt x="3651" y="8583"/>
                    <a:pt x="3886" y="8496"/>
                    <a:pt x="3886" y="8496"/>
                  </a:cubicBezTo>
                  <a:cubicBezTo>
                    <a:pt x="3886" y="8496"/>
                    <a:pt x="4838" y="4361"/>
                    <a:pt x="4412" y="3358"/>
                  </a:cubicBezTo>
                  <a:cubicBezTo>
                    <a:pt x="3961" y="2206"/>
                    <a:pt x="803" y="0"/>
                    <a:pt x="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3"/>
            <p:cNvSpPr/>
            <p:nvPr/>
          </p:nvSpPr>
          <p:spPr>
            <a:xfrm>
              <a:off x="2861001" y="4197467"/>
              <a:ext cx="421411" cy="382904"/>
            </a:xfrm>
            <a:custGeom>
              <a:avLst/>
              <a:gdLst/>
              <a:ahLst/>
              <a:cxnLst/>
              <a:rect l="l" t="t" r="r" b="b"/>
              <a:pathLst>
                <a:path w="4673" h="4246" extrusionOk="0">
                  <a:moveTo>
                    <a:pt x="3971" y="0"/>
                  </a:moveTo>
                  <a:cubicBezTo>
                    <a:pt x="3814" y="0"/>
                    <a:pt x="3624" y="73"/>
                    <a:pt x="3409" y="247"/>
                  </a:cubicBezTo>
                  <a:cubicBezTo>
                    <a:pt x="2231" y="1224"/>
                    <a:pt x="0" y="3480"/>
                    <a:pt x="527" y="3906"/>
                  </a:cubicBezTo>
                  <a:cubicBezTo>
                    <a:pt x="807" y="4131"/>
                    <a:pt x="1065" y="4245"/>
                    <a:pt x="1197" y="4245"/>
                  </a:cubicBezTo>
                  <a:cubicBezTo>
                    <a:pt x="1301" y="4245"/>
                    <a:pt x="1328" y="4174"/>
                    <a:pt x="1228" y="4031"/>
                  </a:cubicBezTo>
                  <a:cubicBezTo>
                    <a:pt x="978" y="3705"/>
                    <a:pt x="1003" y="3655"/>
                    <a:pt x="1078" y="3580"/>
                  </a:cubicBezTo>
                  <a:cubicBezTo>
                    <a:pt x="1604" y="3029"/>
                    <a:pt x="2983" y="2352"/>
                    <a:pt x="3860" y="1675"/>
                  </a:cubicBezTo>
                  <a:cubicBezTo>
                    <a:pt x="4672" y="1041"/>
                    <a:pt x="4560" y="0"/>
                    <a:pt x="3971" y="0"/>
                  </a:cubicBezTo>
                  <a:close/>
                </a:path>
              </a:pathLst>
            </a:custGeom>
            <a:solidFill>
              <a:srgbClr val="EF89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3"/>
            <p:cNvSpPr/>
            <p:nvPr/>
          </p:nvSpPr>
          <p:spPr>
            <a:xfrm>
              <a:off x="2870019" y="4511204"/>
              <a:ext cx="135090" cy="84950"/>
            </a:xfrm>
            <a:custGeom>
              <a:avLst/>
              <a:gdLst/>
              <a:ahLst/>
              <a:cxnLst/>
              <a:rect l="l" t="t" r="r" b="b"/>
              <a:pathLst>
                <a:path w="1498" h="942" extrusionOk="0">
                  <a:moveTo>
                    <a:pt x="376" y="1"/>
                  </a:moveTo>
                  <a:lnTo>
                    <a:pt x="376" y="1"/>
                  </a:lnTo>
                  <a:cubicBezTo>
                    <a:pt x="0" y="452"/>
                    <a:pt x="727" y="803"/>
                    <a:pt x="1153" y="928"/>
                  </a:cubicBezTo>
                  <a:cubicBezTo>
                    <a:pt x="1194" y="938"/>
                    <a:pt x="1227" y="942"/>
                    <a:pt x="1252" y="942"/>
                  </a:cubicBezTo>
                  <a:cubicBezTo>
                    <a:pt x="1498" y="942"/>
                    <a:pt x="1128" y="552"/>
                    <a:pt x="1128" y="552"/>
                  </a:cubicBezTo>
                  <a:cubicBezTo>
                    <a:pt x="677" y="552"/>
                    <a:pt x="376"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3"/>
            <p:cNvSpPr/>
            <p:nvPr/>
          </p:nvSpPr>
          <p:spPr>
            <a:xfrm>
              <a:off x="2967234" y="3683981"/>
              <a:ext cx="490489" cy="788895"/>
            </a:xfrm>
            <a:custGeom>
              <a:avLst/>
              <a:gdLst/>
              <a:ahLst/>
              <a:cxnLst/>
              <a:rect l="l" t="t" r="r" b="b"/>
              <a:pathLst>
                <a:path w="5439" h="8748" extrusionOk="0">
                  <a:moveTo>
                    <a:pt x="3810" y="1"/>
                  </a:moveTo>
                  <a:lnTo>
                    <a:pt x="1855" y="1304"/>
                  </a:lnTo>
                  <a:cubicBezTo>
                    <a:pt x="1404" y="2382"/>
                    <a:pt x="2206" y="4161"/>
                    <a:pt x="1980" y="5139"/>
                  </a:cubicBezTo>
                  <a:cubicBezTo>
                    <a:pt x="1805" y="5991"/>
                    <a:pt x="0" y="7770"/>
                    <a:pt x="0" y="7770"/>
                  </a:cubicBezTo>
                  <a:cubicBezTo>
                    <a:pt x="226" y="8497"/>
                    <a:pt x="953" y="8748"/>
                    <a:pt x="953" y="8748"/>
                  </a:cubicBezTo>
                  <a:cubicBezTo>
                    <a:pt x="953" y="8748"/>
                    <a:pt x="4637" y="6091"/>
                    <a:pt x="5013" y="4988"/>
                  </a:cubicBezTo>
                  <a:cubicBezTo>
                    <a:pt x="5439" y="3760"/>
                    <a:pt x="3810" y="1"/>
                    <a:pt x="3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3"/>
            <p:cNvSpPr/>
            <p:nvPr/>
          </p:nvSpPr>
          <p:spPr>
            <a:xfrm>
              <a:off x="3123156" y="3683981"/>
              <a:ext cx="425018" cy="231492"/>
            </a:xfrm>
            <a:custGeom>
              <a:avLst/>
              <a:gdLst/>
              <a:ahLst/>
              <a:cxnLst/>
              <a:rect l="l" t="t" r="r" b="b"/>
              <a:pathLst>
                <a:path w="4713" h="2567" extrusionOk="0">
                  <a:moveTo>
                    <a:pt x="2081" y="1"/>
                  </a:moveTo>
                  <a:lnTo>
                    <a:pt x="126" y="1304"/>
                  </a:lnTo>
                  <a:cubicBezTo>
                    <a:pt x="76" y="1454"/>
                    <a:pt x="26" y="1605"/>
                    <a:pt x="1" y="1755"/>
                  </a:cubicBezTo>
                  <a:cubicBezTo>
                    <a:pt x="757" y="2297"/>
                    <a:pt x="1564" y="2567"/>
                    <a:pt x="2371" y="2567"/>
                  </a:cubicBezTo>
                  <a:cubicBezTo>
                    <a:pt x="3168" y="2567"/>
                    <a:pt x="3965" y="2303"/>
                    <a:pt x="4712" y="1780"/>
                  </a:cubicBezTo>
                  <a:cubicBezTo>
                    <a:pt x="3685" y="903"/>
                    <a:pt x="2557" y="101"/>
                    <a:pt x="2557" y="101"/>
                  </a:cubicBezTo>
                  <a:lnTo>
                    <a:pt x="2356" y="703"/>
                  </a:lnTo>
                  <a:cubicBezTo>
                    <a:pt x="2206" y="277"/>
                    <a:pt x="2081" y="1"/>
                    <a:pt x="2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3"/>
            <p:cNvSpPr/>
            <p:nvPr/>
          </p:nvSpPr>
          <p:spPr>
            <a:xfrm>
              <a:off x="2987524" y="3844502"/>
              <a:ext cx="264588" cy="583194"/>
            </a:xfrm>
            <a:custGeom>
              <a:avLst/>
              <a:gdLst/>
              <a:ahLst/>
              <a:cxnLst/>
              <a:rect l="l" t="t" r="r" b="b"/>
              <a:pathLst>
                <a:path w="2934" h="6467" extrusionOk="0">
                  <a:moveTo>
                    <a:pt x="2231" y="0"/>
                  </a:moveTo>
                  <a:lnTo>
                    <a:pt x="2206" y="50"/>
                  </a:lnTo>
                  <a:cubicBezTo>
                    <a:pt x="2733" y="1028"/>
                    <a:pt x="2858" y="2206"/>
                    <a:pt x="2582" y="3283"/>
                  </a:cubicBezTo>
                  <a:cubicBezTo>
                    <a:pt x="2307" y="4361"/>
                    <a:pt x="1630" y="5339"/>
                    <a:pt x="703" y="5940"/>
                  </a:cubicBezTo>
                  <a:cubicBezTo>
                    <a:pt x="627" y="5990"/>
                    <a:pt x="577" y="6015"/>
                    <a:pt x="502" y="6065"/>
                  </a:cubicBezTo>
                  <a:cubicBezTo>
                    <a:pt x="327" y="6166"/>
                    <a:pt x="151" y="6291"/>
                    <a:pt x="1" y="6416"/>
                  </a:cubicBezTo>
                  <a:lnTo>
                    <a:pt x="51" y="6466"/>
                  </a:lnTo>
                  <a:cubicBezTo>
                    <a:pt x="201" y="6341"/>
                    <a:pt x="377" y="6241"/>
                    <a:pt x="552" y="6116"/>
                  </a:cubicBezTo>
                  <a:cubicBezTo>
                    <a:pt x="602" y="6091"/>
                    <a:pt x="677" y="6040"/>
                    <a:pt x="728" y="5990"/>
                  </a:cubicBezTo>
                  <a:cubicBezTo>
                    <a:pt x="1680" y="5389"/>
                    <a:pt x="2382" y="4411"/>
                    <a:pt x="2657" y="3309"/>
                  </a:cubicBezTo>
                  <a:cubicBezTo>
                    <a:pt x="2933" y="2231"/>
                    <a:pt x="2808" y="1028"/>
                    <a:pt x="2281" y="25"/>
                  </a:cubicBezTo>
                  <a:lnTo>
                    <a:pt x="2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3"/>
            <p:cNvSpPr/>
            <p:nvPr/>
          </p:nvSpPr>
          <p:spPr>
            <a:xfrm>
              <a:off x="3362766" y="3422999"/>
              <a:ext cx="525930" cy="337724"/>
            </a:xfrm>
            <a:custGeom>
              <a:avLst/>
              <a:gdLst/>
              <a:ahLst/>
              <a:cxnLst/>
              <a:rect l="l" t="t" r="r" b="b"/>
              <a:pathLst>
                <a:path w="5832" h="3745" extrusionOk="0">
                  <a:moveTo>
                    <a:pt x="997" y="0"/>
                  </a:moveTo>
                  <a:cubicBezTo>
                    <a:pt x="968" y="0"/>
                    <a:pt x="944" y="4"/>
                    <a:pt x="927" y="13"/>
                  </a:cubicBezTo>
                  <a:cubicBezTo>
                    <a:pt x="0" y="439"/>
                    <a:pt x="1529" y="3296"/>
                    <a:pt x="2907" y="3697"/>
                  </a:cubicBezTo>
                  <a:cubicBezTo>
                    <a:pt x="3026" y="3730"/>
                    <a:pt x="3145" y="3745"/>
                    <a:pt x="3264" y="3745"/>
                  </a:cubicBezTo>
                  <a:cubicBezTo>
                    <a:pt x="4223" y="3745"/>
                    <a:pt x="5141" y="2772"/>
                    <a:pt x="5364" y="2594"/>
                  </a:cubicBezTo>
                  <a:cubicBezTo>
                    <a:pt x="5832" y="2193"/>
                    <a:pt x="5804" y="1930"/>
                    <a:pt x="5633" y="1930"/>
                  </a:cubicBezTo>
                  <a:cubicBezTo>
                    <a:pt x="5612" y="1930"/>
                    <a:pt x="5589" y="1934"/>
                    <a:pt x="5564" y="1942"/>
                  </a:cubicBezTo>
                  <a:cubicBezTo>
                    <a:pt x="5339" y="2043"/>
                    <a:pt x="5263" y="2293"/>
                    <a:pt x="4887" y="2469"/>
                  </a:cubicBezTo>
                  <a:cubicBezTo>
                    <a:pt x="4658" y="2600"/>
                    <a:pt x="4353" y="2785"/>
                    <a:pt x="3939" y="2785"/>
                  </a:cubicBezTo>
                  <a:cubicBezTo>
                    <a:pt x="3720" y="2785"/>
                    <a:pt x="3469" y="2733"/>
                    <a:pt x="3183" y="2594"/>
                  </a:cubicBezTo>
                  <a:cubicBezTo>
                    <a:pt x="2381" y="2193"/>
                    <a:pt x="2431" y="1191"/>
                    <a:pt x="2080" y="639"/>
                  </a:cubicBezTo>
                  <a:cubicBezTo>
                    <a:pt x="1835" y="260"/>
                    <a:pt x="1233" y="0"/>
                    <a:pt x="997"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3"/>
            <p:cNvSpPr/>
            <p:nvPr/>
          </p:nvSpPr>
          <p:spPr>
            <a:xfrm>
              <a:off x="3093848" y="3400364"/>
              <a:ext cx="485980" cy="480569"/>
            </a:xfrm>
            <a:custGeom>
              <a:avLst/>
              <a:gdLst/>
              <a:ahLst/>
              <a:cxnLst/>
              <a:rect l="l" t="t" r="r" b="b"/>
              <a:pathLst>
                <a:path w="5389" h="5329" extrusionOk="0">
                  <a:moveTo>
                    <a:pt x="2880" y="0"/>
                  </a:moveTo>
                  <a:cubicBezTo>
                    <a:pt x="2206" y="0"/>
                    <a:pt x="1490" y="221"/>
                    <a:pt x="1529" y="1492"/>
                  </a:cubicBezTo>
                  <a:cubicBezTo>
                    <a:pt x="1554" y="2670"/>
                    <a:pt x="1153" y="3271"/>
                    <a:pt x="551" y="4249"/>
                  </a:cubicBezTo>
                  <a:lnTo>
                    <a:pt x="501" y="4324"/>
                  </a:lnTo>
                  <a:cubicBezTo>
                    <a:pt x="0" y="4946"/>
                    <a:pt x="1272" y="5329"/>
                    <a:pt x="2509" y="5329"/>
                  </a:cubicBezTo>
                  <a:cubicBezTo>
                    <a:pt x="3316" y="5329"/>
                    <a:pt x="4109" y="5166"/>
                    <a:pt x="4386" y="4800"/>
                  </a:cubicBezTo>
                  <a:cubicBezTo>
                    <a:pt x="4987" y="3998"/>
                    <a:pt x="5338" y="2770"/>
                    <a:pt x="5363" y="1792"/>
                  </a:cubicBezTo>
                  <a:cubicBezTo>
                    <a:pt x="5388" y="464"/>
                    <a:pt x="4210" y="113"/>
                    <a:pt x="3458" y="38"/>
                  </a:cubicBezTo>
                  <a:cubicBezTo>
                    <a:pt x="3284" y="21"/>
                    <a:pt x="3084" y="0"/>
                    <a:pt x="2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3"/>
            <p:cNvSpPr/>
            <p:nvPr/>
          </p:nvSpPr>
          <p:spPr>
            <a:xfrm>
              <a:off x="3350141" y="3315594"/>
              <a:ext cx="143747" cy="179999"/>
            </a:xfrm>
            <a:custGeom>
              <a:avLst/>
              <a:gdLst/>
              <a:ahLst/>
              <a:cxnLst/>
              <a:rect l="l" t="t" r="r" b="b"/>
              <a:pathLst>
                <a:path w="1594" h="1996" extrusionOk="0">
                  <a:moveTo>
                    <a:pt x="717" y="1"/>
                  </a:moveTo>
                  <a:cubicBezTo>
                    <a:pt x="717" y="1"/>
                    <a:pt x="892" y="652"/>
                    <a:pt x="416" y="878"/>
                  </a:cubicBezTo>
                  <a:cubicBezTo>
                    <a:pt x="1" y="1074"/>
                    <a:pt x="1072" y="1995"/>
                    <a:pt x="1369" y="1995"/>
                  </a:cubicBezTo>
                  <a:cubicBezTo>
                    <a:pt x="1413" y="1995"/>
                    <a:pt x="1440" y="1975"/>
                    <a:pt x="1443" y="1930"/>
                  </a:cubicBezTo>
                  <a:cubicBezTo>
                    <a:pt x="1469" y="1479"/>
                    <a:pt x="1293" y="1179"/>
                    <a:pt x="1594" y="727"/>
                  </a:cubicBezTo>
                  <a:lnTo>
                    <a:pt x="717" y="1"/>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3"/>
            <p:cNvSpPr/>
            <p:nvPr/>
          </p:nvSpPr>
          <p:spPr>
            <a:xfrm>
              <a:off x="3383057" y="3208370"/>
              <a:ext cx="171883" cy="234107"/>
            </a:xfrm>
            <a:custGeom>
              <a:avLst/>
              <a:gdLst/>
              <a:ahLst/>
              <a:cxnLst/>
              <a:rect l="l" t="t" r="r" b="b"/>
              <a:pathLst>
                <a:path w="1906" h="2596" extrusionOk="0">
                  <a:moveTo>
                    <a:pt x="986" y="0"/>
                  </a:moveTo>
                  <a:cubicBezTo>
                    <a:pt x="729" y="0"/>
                    <a:pt x="481" y="153"/>
                    <a:pt x="377" y="287"/>
                  </a:cubicBezTo>
                  <a:cubicBezTo>
                    <a:pt x="1" y="764"/>
                    <a:pt x="126" y="1315"/>
                    <a:pt x="276" y="1641"/>
                  </a:cubicBezTo>
                  <a:cubicBezTo>
                    <a:pt x="533" y="2282"/>
                    <a:pt x="1064" y="2596"/>
                    <a:pt x="1338" y="2596"/>
                  </a:cubicBezTo>
                  <a:cubicBezTo>
                    <a:pt x="1385" y="2596"/>
                    <a:pt x="1425" y="2586"/>
                    <a:pt x="1454" y="2568"/>
                  </a:cubicBezTo>
                  <a:cubicBezTo>
                    <a:pt x="1906" y="2317"/>
                    <a:pt x="1805" y="688"/>
                    <a:pt x="1479" y="262"/>
                  </a:cubicBezTo>
                  <a:cubicBezTo>
                    <a:pt x="1338" y="70"/>
                    <a:pt x="1160" y="0"/>
                    <a:pt x="986" y="0"/>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3"/>
            <p:cNvSpPr/>
            <p:nvPr/>
          </p:nvSpPr>
          <p:spPr>
            <a:xfrm>
              <a:off x="3360512" y="3194843"/>
              <a:ext cx="192174" cy="184689"/>
            </a:xfrm>
            <a:custGeom>
              <a:avLst/>
              <a:gdLst/>
              <a:ahLst/>
              <a:cxnLst/>
              <a:rect l="l" t="t" r="r" b="b"/>
              <a:pathLst>
                <a:path w="2131" h="2048" extrusionOk="0">
                  <a:moveTo>
                    <a:pt x="1198" y="1"/>
                  </a:moveTo>
                  <a:cubicBezTo>
                    <a:pt x="899" y="1"/>
                    <a:pt x="595" y="133"/>
                    <a:pt x="401" y="412"/>
                  </a:cubicBezTo>
                  <a:cubicBezTo>
                    <a:pt x="0" y="964"/>
                    <a:pt x="176" y="1390"/>
                    <a:pt x="201" y="1490"/>
                  </a:cubicBezTo>
                  <a:cubicBezTo>
                    <a:pt x="299" y="1785"/>
                    <a:pt x="515" y="2047"/>
                    <a:pt x="618" y="2047"/>
                  </a:cubicBezTo>
                  <a:cubicBezTo>
                    <a:pt x="672" y="2047"/>
                    <a:pt x="695" y="1973"/>
                    <a:pt x="652" y="1791"/>
                  </a:cubicBezTo>
                  <a:cubicBezTo>
                    <a:pt x="526" y="1264"/>
                    <a:pt x="927" y="1415"/>
                    <a:pt x="827" y="989"/>
                  </a:cubicBezTo>
                  <a:cubicBezTo>
                    <a:pt x="815" y="901"/>
                    <a:pt x="833" y="876"/>
                    <a:pt x="931" y="876"/>
                  </a:cubicBezTo>
                  <a:cubicBezTo>
                    <a:pt x="1028" y="876"/>
                    <a:pt x="1203" y="901"/>
                    <a:pt x="1504" y="914"/>
                  </a:cubicBezTo>
                  <a:cubicBezTo>
                    <a:pt x="2105" y="914"/>
                    <a:pt x="2130" y="888"/>
                    <a:pt x="2080" y="663"/>
                  </a:cubicBezTo>
                  <a:cubicBezTo>
                    <a:pt x="1980" y="234"/>
                    <a:pt x="1594" y="1"/>
                    <a:pt x="119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3"/>
            <p:cNvSpPr/>
            <p:nvPr/>
          </p:nvSpPr>
          <p:spPr>
            <a:xfrm>
              <a:off x="3360512" y="3196105"/>
              <a:ext cx="176392" cy="182344"/>
            </a:xfrm>
            <a:custGeom>
              <a:avLst/>
              <a:gdLst/>
              <a:ahLst/>
              <a:cxnLst/>
              <a:rect l="l" t="t" r="r" b="b"/>
              <a:pathLst>
                <a:path w="1956" h="2022" extrusionOk="0">
                  <a:moveTo>
                    <a:pt x="1217" y="0"/>
                  </a:moveTo>
                  <a:cubicBezTo>
                    <a:pt x="922" y="0"/>
                    <a:pt x="617" y="132"/>
                    <a:pt x="401" y="398"/>
                  </a:cubicBezTo>
                  <a:cubicBezTo>
                    <a:pt x="0" y="900"/>
                    <a:pt x="176" y="1376"/>
                    <a:pt x="201" y="1476"/>
                  </a:cubicBezTo>
                  <a:cubicBezTo>
                    <a:pt x="287" y="1758"/>
                    <a:pt x="506" y="2022"/>
                    <a:pt x="612" y="2022"/>
                  </a:cubicBezTo>
                  <a:cubicBezTo>
                    <a:pt x="628" y="2022"/>
                    <a:pt x="642" y="2016"/>
                    <a:pt x="652" y="2002"/>
                  </a:cubicBezTo>
                  <a:cubicBezTo>
                    <a:pt x="752" y="1902"/>
                    <a:pt x="376" y="1777"/>
                    <a:pt x="551" y="1451"/>
                  </a:cubicBezTo>
                  <a:cubicBezTo>
                    <a:pt x="727" y="1125"/>
                    <a:pt x="501" y="1025"/>
                    <a:pt x="627" y="724"/>
                  </a:cubicBezTo>
                  <a:cubicBezTo>
                    <a:pt x="685" y="564"/>
                    <a:pt x="785" y="531"/>
                    <a:pt x="990" y="531"/>
                  </a:cubicBezTo>
                  <a:cubicBezTo>
                    <a:pt x="1139" y="531"/>
                    <a:pt x="1344" y="549"/>
                    <a:pt x="1629" y="549"/>
                  </a:cubicBezTo>
                  <a:cubicBezTo>
                    <a:pt x="1658" y="551"/>
                    <a:pt x="1685" y="553"/>
                    <a:pt x="1709" y="553"/>
                  </a:cubicBezTo>
                  <a:cubicBezTo>
                    <a:pt x="1915" y="553"/>
                    <a:pt x="1955" y="463"/>
                    <a:pt x="1955" y="373"/>
                  </a:cubicBezTo>
                  <a:cubicBezTo>
                    <a:pt x="1782" y="126"/>
                    <a:pt x="1504" y="0"/>
                    <a:pt x="1217"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3"/>
            <p:cNvSpPr/>
            <p:nvPr/>
          </p:nvSpPr>
          <p:spPr>
            <a:xfrm>
              <a:off x="3193227" y="3441576"/>
              <a:ext cx="549557" cy="308776"/>
            </a:xfrm>
            <a:custGeom>
              <a:avLst/>
              <a:gdLst/>
              <a:ahLst/>
              <a:cxnLst/>
              <a:rect l="l" t="t" r="r" b="b"/>
              <a:pathLst>
                <a:path w="6094" h="3424" extrusionOk="0">
                  <a:moveTo>
                    <a:pt x="1107" y="1"/>
                  </a:moveTo>
                  <a:cubicBezTo>
                    <a:pt x="1009" y="1"/>
                    <a:pt x="929" y="23"/>
                    <a:pt x="878" y="57"/>
                  </a:cubicBezTo>
                  <a:cubicBezTo>
                    <a:pt x="0" y="634"/>
                    <a:pt x="2005" y="3240"/>
                    <a:pt x="3459" y="3416"/>
                  </a:cubicBezTo>
                  <a:cubicBezTo>
                    <a:pt x="3507" y="3421"/>
                    <a:pt x="3554" y="3424"/>
                    <a:pt x="3601" y="3424"/>
                  </a:cubicBezTo>
                  <a:cubicBezTo>
                    <a:pt x="4641" y="3424"/>
                    <a:pt x="5499" y="2152"/>
                    <a:pt x="5715" y="1912"/>
                  </a:cubicBezTo>
                  <a:cubicBezTo>
                    <a:pt x="6093" y="1470"/>
                    <a:pt x="6066" y="1205"/>
                    <a:pt x="5914" y="1205"/>
                  </a:cubicBezTo>
                  <a:cubicBezTo>
                    <a:pt x="5885" y="1205"/>
                    <a:pt x="5851" y="1215"/>
                    <a:pt x="5815" y="1235"/>
                  </a:cubicBezTo>
                  <a:cubicBezTo>
                    <a:pt x="5589" y="1360"/>
                    <a:pt x="5589" y="1611"/>
                    <a:pt x="5239" y="1862"/>
                  </a:cubicBezTo>
                  <a:cubicBezTo>
                    <a:pt x="4968" y="2055"/>
                    <a:pt x="4638" y="2352"/>
                    <a:pt x="4099" y="2352"/>
                  </a:cubicBezTo>
                  <a:cubicBezTo>
                    <a:pt x="3939" y="2352"/>
                    <a:pt x="3761" y="2326"/>
                    <a:pt x="3559" y="2263"/>
                  </a:cubicBezTo>
                  <a:cubicBezTo>
                    <a:pt x="2682" y="2012"/>
                    <a:pt x="2231" y="834"/>
                    <a:pt x="1780" y="333"/>
                  </a:cubicBezTo>
                  <a:cubicBezTo>
                    <a:pt x="1549" y="85"/>
                    <a:pt x="1295" y="1"/>
                    <a:pt x="1107"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2"/>
          <p:cNvSpPr txBox="1">
            <a:spLocks noGrp="1"/>
          </p:cNvSpPr>
          <p:nvPr>
            <p:ph type="title"/>
          </p:nvPr>
        </p:nvSpPr>
        <p:spPr>
          <a:xfrm>
            <a:off x="1695881" y="336233"/>
            <a:ext cx="575223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Details</a:t>
            </a:r>
            <a:endParaRPr dirty="0"/>
          </a:p>
        </p:txBody>
      </p:sp>
      <p:graphicFrame>
        <p:nvGraphicFramePr>
          <p:cNvPr id="2" name="Table 1">
            <a:extLst>
              <a:ext uri="{FF2B5EF4-FFF2-40B4-BE49-F238E27FC236}">
                <a16:creationId xmlns:a16="http://schemas.microsoft.com/office/drawing/2014/main" id="{BF75F856-A5AA-40C1-6393-0EECC5B40029}"/>
              </a:ext>
            </a:extLst>
          </p:cNvPr>
          <p:cNvGraphicFramePr>
            <a:graphicFrameLocks noGrp="1"/>
          </p:cNvGraphicFramePr>
          <p:nvPr>
            <p:extLst>
              <p:ext uri="{D42A27DB-BD31-4B8C-83A1-F6EECF244321}">
                <p14:modId xmlns:p14="http://schemas.microsoft.com/office/powerpoint/2010/main" val="2682394703"/>
              </p:ext>
            </p:extLst>
          </p:nvPr>
        </p:nvGraphicFramePr>
        <p:xfrm>
          <a:off x="1524000" y="1325562"/>
          <a:ext cx="6096000" cy="1483360"/>
        </p:xfrm>
        <a:graphic>
          <a:graphicData uri="http://schemas.openxmlformats.org/drawingml/2006/table">
            <a:tbl>
              <a:tblPr firstRow="1" bandRow="1">
                <a:tableStyleId>{EAA20A51-8AC5-46E5-9866-4A549E4432B6}</a:tableStyleId>
              </a:tblPr>
              <a:tblGrid>
                <a:gridCol w="3048000">
                  <a:extLst>
                    <a:ext uri="{9D8B030D-6E8A-4147-A177-3AD203B41FA5}">
                      <a16:colId xmlns:a16="http://schemas.microsoft.com/office/drawing/2014/main" val="2391473830"/>
                    </a:ext>
                  </a:extLst>
                </a:gridCol>
                <a:gridCol w="3048000">
                  <a:extLst>
                    <a:ext uri="{9D8B030D-6E8A-4147-A177-3AD203B41FA5}">
                      <a16:colId xmlns:a16="http://schemas.microsoft.com/office/drawing/2014/main" val="1316414270"/>
                    </a:ext>
                  </a:extLst>
                </a:gridCol>
              </a:tblGrid>
              <a:tr h="370840">
                <a:tc>
                  <a:txBody>
                    <a:bodyPr/>
                    <a:lstStyle/>
                    <a:p>
                      <a:r>
                        <a:rPr lang="en-IN" b="1" dirty="0">
                          <a:solidFill>
                            <a:schemeClr val="tx1"/>
                          </a:solidFill>
                        </a:rPr>
                        <a:t>Project Title</a:t>
                      </a:r>
                    </a:p>
                  </a:txBody>
                  <a:tcPr/>
                </a:tc>
                <a:tc>
                  <a:txBody>
                    <a:bodyPr/>
                    <a:lstStyle/>
                    <a:p>
                      <a:r>
                        <a:rPr lang="en-IN" dirty="0">
                          <a:solidFill>
                            <a:schemeClr val="tx1"/>
                          </a:solidFill>
                        </a:rPr>
                        <a:t>Foreign Direct Investment Analytics</a:t>
                      </a:r>
                    </a:p>
                  </a:txBody>
                  <a:tcPr/>
                </a:tc>
                <a:extLst>
                  <a:ext uri="{0D108BD9-81ED-4DB2-BD59-A6C34878D82A}">
                    <a16:rowId xmlns:a16="http://schemas.microsoft.com/office/drawing/2014/main" val="1945329844"/>
                  </a:ext>
                </a:extLst>
              </a:tr>
              <a:tr h="370840">
                <a:tc>
                  <a:txBody>
                    <a:bodyPr/>
                    <a:lstStyle/>
                    <a:p>
                      <a:r>
                        <a:rPr lang="en-IN" b="1" dirty="0">
                          <a:solidFill>
                            <a:schemeClr val="tx1"/>
                          </a:solidFill>
                        </a:rPr>
                        <a:t>Technologies</a:t>
                      </a:r>
                    </a:p>
                  </a:txBody>
                  <a:tcPr/>
                </a:tc>
                <a:tc>
                  <a:txBody>
                    <a:bodyPr/>
                    <a:lstStyle/>
                    <a:p>
                      <a:r>
                        <a:rPr lang="en-IN" dirty="0">
                          <a:solidFill>
                            <a:schemeClr val="tx1"/>
                          </a:solidFill>
                        </a:rPr>
                        <a:t>Data Science</a:t>
                      </a:r>
                    </a:p>
                  </a:txBody>
                  <a:tcPr/>
                </a:tc>
                <a:extLst>
                  <a:ext uri="{0D108BD9-81ED-4DB2-BD59-A6C34878D82A}">
                    <a16:rowId xmlns:a16="http://schemas.microsoft.com/office/drawing/2014/main" val="263049880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solidFill>
                            <a:schemeClr val="tx1"/>
                          </a:solidFill>
                        </a:rPr>
                        <a:t>Domain</a:t>
                      </a:r>
                    </a:p>
                  </a:txBody>
                  <a:tcPr/>
                </a:tc>
                <a:tc>
                  <a:txBody>
                    <a:bodyPr/>
                    <a:lstStyle/>
                    <a:p>
                      <a:r>
                        <a:rPr lang="en-US" dirty="0">
                          <a:solidFill>
                            <a:schemeClr val="tx1"/>
                          </a:solidFill>
                        </a:rPr>
                        <a:t>Finance</a:t>
                      </a:r>
                      <a:endParaRPr lang="en-IN" dirty="0">
                        <a:solidFill>
                          <a:schemeClr val="tx1"/>
                        </a:solidFill>
                      </a:endParaRPr>
                    </a:p>
                  </a:txBody>
                  <a:tcPr/>
                </a:tc>
                <a:extLst>
                  <a:ext uri="{0D108BD9-81ED-4DB2-BD59-A6C34878D82A}">
                    <a16:rowId xmlns:a16="http://schemas.microsoft.com/office/drawing/2014/main" val="393966523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a:solidFill>
                            <a:schemeClr val="tx1"/>
                          </a:solidFill>
                        </a:rPr>
                        <a:t>Project Difficulties level</a:t>
                      </a:r>
                    </a:p>
                  </a:txBody>
                  <a:tcPr/>
                </a:tc>
                <a:tc>
                  <a:txBody>
                    <a:bodyPr/>
                    <a:lstStyle/>
                    <a:p>
                      <a:r>
                        <a:rPr lang="en-US" dirty="0">
                          <a:solidFill>
                            <a:schemeClr val="tx1"/>
                          </a:solidFill>
                        </a:rPr>
                        <a:t>Intermediate</a:t>
                      </a:r>
                      <a:endParaRPr lang="en-IN" dirty="0">
                        <a:solidFill>
                          <a:schemeClr val="tx1"/>
                        </a:solidFill>
                      </a:endParaRPr>
                    </a:p>
                  </a:txBody>
                  <a:tcPr/>
                </a:tc>
                <a:extLst>
                  <a:ext uri="{0D108BD9-81ED-4DB2-BD59-A6C34878D82A}">
                    <a16:rowId xmlns:a16="http://schemas.microsoft.com/office/drawing/2014/main" val="2038548909"/>
                  </a:ext>
                </a:extLst>
              </a:tr>
            </a:tbl>
          </a:graphicData>
        </a:graphic>
      </p:graphicFrame>
      <p:sp>
        <p:nvSpPr>
          <p:cNvPr id="12" name="TextBox 11">
            <a:extLst>
              <a:ext uri="{FF2B5EF4-FFF2-40B4-BE49-F238E27FC236}">
                <a16:creationId xmlns:a16="http://schemas.microsoft.com/office/drawing/2014/main" id="{395B618B-F410-BE2A-8C2B-3AE16E2D7CEF}"/>
              </a:ext>
            </a:extLst>
          </p:cNvPr>
          <p:cNvSpPr txBox="1"/>
          <p:nvPr/>
        </p:nvSpPr>
        <p:spPr>
          <a:xfrm>
            <a:off x="642640" y="3055799"/>
            <a:ext cx="1762720" cy="523220"/>
          </a:xfrm>
          <a:prstGeom prst="rect">
            <a:avLst/>
          </a:prstGeom>
          <a:noFill/>
        </p:spPr>
        <p:txBody>
          <a:bodyPr wrap="square">
            <a:spAutoFit/>
          </a:bodyPr>
          <a:lstStyle/>
          <a:p>
            <a:r>
              <a:rPr lang="en-US" sz="2800" b="1" dirty="0">
                <a:solidFill>
                  <a:srgbClr val="1F3374"/>
                </a:solidFill>
                <a:latin typeface="Barlow Semi Condensed"/>
                <a:sym typeface="Barlow Semi Condensed"/>
              </a:rPr>
              <a:t>Objective</a:t>
            </a:r>
            <a:endParaRPr lang="en-IN" sz="2800" dirty="0"/>
          </a:p>
        </p:txBody>
      </p:sp>
      <p:sp>
        <p:nvSpPr>
          <p:cNvPr id="13" name="TextBox 12">
            <a:extLst>
              <a:ext uri="{FF2B5EF4-FFF2-40B4-BE49-F238E27FC236}">
                <a16:creationId xmlns:a16="http://schemas.microsoft.com/office/drawing/2014/main" id="{0DBC5C57-8A61-5728-0FA2-8B569E5F7339}"/>
              </a:ext>
            </a:extLst>
          </p:cNvPr>
          <p:cNvSpPr txBox="1"/>
          <p:nvPr/>
        </p:nvSpPr>
        <p:spPr>
          <a:xfrm>
            <a:off x="642640" y="3579019"/>
            <a:ext cx="6741319" cy="1077218"/>
          </a:xfrm>
          <a:prstGeom prst="rect">
            <a:avLst/>
          </a:prstGeom>
          <a:noFill/>
        </p:spPr>
        <p:txBody>
          <a:bodyPr wrap="square" rtlCol="0">
            <a:spAutoFit/>
          </a:bodyPr>
          <a:lstStyle/>
          <a:p>
            <a:r>
              <a:rPr lang="en-IN" sz="1600" dirty="0">
                <a:solidFill>
                  <a:schemeClr val="tx1"/>
                </a:solidFill>
                <a:effectLst/>
                <a:latin typeface="Times New Roman" panose="02020603050405020304" pitchFamily="18" charset="0"/>
                <a:ea typeface="Times New Roman" panose="02020603050405020304" pitchFamily="18" charset="0"/>
              </a:rPr>
              <a:t>The objective of this project is to analyse Foreign Direct Investment (FDI) in India from 2000-01 to 2016-17, identifying key trends, sectoral performance, and growth patterns to provide actionable insights for investors and policymakers.</a:t>
            </a:r>
            <a:endParaRPr lang="en-IN" sz="1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3"/>
          <p:cNvSpPr txBox="1">
            <a:spLocks noGrp="1"/>
          </p:cNvSpPr>
          <p:nvPr>
            <p:ph type="title"/>
          </p:nvPr>
        </p:nvSpPr>
        <p:spPr>
          <a:xfrm>
            <a:off x="557212" y="851983"/>
            <a:ext cx="30718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Problem Statement</a:t>
            </a:r>
            <a:endParaRPr sz="2800" dirty="0"/>
          </a:p>
        </p:txBody>
      </p:sp>
      <p:sp>
        <p:nvSpPr>
          <p:cNvPr id="1468" name="Google Shape;1468;p33"/>
          <p:cNvSpPr txBox="1">
            <a:spLocks noGrp="1"/>
          </p:cNvSpPr>
          <p:nvPr>
            <p:ph type="subTitle" idx="2"/>
          </p:nvPr>
        </p:nvSpPr>
        <p:spPr>
          <a:xfrm>
            <a:off x="557212" y="1559793"/>
            <a:ext cx="7600950" cy="2531700"/>
          </a:xfrm>
          <a:prstGeom prst="rect">
            <a:avLst/>
          </a:prstGeom>
        </p:spPr>
        <p:txBody>
          <a:bodyPr spcFirstLastPara="1" wrap="square" lIns="91425" tIns="91425" rIns="91425" bIns="91425" anchor="t" anchorCtr="0">
            <a:noAutofit/>
          </a:bodyPr>
          <a:lstStyle/>
          <a:p>
            <a:r>
              <a:rPr lang="en-IN" sz="1600" dirty="0">
                <a:effectLst/>
                <a:latin typeface="Times New Roman" panose="02020603050405020304" pitchFamily="18" charset="0"/>
                <a:ea typeface="Times New Roman" panose="02020603050405020304" pitchFamily="18" charset="0"/>
              </a:rPr>
              <a:t>Investment is a game of understanding historic data of investment objects under</a:t>
            </a:r>
          </a:p>
          <a:p>
            <a:r>
              <a:rPr lang="en-IN" sz="1600" dirty="0">
                <a:effectLst/>
                <a:latin typeface="Times New Roman" panose="02020603050405020304" pitchFamily="18" charset="0"/>
                <a:ea typeface="Times New Roman" panose="02020603050405020304" pitchFamily="18" charset="0"/>
              </a:rPr>
              <a:t>different events but it is still a game of chances to minimize the risk we apply analytics</a:t>
            </a:r>
          </a:p>
          <a:p>
            <a:r>
              <a:rPr lang="en-IN" sz="1600" dirty="0">
                <a:effectLst/>
                <a:latin typeface="Times New Roman" panose="02020603050405020304" pitchFamily="18" charset="0"/>
                <a:ea typeface="Times New Roman" panose="02020603050405020304" pitchFamily="18" charset="0"/>
              </a:rPr>
              <a:t>to find the equilibrium investment.</a:t>
            </a:r>
          </a:p>
          <a:p>
            <a:r>
              <a:rPr lang="en-IN" sz="1600" dirty="0">
                <a:effectLst/>
                <a:latin typeface="Times New Roman" panose="02020603050405020304" pitchFamily="18" charset="0"/>
                <a:ea typeface="Times New Roman" panose="02020603050405020304" pitchFamily="18" charset="0"/>
              </a:rPr>
              <a:t>To understand the Foreign direct investment in India for the last 17 years from 2000-01</a:t>
            </a:r>
          </a:p>
          <a:p>
            <a:r>
              <a:rPr lang="en-IN" sz="1600" dirty="0">
                <a:effectLst/>
                <a:latin typeface="Times New Roman" panose="02020603050405020304" pitchFamily="18" charset="0"/>
                <a:ea typeface="Times New Roman" panose="02020603050405020304" pitchFamily="18" charset="0"/>
              </a:rPr>
              <a:t>to 2016-17. This dataset contains sector and financial year-wise data of FDI in India</a:t>
            </a:r>
          </a:p>
          <a:p>
            <a:r>
              <a:rPr lang="en-IN" sz="1600" dirty="0">
                <a:effectLst/>
                <a:latin typeface="Times New Roman" panose="02020603050405020304" pitchFamily="18" charset="0"/>
                <a:ea typeface="Times New Roman" panose="02020603050405020304" pitchFamily="18" charset="0"/>
              </a:rPr>
              <a:t>Sector-wise investment analysis Year-wise investment analysis.</a:t>
            </a:r>
          </a:p>
          <a:p>
            <a:r>
              <a:rPr lang="en-IN" sz="1600" dirty="0">
                <a:effectLst/>
                <a:latin typeface="Times New Roman" panose="02020603050405020304" pitchFamily="18" charset="0"/>
                <a:ea typeface="Times New Roman" panose="02020603050405020304" pitchFamily="18" charset="0"/>
              </a:rPr>
              <a:t>Find key metrics and factors and show the meaningful relationships between</a:t>
            </a:r>
          </a:p>
          <a:p>
            <a:r>
              <a:rPr lang="en-IN" sz="1600" dirty="0">
                <a:effectLst/>
                <a:latin typeface="Times New Roman" panose="02020603050405020304" pitchFamily="18" charset="0"/>
                <a:ea typeface="Times New Roman" panose="02020603050405020304" pitchFamily="18" charset="0"/>
              </a:rPr>
              <a:t>attributes. Do your own research and come up with your findings.</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1" name="TextBox 10">
            <a:extLst>
              <a:ext uri="{FF2B5EF4-FFF2-40B4-BE49-F238E27FC236}">
                <a16:creationId xmlns:a16="http://schemas.microsoft.com/office/drawing/2014/main" id="{11CC53E6-8E59-F7E4-701F-1DBA29CA77B3}"/>
              </a:ext>
            </a:extLst>
          </p:cNvPr>
          <p:cNvSpPr txBox="1"/>
          <p:nvPr/>
        </p:nvSpPr>
        <p:spPr>
          <a:xfrm>
            <a:off x="687586" y="1149280"/>
            <a:ext cx="457557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1F3374"/>
                </a:solidFill>
                <a:effectLst/>
                <a:uLnTx/>
                <a:uFillTx/>
                <a:latin typeface="Barlow Semi Condensed"/>
                <a:cs typeface="Arial"/>
                <a:sym typeface="Barlow Semi Condensed"/>
              </a:rPr>
              <a:t>Dataset Information</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1BC5946B-3384-D2C0-13DB-EE2A50641618}"/>
              </a:ext>
            </a:extLst>
          </p:cNvPr>
          <p:cNvSpPr txBox="1"/>
          <p:nvPr/>
        </p:nvSpPr>
        <p:spPr>
          <a:xfrm>
            <a:off x="687586" y="1910030"/>
            <a:ext cx="757773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1F3374"/>
                </a:solidFill>
                <a:effectLst/>
                <a:uLnTx/>
                <a:uFillTx/>
                <a:latin typeface="Times New Roman" panose="02020603050405020304" pitchFamily="18" charset="0"/>
                <a:ea typeface="Times New Roman" panose="02020603050405020304" pitchFamily="18" charset="0"/>
                <a:cs typeface="Arial"/>
                <a:sym typeface="Arial"/>
              </a:rPr>
              <a:t>The dataset covers Foreign Direct Investment (FDI) in India from 2000-01 to 2016-17.</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1F3374"/>
                </a:solidFill>
                <a:effectLst/>
                <a:uLnTx/>
                <a:uFillTx/>
                <a:latin typeface="Times New Roman" panose="02020603050405020304" pitchFamily="18" charset="0"/>
                <a:ea typeface="Times New Roman" panose="02020603050405020304" pitchFamily="18" charset="0"/>
                <a:cs typeface="Arial"/>
                <a:sym typeface="Arial"/>
              </a:rPr>
              <a:t>The dataset includes sector-wise and year-wise Foreign Direct Investment (FDI) data, detailing investment amounts across various sectors and financial years. This comprehensive dataset allows for in-depth analysis of sectoral performance and investment trends over the 17-year period.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9B1555-DE23-7FD9-7BA0-A3FFFD07CAA6}"/>
              </a:ext>
            </a:extLst>
          </p:cNvPr>
          <p:cNvSpPr txBox="1">
            <a:spLocks/>
          </p:cNvSpPr>
          <p:nvPr/>
        </p:nvSpPr>
        <p:spPr>
          <a:xfrm>
            <a:off x="2217782" y="265462"/>
            <a:ext cx="4379690" cy="569214"/>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3000"/>
              <a:buNone/>
              <a:defRPr sz="3300" kern="1200">
                <a:solidFill>
                  <a:schemeClr val="accent1"/>
                </a:solidFill>
                <a:latin typeface="+mj-lt"/>
                <a:ea typeface="+mj-ea"/>
                <a:cs typeface="+mj-c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lgn="ctr">
              <a:buClrTx/>
              <a:buFontTx/>
            </a:pPr>
            <a:r>
              <a:rPr lang="en-US" sz="24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Architecture</a:t>
            </a:r>
            <a:endParaRPr lang="en-IN" sz="2400" u="sng"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5" name="Rectangle 4">
            <a:extLst>
              <a:ext uri="{FF2B5EF4-FFF2-40B4-BE49-F238E27FC236}">
                <a16:creationId xmlns:a16="http://schemas.microsoft.com/office/drawing/2014/main" id="{67CBD5F0-F98F-ACAD-C5F0-60D535987988}"/>
              </a:ext>
            </a:extLst>
          </p:cNvPr>
          <p:cNvSpPr/>
          <p:nvPr/>
        </p:nvSpPr>
        <p:spPr>
          <a:xfrm>
            <a:off x="1008764" y="900113"/>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Raw Data Collection</a:t>
            </a:r>
            <a:endParaRPr lang="en-IN" sz="1200" dirty="0">
              <a:solidFill>
                <a:schemeClr val="bg1"/>
              </a:solidFill>
            </a:endParaRPr>
          </a:p>
        </p:txBody>
      </p:sp>
      <p:sp>
        <p:nvSpPr>
          <p:cNvPr id="6" name="Rectangle 5">
            <a:extLst>
              <a:ext uri="{FF2B5EF4-FFF2-40B4-BE49-F238E27FC236}">
                <a16:creationId xmlns:a16="http://schemas.microsoft.com/office/drawing/2014/main" id="{FA793BBE-182D-BC53-8138-1B92120925EA}"/>
              </a:ext>
            </a:extLst>
          </p:cNvPr>
          <p:cNvSpPr/>
          <p:nvPr/>
        </p:nvSpPr>
        <p:spPr>
          <a:xfrm>
            <a:off x="3648196" y="900113"/>
            <a:ext cx="1448039"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Importing Libraries In Jupyter Notebook </a:t>
            </a:r>
            <a:endParaRPr lang="en-IN" sz="1200" dirty="0"/>
          </a:p>
        </p:txBody>
      </p:sp>
      <p:sp>
        <p:nvSpPr>
          <p:cNvPr id="7" name="Rectangle 6">
            <a:extLst>
              <a:ext uri="{FF2B5EF4-FFF2-40B4-BE49-F238E27FC236}">
                <a16:creationId xmlns:a16="http://schemas.microsoft.com/office/drawing/2014/main" id="{A1D6206F-F6BE-6F08-C2D8-04AA30C3F792}"/>
              </a:ext>
            </a:extLst>
          </p:cNvPr>
          <p:cNvSpPr/>
          <p:nvPr/>
        </p:nvSpPr>
        <p:spPr>
          <a:xfrm>
            <a:off x="6760702" y="900527"/>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Load Dataset</a:t>
            </a:r>
            <a:endParaRPr lang="en-IN" sz="1200" dirty="0">
              <a:solidFill>
                <a:schemeClr val="bg1"/>
              </a:solidFill>
            </a:endParaRPr>
          </a:p>
        </p:txBody>
      </p:sp>
      <p:sp>
        <p:nvSpPr>
          <p:cNvPr id="8" name="Rectangle 7">
            <a:extLst>
              <a:ext uri="{FF2B5EF4-FFF2-40B4-BE49-F238E27FC236}">
                <a16:creationId xmlns:a16="http://schemas.microsoft.com/office/drawing/2014/main" id="{6D339CF2-8366-24D0-1F45-163185C1CF5D}"/>
              </a:ext>
            </a:extLst>
          </p:cNvPr>
          <p:cNvSpPr/>
          <p:nvPr/>
        </p:nvSpPr>
        <p:spPr>
          <a:xfrm>
            <a:off x="6760699" y="182923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Missing Values Imputation</a:t>
            </a:r>
            <a:endParaRPr lang="en-IN" sz="1200" dirty="0">
              <a:solidFill>
                <a:schemeClr val="bg1"/>
              </a:solidFill>
            </a:endParaRPr>
          </a:p>
        </p:txBody>
      </p:sp>
      <p:sp>
        <p:nvSpPr>
          <p:cNvPr id="9" name="Rectangle 8">
            <a:extLst>
              <a:ext uri="{FF2B5EF4-FFF2-40B4-BE49-F238E27FC236}">
                <a16:creationId xmlns:a16="http://schemas.microsoft.com/office/drawing/2014/main" id="{4081EB89-6C60-8726-4538-6B37191E68FF}"/>
              </a:ext>
            </a:extLst>
          </p:cNvPr>
          <p:cNvSpPr/>
          <p:nvPr/>
        </p:nvSpPr>
        <p:spPr>
          <a:xfrm>
            <a:off x="6760699" y="3720338"/>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Handling Outliers </a:t>
            </a:r>
            <a:endParaRPr lang="en-IN" sz="1200" dirty="0">
              <a:solidFill>
                <a:schemeClr val="bg1"/>
              </a:solidFill>
            </a:endParaRPr>
          </a:p>
        </p:txBody>
      </p:sp>
      <p:sp>
        <p:nvSpPr>
          <p:cNvPr id="10" name="Rectangle 9">
            <a:extLst>
              <a:ext uri="{FF2B5EF4-FFF2-40B4-BE49-F238E27FC236}">
                <a16:creationId xmlns:a16="http://schemas.microsoft.com/office/drawing/2014/main" id="{FA983A7D-DB18-BB40-FD2A-C2FDED4A9FD9}"/>
              </a:ext>
            </a:extLst>
          </p:cNvPr>
          <p:cNvSpPr/>
          <p:nvPr/>
        </p:nvSpPr>
        <p:spPr>
          <a:xfrm>
            <a:off x="6760699" y="2774787"/>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 Cleaning</a:t>
            </a:r>
            <a:endParaRPr lang="en-IN" sz="1200" dirty="0">
              <a:solidFill>
                <a:schemeClr val="bg1"/>
              </a:solidFill>
            </a:endParaRPr>
          </a:p>
        </p:txBody>
      </p:sp>
      <p:sp>
        <p:nvSpPr>
          <p:cNvPr id="11" name="Rectangle 10">
            <a:extLst>
              <a:ext uri="{FF2B5EF4-FFF2-40B4-BE49-F238E27FC236}">
                <a16:creationId xmlns:a16="http://schemas.microsoft.com/office/drawing/2014/main" id="{EF1C7058-215D-E5C0-1751-82F6F7911A1A}"/>
              </a:ext>
            </a:extLst>
          </p:cNvPr>
          <p:cNvSpPr/>
          <p:nvPr/>
        </p:nvSpPr>
        <p:spPr>
          <a:xfrm>
            <a:off x="4812106"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Exploratory Data Analysis (EDA)</a:t>
            </a:r>
            <a:endParaRPr lang="en-IN" sz="1200" dirty="0">
              <a:solidFill>
                <a:schemeClr val="bg1"/>
              </a:solidFill>
            </a:endParaRPr>
          </a:p>
        </p:txBody>
      </p:sp>
      <p:sp>
        <p:nvSpPr>
          <p:cNvPr id="12" name="Rectangle 11">
            <a:extLst>
              <a:ext uri="{FF2B5EF4-FFF2-40B4-BE49-F238E27FC236}">
                <a16:creationId xmlns:a16="http://schemas.microsoft.com/office/drawing/2014/main" id="{B88F3AEB-2C18-C5D1-BCFF-24A8AB09ADF4}"/>
              </a:ext>
            </a:extLst>
          </p:cNvPr>
          <p:cNvSpPr/>
          <p:nvPr/>
        </p:nvSpPr>
        <p:spPr>
          <a:xfrm>
            <a:off x="3243194"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PowerBi </a:t>
            </a:r>
          </a:p>
          <a:p>
            <a:pPr algn="ctr"/>
            <a:r>
              <a:rPr lang="en-US" sz="1200" dirty="0">
                <a:solidFill>
                  <a:schemeClr val="bg1"/>
                </a:solidFill>
              </a:rPr>
              <a:t>Desktop</a:t>
            </a:r>
            <a:endParaRPr lang="en-IN" sz="1200" dirty="0">
              <a:solidFill>
                <a:schemeClr val="bg1"/>
              </a:solidFill>
            </a:endParaRPr>
          </a:p>
        </p:txBody>
      </p:sp>
      <p:sp>
        <p:nvSpPr>
          <p:cNvPr id="13" name="Rectangle 12">
            <a:extLst>
              <a:ext uri="{FF2B5EF4-FFF2-40B4-BE49-F238E27FC236}">
                <a16:creationId xmlns:a16="http://schemas.microsoft.com/office/drawing/2014/main" id="{298A3D5B-99A9-4E7F-429C-61CD05EB9670}"/>
              </a:ext>
            </a:extLst>
          </p:cNvPr>
          <p:cNvSpPr/>
          <p:nvPr/>
        </p:nvSpPr>
        <p:spPr>
          <a:xfrm>
            <a:off x="1674282"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Insight</a:t>
            </a:r>
            <a:endParaRPr lang="en-IN" sz="1200" dirty="0">
              <a:solidFill>
                <a:schemeClr val="bg1"/>
              </a:solidFill>
            </a:endParaRPr>
          </a:p>
        </p:txBody>
      </p:sp>
      <p:sp>
        <p:nvSpPr>
          <p:cNvPr id="14" name="Rectangle 13">
            <a:extLst>
              <a:ext uri="{FF2B5EF4-FFF2-40B4-BE49-F238E27FC236}">
                <a16:creationId xmlns:a16="http://schemas.microsoft.com/office/drawing/2014/main" id="{D32B60D3-1F1D-EAC8-E498-14D6B4E4B77D}"/>
              </a:ext>
            </a:extLst>
          </p:cNvPr>
          <p:cNvSpPr/>
          <p:nvPr/>
        </p:nvSpPr>
        <p:spPr>
          <a:xfrm>
            <a:off x="560784" y="2659660"/>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Report</a:t>
            </a:r>
            <a:endParaRPr lang="en-IN" sz="1200" dirty="0">
              <a:solidFill>
                <a:schemeClr val="bg1"/>
              </a:solidFill>
            </a:endParaRPr>
          </a:p>
        </p:txBody>
      </p:sp>
      <p:cxnSp>
        <p:nvCxnSpPr>
          <p:cNvPr id="15" name="Straight Arrow Connector 14">
            <a:extLst>
              <a:ext uri="{FF2B5EF4-FFF2-40B4-BE49-F238E27FC236}">
                <a16:creationId xmlns:a16="http://schemas.microsoft.com/office/drawing/2014/main" id="{0F9C5223-908B-A70D-A215-BF53653610D8}"/>
              </a:ext>
            </a:extLst>
          </p:cNvPr>
          <p:cNvCxnSpPr>
            <a:cxnSpLocks/>
            <a:endCxn id="6" idx="1"/>
          </p:cNvCxnSpPr>
          <p:nvPr/>
        </p:nvCxnSpPr>
        <p:spPr>
          <a:xfrm flipV="1">
            <a:off x="2266065" y="1250157"/>
            <a:ext cx="1382131" cy="7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26E8909-0AB7-EC05-3F71-D83847C63178}"/>
              </a:ext>
            </a:extLst>
          </p:cNvPr>
          <p:cNvCxnSpPr>
            <a:cxnSpLocks/>
            <a:stCxn id="6" idx="3"/>
            <a:endCxn id="7" idx="1"/>
          </p:cNvCxnSpPr>
          <p:nvPr/>
        </p:nvCxnSpPr>
        <p:spPr>
          <a:xfrm>
            <a:off x="5096235" y="1250157"/>
            <a:ext cx="1664467" cy="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5A5A004-FD99-F695-DD00-4FB19E5C085D}"/>
              </a:ext>
            </a:extLst>
          </p:cNvPr>
          <p:cNvCxnSpPr>
            <a:cxnSpLocks/>
          </p:cNvCxnSpPr>
          <p:nvPr/>
        </p:nvCxnSpPr>
        <p:spPr>
          <a:xfrm>
            <a:off x="7389348" y="1599950"/>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D8A765-2227-AC4E-A27F-00EFA0D8ABFD}"/>
              </a:ext>
            </a:extLst>
          </p:cNvPr>
          <p:cNvCxnSpPr>
            <a:cxnSpLocks/>
          </p:cNvCxnSpPr>
          <p:nvPr/>
        </p:nvCxnSpPr>
        <p:spPr>
          <a:xfrm flipH="1">
            <a:off x="4500495" y="4330412"/>
            <a:ext cx="311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1AC93F-F8D7-E2D4-0604-71397E05F929}"/>
              </a:ext>
            </a:extLst>
          </p:cNvPr>
          <p:cNvCxnSpPr>
            <a:cxnSpLocks/>
          </p:cNvCxnSpPr>
          <p:nvPr/>
        </p:nvCxnSpPr>
        <p:spPr>
          <a:xfrm flipH="1">
            <a:off x="2931583" y="4330412"/>
            <a:ext cx="311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B8EABB1-A32E-D942-44DA-E34986A7C912}"/>
              </a:ext>
            </a:extLst>
          </p:cNvPr>
          <p:cNvCxnSpPr>
            <a:cxnSpLocks/>
            <a:stCxn id="13" idx="1"/>
            <a:endCxn id="14" idx="2"/>
          </p:cNvCxnSpPr>
          <p:nvPr/>
        </p:nvCxnSpPr>
        <p:spPr>
          <a:xfrm rot="10800000">
            <a:off x="1189436" y="3359748"/>
            <a:ext cx="484847" cy="9581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Left Brace 20">
            <a:extLst>
              <a:ext uri="{FF2B5EF4-FFF2-40B4-BE49-F238E27FC236}">
                <a16:creationId xmlns:a16="http://schemas.microsoft.com/office/drawing/2014/main" id="{025C89D0-74D4-E1A1-8B8D-CD7F5C329DCA}"/>
              </a:ext>
            </a:extLst>
          </p:cNvPr>
          <p:cNvSpPr/>
          <p:nvPr/>
        </p:nvSpPr>
        <p:spPr>
          <a:xfrm>
            <a:off x="6235568" y="1458704"/>
            <a:ext cx="525121" cy="25091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050"/>
          </a:p>
        </p:txBody>
      </p:sp>
      <p:cxnSp>
        <p:nvCxnSpPr>
          <p:cNvPr id="22" name="Connector: Elbow 21">
            <a:extLst>
              <a:ext uri="{FF2B5EF4-FFF2-40B4-BE49-F238E27FC236}">
                <a16:creationId xmlns:a16="http://schemas.microsoft.com/office/drawing/2014/main" id="{2164B0AA-437E-D7FF-2265-87BEE2AB6834}"/>
              </a:ext>
            </a:extLst>
          </p:cNvPr>
          <p:cNvCxnSpPr>
            <a:cxnSpLocks/>
            <a:stCxn id="9" idx="1"/>
            <a:endCxn id="11" idx="3"/>
          </p:cNvCxnSpPr>
          <p:nvPr/>
        </p:nvCxnSpPr>
        <p:spPr>
          <a:xfrm rot="10800000" flipV="1">
            <a:off x="6069407" y="4070382"/>
            <a:ext cx="691292" cy="247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B751F32-5BC0-3231-F3D6-88660D093FB1}"/>
              </a:ext>
            </a:extLst>
          </p:cNvPr>
          <p:cNvCxnSpPr>
            <a:cxnSpLocks/>
          </p:cNvCxnSpPr>
          <p:nvPr/>
        </p:nvCxnSpPr>
        <p:spPr>
          <a:xfrm>
            <a:off x="7389348" y="3486392"/>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C3E5182-9D3A-8E99-8C15-CA14B849B849}"/>
              </a:ext>
            </a:extLst>
          </p:cNvPr>
          <p:cNvCxnSpPr>
            <a:cxnSpLocks/>
          </p:cNvCxnSpPr>
          <p:nvPr/>
        </p:nvCxnSpPr>
        <p:spPr>
          <a:xfrm>
            <a:off x="7389348" y="2536181"/>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3DD6DA-2D8A-74D4-9DEB-E3BD1E9F88F5}"/>
              </a:ext>
            </a:extLst>
          </p:cNvPr>
          <p:cNvSpPr txBox="1"/>
          <p:nvPr/>
        </p:nvSpPr>
        <p:spPr>
          <a:xfrm>
            <a:off x="4407627" y="2574781"/>
            <a:ext cx="2420157" cy="276999"/>
          </a:xfrm>
          <a:prstGeom prst="rect">
            <a:avLst/>
          </a:prstGeom>
          <a:noFill/>
        </p:spPr>
        <p:txBody>
          <a:bodyPr wrap="square" rtlCol="0">
            <a:spAutoFit/>
          </a:bodyPr>
          <a:lstStyle/>
          <a:p>
            <a:r>
              <a:rPr lang="en-US" sz="1200" b="1" dirty="0">
                <a:latin typeface="Cascadia Code" panose="020B0609020000020004" pitchFamily="49" charset="0"/>
                <a:ea typeface="Cascadia Code" panose="020B0609020000020004" pitchFamily="49" charset="0"/>
                <a:cs typeface="Cascadia Code" panose="020B0609020000020004" pitchFamily="49" charset="0"/>
              </a:rPr>
              <a:t>Data Pre-Processing</a:t>
            </a:r>
            <a:endParaRPr lang="en-IN" sz="1200" b="1"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08452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2" name="TextBox 11">
            <a:extLst>
              <a:ext uri="{FF2B5EF4-FFF2-40B4-BE49-F238E27FC236}">
                <a16:creationId xmlns:a16="http://schemas.microsoft.com/office/drawing/2014/main" id="{1CB470FA-EF5B-2419-A7E1-F7DBE6AC160D}"/>
              </a:ext>
            </a:extLst>
          </p:cNvPr>
          <p:cNvSpPr txBox="1"/>
          <p:nvPr/>
        </p:nvSpPr>
        <p:spPr>
          <a:xfrm>
            <a:off x="783133" y="3210296"/>
            <a:ext cx="7577733" cy="1600438"/>
          </a:xfrm>
          <a:prstGeom prst="rect">
            <a:avLst/>
          </a:prstGeom>
          <a:noFill/>
        </p:spPr>
        <p:txBody>
          <a:bodyPr wrap="square">
            <a:spAutoFit/>
          </a:bodyPr>
          <a:lstStyle/>
          <a:p>
            <a:r>
              <a:rPr lang="en-IN" b="1" dirty="0">
                <a:solidFill>
                  <a:schemeClr val="tx1"/>
                </a:solidFill>
                <a:latin typeface="Times New Roman" panose="02020603050405020304" pitchFamily="18" charset="0"/>
                <a:ea typeface="Times New Roman" panose="02020603050405020304" pitchFamily="18" charset="0"/>
              </a:rPr>
              <a:t>  </a:t>
            </a:r>
            <a:r>
              <a:rPr lang="en-IN" sz="1400" b="1" dirty="0">
                <a:solidFill>
                  <a:schemeClr val="tx1"/>
                </a:solidFill>
                <a:effectLst/>
                <a:latin typeface="Times New Roman" panose="02020603050405020304" pitchFamily="18" charset="0"/>
                <a:ea typeface="Times New Roman" panose="02020603050405020304" pitchFamily="18" charset="0"/>
              </a:rPr>
              <a:t>Top Sectors with Highest FDI:</a:t>
            </a:r>
            <a:endParaRPr lang="en-IN" sz="1050" dirty="0">
              <a:solidFill>
                <a:schemeClr val="tx1"/>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400" dirty="0">
                <a:solidFill>
                  <a:schemeClr val="tx1"/>
                </a:solidFill>
                <a:effectLst/>
                <a:latin typeface="Times New Roman" panose="02020603050405020304" pitchFamily="18" charset="0"/>
                <a:ea typeface="Times New Roman" panose="02020603050405020304" pitchFamily="18" charset="0"/>
              </a:rPr>
              <a:t>The "Services Sector (Financial, Banking, Insurance, etc.)" received the highest FDI, amounting to 8,684 units.</a:t>
            </a:r>
            <a:endParaRPr lang="en-IN" sz="1050" dirty="0">
              <a:solidFill>
                <a:schemeClr val="tx1"/>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400" dirty="0">
                <a:solidFill>
                  <a:schemeClr val="tx1"/>
                </a:solidFill>
                <a:effectLst/>
                <a:latin typeface="Times New Roman" panose="02020603050405020304" pitchFamily="18" charset="0"/>
                <a:ea typeface="Times New Roman" panose="02020603050405020304" pitchFamily="18" charset="0"/>
              </a:rPr>
              <a:t>Other top sectors include "Telecommunications" (5,564 units) and "Computer Software &amp; Hardware" (3,652 units).</a:t>
            </a:r>
            <a:endParaRPr lang="en-IN" sz="1050" dirty="0">
              <a:solidFill>
                <a:schemeClr val="tx1"/>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400" dirty="0">
                <a:solidFill>
                  <a:schemeClr val="tx1"/>
                </a:solidFill>
                <a:effectLst/>
                <a:latin typeface="Times New Roman" panose="02020603050405020304" pitchFamily="18" charset="0"/>
                <a:ea typeface="Times New Roman" panose="02020603050405020304" pitchFamily="18" charset="0"/>
              </a:rPr>
              <a:t>Sectors like "Trading" (2,338 units) and "Automobile Industry" (1,609 units) also attracted significant investments.</a:t>
            </a:r>
            <a:endParaRPr lang="en-IN" sz="1050" dirty="0">
              <a:solidFill>
                <a:schemeClr val="tx1"/>
              </a:solidFill>
              <a:effectLst/>
              <a:latin typeface="Times New Roman" panose="02020603050405020304" pitchFamily="18" charset="0"/>
              <a:ea typeface="Times New Roman" panose="02020603050405020304" pitchFamily="18" charset="0"/>
            </a:endParaRPr>
          </a:p>
        </p:txBody>
      </p:sp>
      <p:pic>
        <p:nvPicPr>
          <p:cNvPr id="14" name="Picture 13">
            <a:extLst>
              <a:ext uri="{FF2B5EF4-FFF2-40B4-BE49-F238E27FC236}">
                <a16:creationId xmlns:a16="http://schemas.microsoft.com/office/drawing/2014/main" id="{B7F078CA-FA67-3F4D-E787-39FFCCAEFC3C}"/>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700"/>
                    </a14:imgEffect>
                  </a14:imgLayer>
                </a14:imgProps>
              </a:ext>
            </a:extLst>
          </a:blip>
          <a:srcRect b="18053"/>
          <a:stretch/>
        </p:blipFill>
        <p:spPr>
          <a:xfrm>
            <a:off x="1693575" y="332766"/>
            <a:ext cx="5647753" cy="263903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9223D-E6ED-DE02-49F6-6543873D58BB}"/>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b="16538"/>
          <a:stretch/>
        </p:blipFill>
        <p:spPr>
          <a:xfrm>
            <a:off x="1710442" y="480882"/>
            <a:ext cx="5723116" cy="251235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308C920-953A-AC0B-BAB4-52D03E505E04}"/>
              </a:ext>
            </a:extLst>
          </p:cNvPr>
          <p:cNvSpPr txBox="1"/>
          <p:nvPr/>
        </p:nvSpPr>
        <p:spPr>
          <a:xfrm>
            <a:off x="696515" y="3214687"/>
            <a:ext cx="7750969" cy="1815882"/>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  </a:t>
            </a:r>
            <a:r>
              <a:rPr lang="en-IN" sz="1600" b="1" dirty="0">
                <a:solidFill>
                  <a:schemeClr val="tx1"/>
                </a:solidFill>
                <a:effectLst/>
                <a:latin typeface="Times New Roman" panose="02020603050405020304" pitchFamily="18" charset="0"/>
                <a:ea typeface="Times New Roman" panose="02020603050405020304" pitchFamily="18" charset="0"/>
              </a:rPr>
              <a:t>Top Sectors with Lowest FDI:</a:t>
            </a:r>
            <a:endParaRPr lang="en-IN" sz="1600" dirty="0">
              <a:solidFill>
                <a:schemeClr val="tx1"/>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600" dirty="0">
                <a:solidFill>
                  <a:schemeClr val="tx1"/>
                </a:solidFill>
                <a:effectLst/>
                <a:latin typeface="Times New Roman" panose="02020603050405020304" pitchFamily="18" charset="0"/>
                <a:ea typeface="Times New Roman" panose="02020603050405020304" pitchFamily="18" charset="0"/>
              </a:rPr>
              <a:t>The "Glue and </a:t>
            </a:r>
            <a:r>
              <a:rPr lang="en-IN" sz="1600" dirty="0" err="1">
                <a:solidFill>
                  <a:schemeClr val="tx1"/>
                </a:solidFill>
                <a:effectLst/>
                <a:latin typeface="Times New Roman" panose="02020603050405020304" pitchFamily="18" charset="0"/>
                <a:ea typeface="Times New Roman" panose="02020603050405020304" pitchFamily="18" charset="0"/>
              </a:rPr>
              <a:t>Gelatin</a:t>
            </a:r>
            <a:r>
              <a:rPr lang="en-IN" sz="1600" dirty="0">
                <a:solidFill>
                  <a:schemeClr val="tx1"/>
                </a:solidFill>
                <a:effectLst/>
                <a:latin typeface="Times New Roman" panose="02020603050405020304" pitchFamily="18" charset="0"/>
                <a:ea typeface="Times New Roman" panose="02020603050405020304" pitchFamily="18" charset="0"/>
              </a:rPr>
              <a:t>" sector received the lowest FDI, with just 90.60 units.</a:t>
            </a:r>
          </a:p>
          <a:p>
            <a:pPr marL="342900" lvl="0" indent="-342900">
              <a:buSzPts val="1000"/>
              <a:buFont typeface="Symbol" panose="05050102010706020507" pitchFamily="18" charset="2"/>
              <a:buChar char=""/>
              <a:tabLst>
                <a:tab pos="457200" algn="l"/>
              </a:tabLst>
            </a:pPr>
            <a:r>
              <a:rPr lang="en-IN" sz="1600" dirty="0">
                <a:solidFill>
                  <a:schemeClr val="tx1"/>
                </a:solidFill>
                <a:effectLst/>
                <a:latin typeface="Times New Roman" panose="02020603050405020304" pitchFamily="18" charset="0"/>
                <a:ea typeface="Times New Roman" panose="02020603050405020304" pitchFamily="18" charset="0"/>
              </a:rPr>
              <a:t>Other sectors with minimal FDI include "Dye-Stuffs" (10.70 units) and "Timber Products" (10.23 units).</a:t>
            </a:r>
          </a:p>
          <a:p>
            <a:pPr marL="342900" lvl="0" indent="-342900">
              <a:buSzPts val="1000"/>
              <a:buFont typeface="Symbol" panose="05050102010706020507" pitchFamily="18" charset="2"/>
              <a:buChar char=""/>
              <a:tabLst>
                <a:tab pos="457200" algn="l"/>
              </a:tabLst>
            </a:pPr>
            <a:r>
              <a:rPr lang="en-IN" sz="1600" dirty="0">
                <a:solidFill>
                  <a:schemeClr val="tx1"/>
                </a:solidFill>
                <a:effectLst/>
                <a:latin typeface="Times New Roman" panose="02020603050405020304" pitchFamily="18" charset="0"/>
                <a:ea typeface="Times New Roman" panose="02020603050405020304" pitchFamily="18" charset="0"/>
              </a:rPr>
              <a:t>Several sectors like "Defence Industries," "Coir," and "Coal Production" received no FDI during this period.</a:t>
            </a:r>
          </a:p>
          <a:p>
            <a:endParaRPr lang="en-IN" dirty="0"/>
          </a:p>
        </p:txBody>
      </p:sp>
    </p:spTree>
    <p:extLst>
      <p:ext uri="{BB962C8B-B14F-4D97-AF65-F5344CB8AC3E}">
        <p14:creationId xmlns:p14="http://schemas.microsoft.com/office/powerpoint/2010/main" val="127630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54AB3F-4654-7A20-F39D-70D7E826B42A}"/>
              </a:ext>
            </a:extLst>
          </p:cNvPr>
          <p:cNvSpPr>
            <a:spLocks noGrp="1"/>
          </p:cNvSpPr>
          <p:nvPr>
            <p:ph type="subTitle" idx="1"/>
          </p:nvPr>
        </p:nvSpPr>
        <p:spPr>
          <a:xfrm>
            <a:off x="605430" y="3228140"/>
            <a:ext cx="8090297" cy="2065379"/>
          </a:xfrm>
        </p:spPr>
        <p:txBody>
          <a:bodyPr/>
          <a:lstStyle/>
          <a:p>
            <a:r>
              <a:rPr lang="en-IN" sz="1600" dirty="0">
                <a:solidFill>
                  <a:schemeClr val="tx1"/>
                </a:solidFill>
                <a:effectLst/>
                <a:latin typeface="Times New Roman" panose="02020603050405020304" pitchFamily="18" charset="0"/>
                <a:ea typeface="Times New Roman" panose="02020603050405020304" pitchFamily="18" charset="0"/>
              </a:rPr>
              <a:t></a:t>
            </a:r>
            <a:r>
              <a:rPr lang="en-IN" sz="1600" b="1" dirty="0">
                <a:solidFill>
                  <a:schemeClr val="tx1"/>
                </a:solidFill>
                <a:effectLst/>
                <a:latin typeface="Times New Roman" panose="02020603050405020304" pitchFamily="18" charset="0"/>
                <a:ea typeface="Times New Roman" panose="02020603050405020304" pitchFamily="18" charset="0"/>
              </a:rPr>
              <a:t> </a:t>
            </a:r>
            <a:r>
              <a:rPr lang="en-IN" b="1" dirty="0">
                <a:solidFill>
                  <a:schemeClr val="tx1"/>
                </a:solidFill>
                <a:effectLst/>
                <a:latin typeface="Times New Roman" panose="02020603050405020304" pitchFamily="18" charset="0"/>
                <a:ea typeface="Times New Roman" panose="02020603050405020304" pitchFamily="18" charset="0"/>
              </a:rPr>
              <a:t>Trend of FDI Over Years:</a:t>
            </a:r>
            <a:endParaRPr lang="en-IN" dirty="0">
              <a:solidFill>
                <a:schemeClr val="tx1"/>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dirty="0">
                <a:solidFill>
                  <a:schemeClr val="tx1"/>
                </a:solidFill>
                <a:effectLst/>
                <a:latin typeface="Times New Roman" panose="02020603050405020304" pitchFamily="18" charset="0"/>
                <a:ea typeface="Times New Roman" panose="02020603050405020304" pitchFamily="18" charset="0"/>
              </a:rPr>
              <a:t>FDI in India has seen a significant upward trend from 2000-01 to 2016-17.</a:t>
            </a:r>
          </a:p>
          <a:p>
            <a:pPr marL="342900" lvl="0" indent="-342900">
              <a:buSzPts val="1000"/>
              <a:buFont typeface="Symbol" panose="05050102010706020507" pitchFamily="18" charset="2"/>
              <a:buChar char=""/>
              <a:tabLst>
                <a:tab pos="457200" algn="l"/>
              </a:tabLst>
            </a:pPr>
            <a:r>
              <a:rPr lang="en-IN" dirty="0">
                <a:solidFill>
                  <a:schemeClr val="tx1"/>
                </a:solidFill>
                <a:effectLst/>
                <a:latin typeface="Times New Roman" panose="02020603050405020304" pitchFamily="18" charset="0"/>
                <a:ea typeface="Times New Roman" panose="02020603050405020304" pitchFamily="18" charset="0"/>
              </a:rPr>
              <a:t>The investment started at 2,379 units in 2000-01 and showed fluctuations in the initial years.</a:t>
            </a:r>
          </a:p>
          <a:p>
            <a:pPr marL="342900" lvl="0" indent="-342900">
              <a:buSzPts val="1000"/>
              <a:buFont typeface="Symbol" panose="05050102010706020507" pitchFamily="18" charset="2"/>
              <a:buChar char=""/>
              <a:tabLst>
                <a:tab pos="457200" algn="l"/>
              </a:tabLst>
            </a:pPr>
            <a:r>
              <a:rPr lang="en-IN" dirty="0">
                <a:solidFill>
                  <a:schemeClr val="tx1"/>
                </a:solidFill>
                <a:effectLst/>
                <a:latin typeface="Times New Roman" panose="02020603050405020304" pitchFamily="18" charset="0"/>
                <a:ea typeface="Times New Roman" panose="02020603050405020304" pitchFamily="18" charset="0"/>
              </a:rPr>
              <a:t>A notable increase is observed from 2006-07 onwards, with FDI peaking at 43,478 units in 2016-17.</a:t>
            </a:r>
          </a:p>
          <a:p>
            <a:r>
              <a:rPr lang="en-IN" dirty="0">
                <a:solidFill>
                  <a:schemeClr val="tx1"/>
                </a:solidFill>
                <a:effectLst/>
                <a:latin typeface="Times New Roman" panose="02020603050405020304" pitchFamily="18" charset="0"/>
                <a:ea typeface="Times New Roman" panose="02020603050405020304" pitchFamily="18" charset="0"/>
              </a:rPr>
              <a:t>Key peaks include 31,396 units in 2008-09 and 40,001 units in 2015-16, indicating periods of high investment activity</a:t>
            </a:r>
            <a:endParaRPr lang="en-IN" dirty="0">
              <a:solidFill>
                <a:schemeClr val="tx1"/>
              </a:solidFill>
            </a:endParaRPr>
          </a:p>
        </p:txBody>
      </p:sp>
      <p:pic>
        <p:nvPicPr>
          <p:cNvPr id="5" name="Picture 4">
            <a:extLst>
              <a:ext uri="{FF2B5EF4-FFF2-40B4-BE49-F238E27FC236}">
                <a16:creationId xmlns:a16="http://schemas.microsoft.com/office/drawing/2014/main" id="{3FF6278D-146C-CE28-0189-0501F848F89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561036" y="358491"/>
            <a:ext cx="6021927" cy="28133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863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393FC-D949-6287-3961-2E2F458BEB7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733120" y="328614"/>
            <a:ext cx="5677759" cy="286813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CAD1A3F8-9087-C12A-E20C-38A569B02FCC}"/>
              </a:ext>
            </a:extLst>
          </p:cNvPr>
          <p:cNvSpPr txBox="1"/>
          <p:nvPr/>
        </p:nvSpPr>
        <p:spPr>
          <a:xfrm>
            <a:off x="776883" y="3507583"/>
            <a:ext cx="7590233" cy="1169551"/>
          </a:xfrm>
          <a:prstGeom prst="rect">
            <a:avLst/>
          </a:prstGeom>
          <a:noFill/>
        </p:spPr>
        <p:txBody>
          <a:bodyPr wrap="square" rtlCol="0">
            <a:spAutoFit/>
          </a:bodyPr>
          <a:lstStyle/>
          <a:p>
            <a:r>
              <a:rPr lang="en-IN" b="1" dirty="0">
                <a:solidFill>
                  <a:schemeClr val="tx1"/>
                </a:solidFill>
                <a:effectLst/>
                <a:latin typeface="Times New Roman" panose="02020603050405020304" pitchFamily="18" charset="0"/>
                <a:ea typeface="Times New Roman" panose="02020603050405020304" pitchFamily="18" charset="0"/>
              </a:rPr>
              <a:t>Growth in Sectors:</a:t>
            </a:r>
            <a:endParaRPr lang="en-IN" dirty="0">
              <a:solidFill>
                <a:schemeClr val="tx1"/>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b="1" dirty="0">
                <a:solidFill>
                  <a:schemeClr val="tx1"/>
                </a:solidFill>
                <a:effectLst/>
                <a:latin typeface="Times New Roman" panose="02020603050405020304" pitchFamily="18" charset="0"/>
                <a:ea typeface="Times New Roman" panose="02020603050405020304" pitchFamily="18" charset="0"/>
              </a:rPr>
              <a:t>Volatile Growth Rates:</a:t>
            </a:r>
            <a:r>
              <a:rPr lang="en-IN" dirty="0">
                <a:solidFill>
                  <a:schemeClr val="tx1"/>
                </a:solidFill>
                <a:effectLst/>
                <a:latin typeface="Times New Roman" panose="02020603050405020304" pitchFamily="18" charset="0"/>
                <a:ea typeface="Times New Roman" panose="02020603050405020304" pitchFamily="18" charset="0"/>
              </a:rPr>
              <a:t> Sectors like "Glue and </a:t>
            </a:r>
            <a:r>
              <a:rPr lang="en-IN" dirty="0" err="1">
                <a:solidFill>
                  <a:schemeClr val="tx1"/>
                </a:solidFill>
                <a:effectLst/>
                <a:latin typeface="Times New Roman" panose="02020603050405020304" pitchFamily="18" charset="0"/>
                <a:ea typeface="Times New Roman" panose="02020603050405020304" pitchFamily="18" charset="0"/>
              </a:rPr>
              <a:t>Gelatin</a:t>
            </a:r>
            <a:r>
              <a:rPr lang="en-IN" dirty="0">
                <a:solidFill>
                  <a:schemeClr val="tx1"/>
                </a:solidFill>
                <a:effectLst/>
                <a:latin typeface="Times New Roman" panose="02020603050405020304" pitchFamily="18" charset="0"/>
                <a:ea typeface="Times New Roman" panose="02020603050405020304" pitchFamily="18" charset="0"/>
              </a:rPr>
              <a:t>" and "Cement and Gypsum" show highly volatile growth rates, with significant fluctuations year over year.</a:t>
            </a:r>
          </a:p>
          <a:p>
            <a:pPr marL="342900" lvl="0" indent="-342900">
              <a:buSzPts val="1000"/>
              <a:buFont typeface="Symbol" panose="05050102010706020507" pitchFamily="18" charset="2"/>
              <a:buChar char=""/>
              <a:tabLst>
                <a:tab pos="457200" algn="l"/>
              </a:tabLst>
            </a:pPr>
            <a:r>
              <a:rPr lang="en-IN" b="1" dirty="0">
                <a:solidFill>
                  <a:schemeClr val="tx1"/>
                </a:solidFill>
                <a:effectLst/>
                <a:latin typeface="Times New Roman" panose="02020603050405020304" pitchFamily="18" charset="0"/>
                <a:ea typeface="Times New Roman" panose="02020603050405020304" pitchFamily="18" charset="0"/>
              </a:rPr>
              <a:t>Consistent Performers:</a:t>
            </a:r>
            <a:r>
              <a:rPr lang="en-IN" dirty="0">
                <a:solidFill>
                  <a:schemeClr val="tx1"/>
                </a:solidFill>
                <a:effectLst/>
                <a:latin typeface="Times New Roman" panose="02020603050405020304" pitchFamily="18" charset="0"/>
                <a:ea typeface="Times New Roman" panose="02020603050405020304" pitchFamily="18" charset="0"/>
              </a:rPr>
              <a:t> Sectors such as "Scientific Instruments" and "Telecommunications" exhibit more stable growth trends, though still with notable variability.</a:t>
            </a:r>
          </a:p>
        </p:txBody>
      </p:sp>
    </p:spTree>
    <p:extLst>
      <p:ext uri="{BB962C8B-B14F-4D97-AF65-F5344CB8AC3E}">
        <p14:creationId xmlns:p14="http://schemas.microsoft.com/office/powerpoint/2010/main" val="2318300481"/>
      </p:ext>
    </p:extLst>
  </p:cSld>
  <p:clrMapOvr>
    <a:masterClrMapping/>
  </p:clrMapOvr>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949</Words>
  <Application>Microsoft Office PowerPoint</Application>
  <PresentationFormat>On-screen Show (16:9)</PresentationFormat>
  <Paragraphs>75</Paragraphs>
  <Slides>15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Cascadia Code</vt:lpstr>
      <vt:lpstr>Arial</vt:lpstr>
      <vt:lpstr>Titillium Web</vt:lpstr>
      <vt:lpstr>Barlow Semi Condensed</vt:lpstr>
      <vt:lpstr>Anaheim</vt:lpstr>
      <vt:lpstr>Cascadia Code SemiBold</vt:lpstr>
      <vt:lpstr>Times New Roman</vt:lpstr>
      <vt:lpstr>Symbol</vt:lpstr>
      <vt:lpstr>Statistics and Probability: Data Analysis and Interpretation - Math - 10th grade by Slidesgo</vt:lpstr>
      <vt:lpstr>Foreign Direct Investment Analytics</vt:lpstr>
      <vt:lpstr>Project Details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Pragnyaparna Behera</dc:creator>
  <cp:lastModifiedBy>Pragnyaparna Behera</cp:lastModifiedBy>
  <cp:revision>5</cp:revision>
  <dcterms:modified xsi:type="dcterms:W3CDTF">2024-08-12T06:45:44Z</dcterms:modified>
</cp:coreProperties>
</file>