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9" r:id="rId2"/>
    <p:sldId id="261" r:id="rId3"/>
    <p:sldId id="262" r:id="rId4"/>
    <p:sldId id="263" r:id="rId5"/>
    <p:sldId id="265" r:id="rId6"/>
    <p:sldId id="264" r:id="rId7"/>
    <p:sldId id="285" r:id="rId8"/>
    <p:sldId id="287" r:id="rId9"/>
    <p:sldId id="286" r:id="rId10"/>
    <p:sldId id="267" r:id="rId11"/>
    <p:sldId id="289" r:id="rId12"/>
    <p:sldId id="288" r:id="rId13"/>
    <p:sldId id="290" r:id="rId14"/>
    <p:sldId id="268" r:id="rId15"/>
    <p:sldId id="292" r:id="rId16"/>
    <p:sldId id="293" r:id="rId17"/>
    <p:sldId id="272" r:id="rId18"/>
    <p:sldId id="294" r:id="rId19"/>
    <p:sldId id="295" r:id="rId20"/>
    <p:sldId id="296" r:id="rId21"/>
    <p:sldId id="297" r:id="rId22"/>
    <p:sldId id="298" r:id="rId23"/>
    <p:sldId id="27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Inria Sans" panose="020B0604020202020204" charset="0"/>
      <p:regular r:id="rId30"/>
      <p:bold r:id="rId31"/>
      <p:italic r:id="rId32"/>
      <p:boldItalic r:id="rId33"/>
    </p:embeddedFont>
    <p:embeddedFont>
      <p:font typeface="Inria Sans Light" panose="020B0604020202020204" charset="0"/>
      <p:regular r:id="rId34"/>
      <p:bold r:id="rId35"/>
      <p:italic r:id="rId36"/>
      <p:boldItalic r:id="rId37"/>
    </p:embeddedFont>
    <p:embeddedFont>
      <p:font typeface="Saira Semi Condensed" panose="020B0604020202020204" charset="0"/>
      <p:regular r:id="rId38"/>
      <p:bold r:id="rId39"/>
    </p:embeddedFont>
    <p:embeddedFont>
      <p:font typeface="Saira SemiCondensed Medium" panose="020B0604020202020204" charset="0"/>
      <p:regular r:id="rId40"/>
      <p:bold r:id="rId41"/>
    </p:embeddedFont>
    <p:embeddedFont>
      <p:font typeface="Titillium Web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E2D8"/>
    <a:srgbClr val="05335F"/>
    <a:srgbClr val="1D4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F1D924-25E4-4530-BD8D-8D854F0B3FDF}">
  <a:tblStyle styleId="{0EF1D924-25E4-4530-BD8D-8D854F0B3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0" autoAdjust="0"/>
    <p:restoredTop sz="60589" autoAdjust="0"/>
  </p:normalViewPr>
  <p:slideViewPr>
    <p:cSldViewPr snapToGrid="0">
      <p:cViewPr varScale="1">
        <p:scale>
          <a:sx n="58" d="100"/>
          <a:sy n="58" d="100"/>
        </p:scale>
        <p:origin x="18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648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235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9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6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10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Pada semester 6 </a:t>
            </a:r>
            <a:r>
              <a:rPr lang="en-ID" dirty="0" err="1"/>
              <a:t>penjadwalan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populasi</a:t>
            </a:r>
            <a:r>
              <a:rPr lang="en-ID" dirty="0"/>
              <a:t> 10,40 dan 80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2:1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terbuka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yang </a:t>
            </a:r>
            <a:r>
              <a:rPr lang="en-ID" dirty="0" err="1"/>
              <a:t>mengajar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conflict </a:t>
            </a:r>
            <a:r>
              <a:rPr lang="en-ID" dirty="0" err="1"/>
              <a:t>dalam</a:t>
            </a:r>
            <a:r>
              <a:rPr lang="en-ID" dirty="0"/>
              <a:t> Menyusun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1 </a:t>
            </a:r>
            <a:r>
              <a:rPr lang="en-ID" dirty="0" err="1"/>
              <a:t>minggu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9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Penjadwalan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inti </a:t>
            </a:r>
            <a:r>
              <a:rPr lang="en-ID" dirty="0" err="1"/>
              <a:t>dalam</a:t>
            </a:r>
            <a:r>
              <a:rPr lang="en-ID" dirty="0"/>
              <a:t> system </a:t>
            </a:r>
            <a:r>
              <a:rPr lang="en-ID" dirty="0" err="1"/>
              <a:t>produksi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penjadwalan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dunia </a:t>
            </a:r>
            <a:r>
              <a:rPr lang="en-ID" dirty="0" err="1"/>
              <a:t>perkuliahan</a:t>
            </a:r>
            <a:r>
              <a:rPr lang="en-ID" dirty="0"/>
              <a:t> salah 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penjadwalan</a:t>
            </a:r>
            <a:r>
              <a:rPr lang="en-ID" dirty="0"/>
              <a:t> pada KRS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ibu</a:t>
            </a:r>
            <a:r>
              <a:rPr lang="en-ID" dirty="0"/>
              <a:t> </a:t>
            </a:r>
            <a:r>
              <a:rPr lang="en-ID" dirty="0" err="1"/>
              <a:t>Nunik</a:t>
            </a:r>
            <a:r>
              <a:rPr lang="en-ID" dirty="0"/>
              <a:t> </a:t>
            </a:r>
            <a:r>
              <a:rPr lang="en-ID" dirty="0" err="1"/>
              <a:t>Afriliana</a:t>
            </a:r>
            <a:r>
              <a:rPr lang="en-ID" dirty="0"/>
              <a:t> </a:t>
            </a:r>
            <a:r>
              <a:rPr lang="en-ID" dirty="0" err="1"/>
              <a:t>selaku</a:t>
            </a:r>
            <a:r>
              <a:rPr lang="en-ID" dirty="0"/>
              <a:t> </a:t>
            </a:r>
            <a:r>
              <a:rPr lang="en-ID" dirty="0" err="1"/>
              <a:t>kepala</a:t>
            </a:r>
            <a:r>
              <a:rPr lang="en-ID" dirty="0"/>
              <a:t> </a:t>
            </a:r>
            <a:r>
              <a:rPr lang="en-ID" dirty="0" err="1"/>
              <a:t>prodi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 UMN,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disimpulkan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penjadwalan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manual,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penyusunan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time consuming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system </a:t>
            </a:r>
            <a:r>
              <a:rPr lang="en-ID" dirty="0" err="1"/>
              <a:t>atau</a:t>
            </a:r>
            <a:r>
              <a:rPr lang="en-ID" dirty="0"/>
              <a:t> program yang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penjadwalan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endParaRPr lang="en-ID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541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620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39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1.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penjadwalan</a:t>
            </a:r>
            <a:r>
              <a:rPr lang="en-ID" dirty="0"/>
              <a:t> KRS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 dan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khususnya</a:t>
            </a:r>
            <a:r>
              <a:rPr lang="en-ID" dirty="0"/>
              <a:t> pada </a:t>
            </a:r>
            <a:r>
              <a:rPr lang="en-ID" dirty="0" err="1"/>
              <a:t>prodi</a:t>
            </a:r>
            <a:r>
              <a:rPr lang="en-ID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Informatika</a:t>
            </a:r>
            <a:r>
              <a:rPr lang="en-ID" dirty="0"/>
              <a:t> </a:t>
            </a:r>
            <a:r>
              <a:rPr lang="en-ID" dirty="0" err="1"/>
              <a:t>Universitas</a:t>
            </a:r>
            <a:r>
              <a:rPr lang="en-ID" dirty="0"/>
              <a:t> Multimedia Nusantara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2.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list </a:t>
            </a:r>
            <a:r>
              <a:rPr lang="en-ID" dirty="0" err="1"/>
              <a:t>dosen</a:t>
            </a:r>
            <a:r>
              <a:rPr lang="en-ID" dirty="0"/>
              <a:t> dan list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semester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3. </a:t>
            </a:r>
            <a:r>
              <a:rPr lang="en-ID" dirty="0" err="1"/>
              <a:t>Penjadwalan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pemaketan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semester </a:t>
            </a:r>
            <a:r>
              <a:rPr lang="en-ID" dirty="0" err="1"/>
              <a:t>pembukaan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373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33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8;p12">
            <a:extLst>
              <a:ext uri="{FF2B5EF4-FFF2-40B4-BE49-F238E27FC236}">
                <a16:creationId xmlns:a16="http://schemas.microsoft.com/office/drawing/2014/main" id="{73C2AF41-4227-4F0A-B59D-CC85D0AEB2B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63675" y="2185728"/>
            <a:ext cx="6634162" cy="6080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IMPLEMENTASI ALGORITMA GENETIKA </a:t>
            </a:r>
            <a:br>
              <a:rPr lang="en-ID" sz="3200" dirty="0"/>
            </a:br>
            <a:r>
              <a:rPr lang="en-ID" sz="3200" dirty="0"/>
              <a:t>PADA PENJADWALAN MATA KULIAH</a:t>
            </a:r>
            <a:br>
              <a:rPr lang="en-ID" sz="2800" dirty="0"/>
            </a:br>
            <a:r>
              <a:rPr lang="en-ID" sz="1400" dirty="0"/>
              <a:t>(STUDI KASUS: PROGRAM STUDI INFORMATIKA UNIVERSITAS MULTIMEDIA NUSANTARA)</a:t>
            </a:r>
            <a:endParaRPr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A5140-8B36-415C-BE36-427F72A826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5255" y="2185728"/>
            <a:ext cx="737731" cy="7720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DA3F78-C78E-4057-812B-D34ACFF8E8AC}"/>
              </a:ext>
            </a:extLst>
          </p:cNvPr>
          <p:cNvSpPr/>
          <p:nvPr/>
        </p:nvSpPr>
        <p:spPr>
          <a:xfrm>
            <a:off x="1763675" y="3118798"/>
            <a:ext cx="4924204" cy="96386"/>
          </a:xfrm>
          <a:prstGeom prst="round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598EFD-9697-4CB5-9F90-738D5FA6E75A}"/>
              </a:ext>
            </a:extLst>
          </p:cNvPr>
          <p:cNvSpPr/>
          <p:nvPr/>
        </p:nvSpPr>
        <p:spPr>
          <a:xfrm>
            <a:off x="7217736" y="3124098"/>
            <a:ext cx="1061176" cy="86507"/>
          </a:xfrm>
          <a:prstGeom prst="round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5D3E2-695B-4519-879B-62C37CAD4201}"/>
              </a:ext>
            </a:extLst>
          </p:cNvPr>
          <p:cNvSpPr txBox="1"/>
          <p:nvPr/>
        </p:nvSpPr>
        <p:spPr>
          <a:xfrm>
            <a:off x="1678616" y="3317609"/>
            <a:ext cx="230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00000015924 – Ardhi Prago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E5ACA8-2A32-4E77-8768-52BADE15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304" y="106750"/>
            <a:ext cx="393030" cy="7228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PENJADWALAN</a:t>
            </a:r>
            <a:endParaRPr sz="3000" dirty="0"/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119E2-3896-4EE8-B7AB-BEDA7947747D}"/>
              </a:ext>
            </a:extLst>
          </p:cNvPr>
          <p:cNvSpPr/>
          <p:nvPr/>
        </p:nvSpPr>
        <p:spPr>
          <a:xfrm>
            <a:off x="6240349" y="2599817"/>
            <a:ext cx="418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👨</a:t>
            </a:r>
            <a:endParaRPr lang="en-ID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FAE07-B2F0-497B-8829-CA1D2D6D6836}"/>
              </a:ext>
            </a:extLst>
          </p:cNvPr>
          <p:cNvSpPr txBox="1"/>
          <p:nvPr/>
        </p:nvSpPr>
        <p:spPr>
          <a:xfrm>
            <a:off x="6240349" y="393046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Pinedo</a:t>
            </a:r>
            <a:r>
              <a:rPr lang="en-ID" sz="18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(2012)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3CB2D6B-80F9-471F-82E5-280A9BE422B4}"/>
              </a:ext>
            </a:extLst>
          </p:cNvPr>
          <p:cNvSpPr/>
          <p:nvPr/>
        </p:nvSpPr>
        <p:spPr>
          <a:xfrm>
            <a:off x="1648046" y="1699646"/>
            <a:ext cx="4412512" cy="1800342"/>
          </a:xfrm>
          <a:prstGeom prst="cloudCallout">
            <a:avLst>
              <a:gd name="adj1" fmla="val 53300"/>
              <a:gd name="adj2" fmla="val 441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merupakan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proses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pengambilan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keputusan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yang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sering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dilakukan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di industry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manufaktur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maupin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di industry yang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bergerak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di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bidang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pelayanan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atau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jaksa</a:t>
            </a:r>
            <a:endParaRPr lang="en-ID" dirty="0"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grpSp>
        <p:nvGrpSpPr>
          <p:cNvPr id="29" name="Google Shape;812;p37">
            <a:extLst>
              <a:ext uri="{FF2B5EF4-FFF2-40B4-BE49-F238E27FC236}">
                <a16:creationId xmlns:a16="http://schemas.microsoft.com/office/drawing/2014/main" id="{BC0B5657-FB39-458C-A63C-7097E4BF2AC8}"/>
              </a:ext>
            </a:extLst>
          </p:cNvPr>
          <p:cNvGrpSpPr/>
          <p:nvPr/>
        </p:nvGrpSpPr>
        <p:grpSpPr>
          <a:xfrm>
            <a:off x="3779874" y="834240"/>
            <a:ext cx="337797" cy="319873"/>
            <a:chOff x="5973900" y="318475"/>
            <a:chExt cx="401900" cy="380575"/>
          </a:xfrm>
        </p:grpSpPr>
        <p:sp>
          <p:nvSpPr>
            <p:cNvPr id="30" name="Google Shape;813;p37">
              <a:extLst>
                <a:ext uri="{FF2B5EF4-FFF2-40B4-BE49-F238E27FC236}">
                  <a16:creationId xmlns:a16="http://schemas.microsoft.com/office/drawing/2014/main" id="{957AB829-7000-459B-B710-110890DAE53B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4;p37">
              <a:extLst>
                <a:ext uri="{FF2B5EF4-FFF2-40B4-BE49-F238E27FC236}">
                  <a16:creationId xmlns:a16="http://schemas.microsoft.com/office/drawing/2014/main" id="{51782B0F-79EC-454E-96E4-3D2BCAFA33DE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5;p37">
              <a:extLst>
                <a:ext uri="{FF2B5EF4-FFF2-40B4-BE49-F238E27FC236}">
                  <a16:creationId xmlns:a16="http://schemas.microsoft.com/office/drawing/2014/main" id="{1213C95C-F43D-4A4F-9D89-B9090EF364F5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6;p37">
              <a:extLst>
                <a:ext uri="{FF2B5EF4-FFF2-40B4-BE49-F238E27FC236}">
                  <a16:creationId xmlns:a16="http://schemas.microsoft.com/office/drawing/2014/main" id="{677937A3-CEB8-496B-A010-02400392943B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7;p37">
              <a:extLst>
                <a:ext uri="{FF2B5EF4-FFF2-40B4-BE49-F238E27FC236}">
                  <a16:creationId xmlns:a16="http://schemas.microsoft.com/office/drawing/2014/main" id="{6083C07A-6F2E-480D-9E55-A415AEE6699C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;p37">
              <a:extLst>
                <a:ext uri="{FF2B5EF4-FFF2-40B4-BE49-F238E27FC236}">
                  <a16:creationId xmlns:a16="http://schemas.microsoft.com/office/drawing/2014/main" id="{0CBF92EF-D535-4234-8834-3894E609BE0E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9;p37">
              <a:extLst>
                <a:ext uri="{FF2B5EF4-FFF2-40B4-BE49-F238E27FC236}">
                  <a16:creationId xmlns:a16="http://schemas.microsoft.com/office/drawing/2014/main" id="{B1065BE1-20BB-40E1-824A-23DCD5B1ACBA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0;p37">
              <a:extLst>
                <a:ext uri="{FF2B5EF4-FFF2-40B4-BE49-F238E27FC236}">
                  <a16:creationId xmlns:a16="http://schemas.microsoft.com/office/drawing/2014/main" id="{6FE61C85-9DC2-4717-9E77-E959D400F4E3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1;p37">
              <a:extLst>
                <a:ext uri="{FF2B5EF4-FFF2-40B4-BE49-F238E27FC236}">
                  <a16:creationId xmlns:a16="http://schemas.microsoft.com/office/drawing/2014/main" id="{FEC7129A-99B0-47EE-9377-B0C4DA7F6D11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2;p37">
              <a:extLst>
                <a:ext uri="{FF2B5EF4-FFF2-40B4-BE49-F238E27FC236}">
                  <a16:creationId xmlns:a16="http://schemas.microsoft.com/office/drawing/2014/main" id="{4C4CDA68-E6EA-4726-BE73-D9261CCB08F6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3;p37">
              <a:extLst>
                <a:ext uri="{FF2B5EF4-FFF2-40B4-BE49-F238E27FC236}">
                  <a16:creationId xmlns:a16="http://schemas.microsoft.com/office/drawing/2014/main" id="{C7E92047-DDB1-46EB-ADED-30CAB9AB635B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4;p37">
              <a:extLst>
                <a:ext uri="{FF2B5EF4-FFF2-40B4-BE49-F238E27FC236}">
                  <a16:creationId xmlns:a16="http://schemas.microsoft.com/office/drawing/2014/main" id="{C7C49332-69F4-484E-A75A-6BD7DF432CDC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5;p37">
              <a:extLst>
                <a:ext uri="{FF2B5EF4-FFF2-40B4-BE49-F238E27FC236}">
                  <a16:creationId xmlns:a16="http://schemas.microsoft.com/office/drawing/2014/main" id="{C05834C6-3AC4-47DA-86E3-702DF9223B39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6;p37">
              <a:extLst>
                <a:ext uri="{FF2B5EF4-FFF2-40B4-BE49-F238E27FC236}">
                  <a16:creationId xmlns:a16="http://schemas.microsoft.com/office/drawing/2014/main" id="{67DF391A-2361-4BF7-92F6-FE587C48103D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58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ALGORITMA GENETIKA</a:t>
            </a:r>
            <a:endParaRPr sz="3000" dirty="0"/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119E2-3896-4EE8-B7AB-BEDA7947747D}"/>
              </a:ext>
            </a:extLst>
          </p:cNvPr>
          <p:cNvSpPr/>
          <p:nvPr/>
        </p:nvSpPr>
        <p:spPr>
          <a:xfrm>
            <a:off x="1207850" y="1991883"/>
            <a:ext cx="418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8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👦</a:t>
            </a:r>
            <a:endParaRPr lang="en-ID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FAE07-B2F0-497B-8829-CA1D2D6D6836}"/>
              </a:ext>
            </a:extLst>
          </p:cNvPr>
          <p:cNvSpPr txBox="1"/>
          <p:nvPr/>
        </p:nvSpPr>
        <p:spPr>
          <a:xfrm>
            <a:off x="1213146" y="331532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800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Haldurai</a:t>
            </a:r>
            <a:r>
              <a:rPr lang="en-ID" sz="1800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(2016)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3CB2D6B-80F9-471F-82E5-280A9BE422B4}"/>
              </a:ext>
            </a:extLst>
          </p:cNvPr>
          <p:cNvSpPr/>
          <p:nvPr/>
        </p:nvSpPr>
        <p:spPr>
          <a:xfrm>
            <a:off x="3200400" y="1671579"/>
            <a:ext cx="4412512" cy="1800342"/>
          </a:xfrm>
          <a:prstGeom prst="cloudCallout">
            <a:avLst>
              <a:gd name="adj1" fmla="val -57784"/>
              <a:gd name="adj2" fmla="val 2762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Algoritma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genetika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adalah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algoritma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yang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mengambil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sekumpulan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individu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dari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sebuah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populasi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dan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akan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terus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menerus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mencari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individu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terbaik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dengan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menghasilkan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generasi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baru</a:t>
            </a:r>
            <a:endParaRPr lang="en-ID" dirty="0"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grpSp>
        <p:nvGrpSpPr>
          <p:cNvPr id="7" name="Google Shape;882;p37">
            <a:extLst>
              <a:ext uri="{FF2B5EF4-FFF2-40B4-BE49-F238E27FC236}">
                <a16:creationId xmlns:a16="http://schemas.microsoft.com/office/drawing/2014/main" id="{CD32392E-4659-4BA7-8D58-B874ADD4D5DD}"/>
              </a:ext>
            </a:extLst>
          </p:cNvPr>
          <p:cNvGrpSpPr/>
          <p:nvPr/>
        </p:nvGrpSpPr>
        <p:grpSpPr>
          <a:xfrm>
            <a:off x="4857475" y="772814"/>
            <a:ext cx="452420" cy="433992"/>
            <a:chOff x="5233525" y="4954450"/>
            <a:chExt cx="538275" cy="516350"/>
          </a:xfrm>
        </p:grpSpPr>
        <p:sp>
          <p:nvSpPr>
            <p:cNvPr id="8" name="Google Shape;883;p37">
              <a:extLst>
                <a:ext uri="{FF2B5EF4-FFF2-40B4-BE49-F238E27FC236}">
                  <a16:creationId xmlns:a16="http://schemas.microsoft.com/office/drawing/2014/main" id="{8679A7BE-A4C7-4607-BB44-CF6D0E11424A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4;p37">
              <a:extLst>
                <a:ext uri="{FF2B5EF4-FFF2-40B4-BE49-F238E27FC236}">
                  <a16:creationId xmlns:a16="http://schemas.microsoft.com/office/drawing/2014/main" id="{5BB96D3E-FFFB-4412-B160-5919F4416F92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5;p37">
              <a:extLst>
                <a:ext uri="{FF2B5EF4-FFF2-40B4-BE49-F238E27FC236}">
                  <a16:creationId xmlns:a16="http://schemas.microsoft.com/office/drawing/2014/main" id="{2D87AF44-C56B-4E7F-B1EE-A99359E03FB1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6;p37">
              <a:extLst>
                <a:ext uri="{FF2B5EF4-FFF2-40B4-BE49-F238E27FC236}">
                  <a16:creationId xmlns:a16="http://schemas.microsoft.com/office/drawing/2014/main" id="{03262404-08EA-4FA8-AA83-07E22B8557C5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7;p37">
              <a:extLst>
                <a:ext uri="{FF2B5EF4-FFF2-40B4-BE49-F238E27FC236}">
                  <a16:creationId xmlns:a16="http://schemas.microsoft.com/office/drawing/2014/main" id="{2A2915E7-AF55-4BE5-96D7-07CA92FE2677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8;p37">
              <a:extLst>
                <a:ext uri="{FF2B5EF4-FFF2-40B4-BE49-F238E27FC236}">
                  <a16:creationId xmlns:a16="http://schemas.microsoft.com/office/drawing/2014/main" id="{AE9E95C5-8704-42CA-9791-3F0F8B181623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9;p37">
              <a:extLst>
                <a:ext uri="{FF2B5EF4-FFF2-40B4-BE49-F238E27FC236}">
                  <a16:creationId xmlns:a16="http://schemas.microsoft.com/office/drawing/2014/main" id="{39462E7D-4FCE-4D97-8427-1BD87FCFAF8F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0;p37">
              <a:extLst>
                <a:ext uri="{FF2B5EF4-FFF2-40B4-BE49-F238E27FC236}">
                  <a16:creationId xmlns:a16="http://schemas.microsoft.com/office/drawing/2014/main" id="{6AADBFD0-7034-4D9B-B38A-8E5DB67E2C7F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1;p37">
              <a:extLst>
                <a:ext uri="{FF2B5EF4-FFF2-40B4-BE49-F238E27FC236}">
                  <a16:creationId xmlns:a16="http://schemas.microsoft.com/office/drawing/2014/main" id="{753FE06F-12DB-4E77-9F55-AC40C58FB25C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2;p37">
              <a:extLst>
                <a:ext uri="{FF2B5EF4-FFF2-40B4-BE49-F238E27FC236}">
                  <a16:creationId xmlns:a16="http://schemas.microsoft.com/office/drawing/2014/main" id="{BF8E4FFB-43D1-41A0-A6FC-A5BE46AB537F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3;p37">
              <a:extLst>
                <a:ext uri="{FF2B5EF4-FFF2-40B4-BE49-F238E27FC236}">
                  <a16:creationId xmlns:a16="http://schemas.microsoft.com/office/drawing/2014/main" id="{08197C7F-E209-4E70-96E9-4473373E0DC0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814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TAHAPAN ALGORITMA GENETIKA</a:t>
            </a:r>
            <a:endParaRPr sz="3000" dirty="0"/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3374408" y="1950275"/>
            <a:ext cx="2430300" cy="23097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3781008" y="2598348"/>
            <a:ext cx="16170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Algoritma</a:t>
            </a:r>
            <a:r>
              <a:rPr lang="en-ID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Genetika</a:t>
            </a:r>
            <a:endParaRPr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grpSp>
        <p:nvGrpSpPr>
          <p:cNvPr id="302" name="Google Shape;302;p23"/>
          <p:cNvGrpSpPr/>
          <p:nvPr/>
        </p:nvGrpSpPr>
        <p:grpSpPr>
          <a:xfrm>
            <a:off x="4306958" y="1616325"/>
            <a:ext cx="2008554" cy="643995"/>
            <a:chOff x="4306958" y="1082925"/>
            <a:chExt cx="2008554" cy="643995"/>
          </a:xfrm>
        </p:grpSpPr>
        <p:sp>
          <p:nvSpPr>
            <p:cNvPr id="303" name="Google Shape;303;p23"/>
            <p:cNvSpPr/>
            <p:nvPr/>
          </p:nvSpPr>
          <p:spPr>
            <a:xfrm>
              <a:off x="4306958" y="1082925"/>
              <a:ext cx="565200" cy="565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01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04" name="Google Shape;304;p23"/>
            <p:cNvSpPr txBox="1"/>
            <p:nvPr/>
          </p:nvSpPr>
          <p:spPr>
            <a:xfrm rot="2162736">
              <a:off x="4788025" y="1334102"/>
              <a:ext cx="1527487" cy="357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00" dirty="0" err="1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Inisialisasi</a:t>
              </a:r>
              <a:r>
                <a:rPr lang="en-ID" sz="10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 </a:t>
              </a:r>
              <a:r>
                <a:rPr lang="en-ID" sz="1000" dirty="0" err="1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Populasi</a:t>
              </a:r>
              <a:r>
                <a:rPr lang="en-ID" sz="10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 </a:t>
              </a:r>
              <a:r>
                <a:rPr lang="en-ID" sz="1000" dirty="0" err="1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awal</a:t>
              </a:r>
              <a:endParaRPr sz="1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 rot="2159678">
              <a:off x="4838902" y="1574444"/>
              <a:ext cx="1119431" cy="152476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3"/>
          <p:cNvGrpSpPr/>
          <p:nvPr/>
        </p:nvGrpSpPr>
        <p:grpSpPr>
          <a:xfrm>
            <a:off x="5576108" y="2550125"/>
            <a:ext cx="790551" cy="1741574"/>
            <a:chOff x="5576108" y="2016725"/>
            <a:chExt cx="790551" cy="1741574"/>
          </a:xfrm>
        </p:grpSpPr>
        <p:sp>
          <p:nvSpPr>
            <p:cNvPr id="307" name="Google Shape;307;p23"/>
            <p:cNvSpPr/>
            <p:nvPr/>
          </p:nvSpPr>
          <p:spPr>
            <a:xfrm>
              <a:off x="5576108" y="2016725"/>
              <a:ext cx="565200" cy="56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02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08" name="Google Shape;308;p23"/>
            <p:cNvSpPr txBox="1"/>
            <p:nvPr/>
          </p:nvSpPr>
          <p:spPr>
            <a:xfrm rot="6484358">
              <a:off x="5469273" y="2996370"/>
              <a:ext cx="1110171" cy="357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Nilai Fitness</a:t>
              </a:r>
              <a:endParaRPr sz="1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 rot="6479001">
              <a:off x="5275897" y="3050667"/>
              <a:ext cx="1119386" cy="152834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4012057" y="3985225"/>
            <a:ext cx="1612175" cy="940953"/>
            <a:chOff x="4012057" y="3451825"/>
            <a:chExt cx="1612175" cy="940953"/>
          </a:xfrm>
        </p:grpSpPr>
        <p:sp>
          <p:nvSpPr>
            <p:cNvPr id="311" name="Google Shape;311;p23"/>
            <p:cNvSpPr/>
            <p:nvPr/>
          </p:nvSpPr>
          <p:spPr>
            <a:xfrm>
              <a:off x="5059033" y="3451825"/>
              <a:ext cx="565200" cy="56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03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12" name="Google Shape;312;p23"/>
            <p:cNvSpPr txBox="1"/>
            <p:nvPr/>
          </p:nvSpPr>
          <p:spPr>
            <a:xfrm rot="9294">
              <a:off x="4017981" y="4033678"/>
              <a:ext cx="1109704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Selection</a:t>
              </a:r>
              <a:endParaRPr sz="1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10799079">
              <a:off x="4012507" y="3933353"/>
              <a:ext cx="1119600" cy="152703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3"/>
          <p:cNvGrpSpPr/>
          <p:nvPr/>
        </p:nvGrpSpPr>
        <p:grpSpPr>
          <a:xfrm>
            <a:off x="2779907" y="3133397"/>
            <a:ext cx="1326676" cy="1417328"/>
            <a:chOff x="2779907" y="2599997"/>
            <a:chExt cx="1326676" cy="1417328"/>
          </a:xfrm>
        </p:grpSpPr>
        <p:sp>
          <p:nvSpPr>
            <p:cNvPr id="315" name="Google Shape;315;p23"/>
            <p:cNvSpPr/>
            <p:nvPr/>
          </p:nvSpPr>
          <p:spPr>
            <a:xfrm>
              <a:off x="3541383" y="3451825"/>
              <a:ext cx="565200" cy="5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04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16" name="Google Shape;316;p23"/>
            <p:cNvSpPr txBox="1"/>
            <p:nvPr/>
          </p:nvSpPr>
          <p:spPr>
            <a:xfrm rot="4327392">
              <a:off x="2565306" y="3026908"/>
              <a:ext cx="1110202" cy="357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Crossover</a:t>
              </a:r>
              <a:endParaRPr sz="1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 rot="-6478717">
              <a:off x="2755922" y="3079191"/>
              <a:ext cx="1119672" cy="153413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3"/>
          <p:cNvGrpSpPr/>
          <p:nvPr/>
        </p:nvGrpSpPr>
        <p:grpSpPr>
          <a:xfrm>
            <a:off x="3027033" y="1570212"/>
            <a:ext cx="1270977" cy="1545413"/>
            <a:chOff x="3027033" y="1036812"/>
            <a:chExt cx="1270977" cy="1545413"/>
          </a:xfrm>
        </p:grpSpPr>
        <p:sp>
          <p:nvSpPr>
            <p:cNvPr id="319" name="Google Shape;319;p23"/>
            <p:cNvSpPr/>
            <p:nvPr/>
          </p:nvSpPr>
          <p:spPr>
            <a:xfrm>
              <a:off x="3027033" y="2016725"/>
              <a:ext cx="565200" cy="56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05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20" name="Google Shape;320;p23"/>
            <p:cNvSpPr txBox="1"/>
            <p:nvPr/>
          </p:nvSpPr>
          <p:spPr>
            <a:xfrm rot="-2159593">
              <a:off x="3151495" y="1328517"/>
              <a:ext cx="1109770" cy="357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Mutation</a:t>
              </a:r>
              <a:endParaRPr sz="1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 rot="-2159137">
              <a:off x="3240473" y="1559002"/>
              <a:ext cx="1119673" cy="153273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500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353448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METODOLOGI DAN</a:t>
            </a:r>
            <a:br>
              <a:rPr lang="en-ID" dirty="0"/>
            </a:br>
            <a:r>
              <a:rPr lang="en-ID" dirty="0"/>
              <a:t>PERANCANGAN SISTEM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131748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sz="4000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6D1956-16F8-4967-90FF-4A70846F478F}"/>
              </a:ext>
            </a:extLst>
          </p:cNvPr>
          <p:cNvSpPr/>
          <p:nvPr/>
        </p:nvSpPr>
        <p:spPr>
          <a:xfrm>
            <a:off x="1992835" y="2916129"/>
            <a:ext cx="2335715" cy="45719"/>
          </a:xfrm>
          <a:prstGeom prst="round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A3B0E-E8C7-4F98-9441-17956B1CD318}"/>
              </a:ext>
            </a:extLst>
          </p:cNvPr>
          <p:cNvSpPr/>
          <p:nvPr/>
        </p:nvSpPr>
        <p:spPr>
          <a:xfrm>
            <a:off x="4720856" y="2908047"/>
            <a:ext cx="413556" cy="45719"/>
          </a:xfrm>
          <a:prstGeom prst="round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5" name="Google Shape;634;p37">
            <a:extLst>
              <a:ext uri="{FF2B5EF4-FFF2-40B4-BE49-F238E27FC236}">
                <a16:creationId xmlns:a16="http://schemas.microsoft.com/office/drawing/2014/main" id="{305624C9-58AF-4379-8465-32CAF94A7BAB}"/>
              </a:ext>
            </a:extLst>
          </p:cNvPr>
          <p:cNvGrpSpPr/>
          <p:nvPr/>
        </p:nvGrpSpPr>
        <p:grpSpPr>
          <a:xfrm>
            <a:off x="750883" y="2243469"/>
            <a:ext cx="834844" cy="620718"/>
            <a:chOff x="5247525" y="3007275"/>
            <a:chExt cx="517575" cy="384825"/>
          </a:xfrm>
        </p:grpSpPr>
        <p:sp>
          <p:nvSpPr>
            <p:cNvPr id="36" name="Google Shape;635;p37">
              <a:extLst>
                <a:ext uri="{FF2B5EF4-FFF2-40B4-BE49-F238E27FC236}">
                  <a16:creationId xmlns:a16="http://schemas.microsoft.com/office/drawing/2014/main" id="{3F9EDD21-8DCE-4C59-9473-837B5D52BD1D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6;p37">
              <a:extLst>
                <a:ext uri="{FF2B5EF4-FFF2-40B4-BE49-F238E27FC236}">
                  <a16:creationId xmlns:a16="http://schemas.microsoft.com/office/drawing/2014/main" id="{0560729E-B184-4CF4-9DFD-45A6BC828D9E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721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METODOLOGI PENELITIAN</a:t>
            </a:r>
            <a:endParaRPr dirty="0"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5AEA09-B489-44B2-B32A-1A960006274C}"/>
              </a:ext>
            </a:extLst>
          </p:cNvPr>
          <p:cNvGrpSpPr/>
          <p:nvPr/>
        </p:nvGrpSpPr>
        <p:grpSpPr>
          <a:xfrm>
            <a:off x="1512880" y="1717227"/>
            <a:ext cx="2848458" cy="1065206"/>
            <a:chOff x="943429" y="1821656"/>
            <a:chExt cx="4011639" cy="15001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344DE7-91C5-45E1-BF7F-C6D7E1E78A73}"/>
                </a:ext>
              </a:extLst>
            </p:cNvPr>
            <p:cNvSpPr/>
            <p:nvPr/>
          </p:nvSpPr>
          <p:spPr>
            <a:xfrm>
              <a:off x="4035905" y="1821656"/>
              <a:ext cx="919163" cy="1500188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9163" h="1500188">
                  <a:moveTo>
                    <a:pt x="0" y="0"/>
                  </a:moveTo>
                  <a:cubicBezTo>
                    <a:pt x="501650" y="15875"/>
                    <a:pt x="912812" y="112712"/>
                    <a:pt x="919163" y="590550"/>
                  </a:cubicBezTo>
                  <a:lnTo>
                    <a:pt x="900113" y="1500188"/>
                  </a:lnTo>
                  <a:cubicBezTo>
                    <a:pt x="904875" y="1019175"/>
                    <a:pt x="423863" y="933450"/>
                    <a:pt x="0" y="914400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E44E0701-780D-4E90-A889-BFB24F252BDF}"/>
                </a:ext>
              </a:extLst>
            </p:cNvPr>
            <p:cNvSpPr/>
            <p:nvPr/>
          </p:nvSpPr>
          <p:spPr>
            <a:xfrm flipH="1">
              <a:off x="943429" y="1821656"/>
              <a:ext cx="3092476" cy="91201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0A9539-B396-498C-9F2F-86F56866DB51}"/>
              </a:ext>
            </a:extLst>
          </p:cNvPr>
          <p:cNvGrpSpPr/>
          <p:nvPr/>
        </p:nvGrpSpPr>
        <p:grpSpPr>
          <a:xfrm>
            <a:off x="1512880" y="2486440"/>
            <a:ext cx="2848458" cy="1065206"/>
            <a:chOff x="943429" y="1821656"/>
            <a:chExt cx="4011639" cy="15001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98570DE3-1781-45AF-89B9-8FCDE9B6D1FD}"/>
                </a:ext>
              </a:extLst>
            </p:cNvPr>
            <p:cNvSpPr/>
            <p:nvPr/>
          </p:nvSpPr>
          <p:spPr>
            <a:xfrm>
              <a:off x="4035905" y="1821656"/>
              <a:ext cx="919163" cy="1500188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9163" h="1500188">
                  <a:moveTo>
                    <a:pt x="0" y="0"/>
                  </a:moveTo>
                  <a:cubicBezTo>
                    <a:pt x="501650" y="15875"/>
                    <a:pt x="912812" y="112712"/>
                    <a:pt x="919163" y="590550"/>
                  </a:cubicBezTo>
                  <a:lnTo>
                    <a:pt x="900113" y="1500188"/>
                  </a:lnTo>
                  <a:cubicBezTo>
                    <a:pt x="904875" y="1019175"/>
                    <a:pt x="423863" y="933450"/>
                    <a:pt x="0" y="914400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8" name="Arrow: Pentagon 37">
              <a:extLst>
                <a:ext uri="{FF2B5EF4-FFF2-40B4-BE49-F238E27FC236}">
                  <a16:creationId xmlns:a16="http://schemas.microsoft.com/office/drawing/2014/main" id="{4617220A-400C-4E04-BAC7-5DA6106D0A53}"/>
                </a:ext>
              </a:extLst>
            </p:cNvPr>
            <p:cNvSpPr/>
            <p:nvPr/>
          </p:nvSpPr>
          <p:spPr>
            <a:xfrm flipH="1">
              <a:off x="943429" y="1821656"/>
              <a:ext cx="3092476" cy="91201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70D1A3-0995-44DC-B729-8C286A9CDE9C}"/>
              </a:ext>
            </a:extLst>
          </p:cNvPr>
          <p:cNvGrpSpPr/>
          <p:nvPr/>
        </p:nvGrpSpPr>
        <p:grpSpPr>
          <a:xfrm>
            <a:off x="1512880" y="3292854"/>
            <a:ext cx="2848458" cy="1065206"/>
            <a:chOff x="943429" y="1821656"/>
            <a:chExt cx="4011639" cy="15001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B6083BB3-DC9F-4B02-9D7C-561A1F92186D}"/>
                </a:ext>
              </a:extLst>
            </p:cNvPr>
            <p:cNvSpPr/>
            <p:nvPr/>
          </p:nvSpPr>
          <p:spPr>
            <a:xfrm>
              <a:off x="4035905" y="1821656"/>
              <a:ext cx="919163" cy="1500188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9163" h="1500188">
                  <a:moveTo>
                    <a:pt x="0" y="0"/>
                  </a:moveTo>
                  <a:cubicBezTo>
                    <a:pt x="501650" y="15875"/>
                    <a:pt x="912812" y="112712"/>
                    <a:pt x="919163" y="590550"/>
                  </a:cubicBezTo>
                  <a:lnTo>
                    <a:pt x="900113" y="1500188"/>
                  </a:lnTo>
                  <a:cubicBezTo>
                    <a:pt x="904875" y="1019175"/>
                    <a:pt x="423863" y="933450"/>
                    <a:pt x="0" y="914400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C29A5F53-9429-485C-8E87-497F4BD38144}"/>
                </a:ext>
              </a:extLst>
            </p:cNvPr>
            <p:cNvSpPr/>
            <p:nvPr/>
          </p:nvSpPr>
          <p:spPr>
            <a:xfrm flipH="1">
              <a:off x="943429" y="1821656"/>
              <a:ext cx="3092476" cy="91201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A2217-18BA-48C0-81EB-E2F47B721C22}"/>
              </a:ext>
            </a:extLst>
          </p:cNvPr>
          <p:cNvGrpSpPr/>
          <p:nvPr/>
        </p:nvGrpSpPr>
        <p:grpSpPr>
          <a:xfrm flipH="1">
            <a:off x="4350995" y="1953985"/>
            <a:ext cx="2848458" cy="1065206"/>
            <a:chOff x="943429" y="1821656"/>
            <a:chExt cx="4011639" cy="15001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ECD6644E-ACD2-404D-917C-57927BECCC07}"/>
                </a:ext>
              </a:extLst>
            </p:cNvPr>
            <p:cNvSpPr/>
            <p:nvPr/>
          </p:nvSpPr>
          <p:spPr>
            <a:xfrm>
              <a:off x="4035905" y="1821656"/>
              <a:ext cx="919163" cy="1500188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9163" h="1500188">
                  <a:moveTo>
                    <a:pt x="0" y="0"/>
                  </a:moveTo>
                  <a:cubicBezTo>
                    <a:pt x="501650" y="15875"/>
                    <a:pt x="912812" y="112712"/>
                    <a:pt x="919163" y="590550"/>
                  </a:cubicBezTo>
                  <a:lnTo>
                    <a:pt x="900113" y="1500188"/>
                  </a:lnTo>
                  <a:cubicBezTo>
                    <a:pt x="904875" y="1019175"/>
                    <a:pt x="423863" y="933450"/>
                    <a:pt x="0" y="914400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4" name="Arrow: Pentagon 43">
              <a:extLst>
                <a:ext uri="{FF2B5EF4-FFF2-40B4-BE49-F238E27FC236}">
                  <a16:creationId xmlns:a16="http://schemas.microsoft.com/office/drawing/2014/main" id="{7AFC3996-09B4-4D03-BCB2-FC8C56622298}"/>
                </a:ext>
              </a:extLst>
            </p:cNvPr>
            <p:cNvSpPr/>
            <p:nvPr/>
          </p:nvSpPr>
          <p:spPr>
            <a:xfrm flipH="1">
              <a:off x="943429" y="1821656"/>
              <a:ext cx="3092476" cy="91201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AE5EDF-75AD-4C6D-84AA-638BDDA46503}"/>
              </a:ext>
            </a:extLst>
          </p:cNvPr>
          <p:cNvGrpSpPr/>
          <p:nvPr/>
        </p:nvGrpSpPr>
        <p:grpSpPr>
          <a:xfrm flipH="1">
            <a:off x="4340135" y="2724998"/>
            <a:ext cx="2848458" cy="1065206"/>
            <a:chOff x="943429" y="1821656"/>
            <a:chExt cx="4011639" cy="15001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16EC5F99-231E-4959-BAD2-E2FB2F92A3F1}"/>
                </a:ext>
              </a:extLst>
            </p:cNvPr>
            <p:cNvSpPr/>
            <p:nvPr/>
          </p:nvSpPr>
          <p:spPr>
            <a:xfrm>
              <a:off x="4035905" y="1821656"/>
              <a:ext cx="919163" cy="1500188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9163" h="1500188">
                  <a:moveTo>
                    <a:pt x="0" y="0"/>
                  </a:moveTo>
                  <a:cubicBezTo>
                    <a:pt x="501650" y="15875"/>
                    <a:pt x="912812" y="112712"/>
                    <a:pt x="919163" y="590550"/>
                  </a:cubicBezTo>
                  <a:lnTo>
                    <a:pt x="900113" y="1500188"/>
                  </a:lnTo>
                  <a:cubicBezTo>
                    <a:pt x="904875" y="1019175"/>
                    <a:pt x="423863" y="933450"/>
                    <a:pt x="0" y="914400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0" name="Arrow: Pentagon 49">
              <a:extLst>
                <a:ext uri="{FF2B5EF4-FFF2-40B4-BE49-F238E27FC236}">
                  <a16:creationId xmlns:a16="http://schemas.microsoft.com/office/drawing/2014/main" id="{E1BCCF33-A524-460F-81CC-0171B8312DBD}"/>
                </a:ext>
              </a:extLst>
            </p:cNvPr>
            <p:cNvSpPr/>
            <p:nvPr/>
          </p:nvSpPr>
          <p:spPr>
            <a:xfrm flipH="1">
              <a:off x="943429" y="1821656"/>
              <a:ext cx="3092476" cy="91201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8A45AE-14ED-4ECA-8EDD-B21D35267AAD}"/>
              </a:ext>
            </a:extLst>
          </p:cNvPr>
          <p:cNvGrpSpPr/>
          <p:nvPr/>
        </p:nvGrpSpPr>
        <p:grpSpPr>
          <a:xfrm flipH="1">
            <a:off x="4362490" y="3485378"/>
            <a:ext cx="2848458" cy="1065206"/>
            <a:chOff x="943429" y="1821656"/>
            <a:chExt cx="4011639" cy="15001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1">
              <a:extLst>
                <a:ext uri="{FF2B5EF4-FFF2-40B4-BE49-F238E27FC236}">
                  <a16:creationId xmlns:a16="http://schemas.microsoft.com/office/drawing/2014/main" id="{9C84D858-031F-44CB-8EE6-E91702444647}"/>
                </a:ext>
              </a:extLst>
            </p:cNvPr>
            <p:cNvSpPr/>
            <p:nvPr/>
          </p:nvSpPr>
          <p:spPr>
            <a:xfrm>
              <a:off x="4035905" y="1821656"/>
              <a:ext cx="919163" cy="1500188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4400"/>
                <a:gd name="connsiteY0" fmla="*/ 0 h 1500188"/>
                <a:gd name="connsiteX1" fmla="*/ 914400 w 914400"/>
                <a:gd name="connsiteY1" fmla="*/ 0 h 1500188"/>
                <a:gd name="connsiteX2" fmla="*/ 900113 w 914400"/>
                <a:gd name="connsiteY2" fmla="*/ 1500188 h 1500188"/>
                <a:gd name="connsiteX3" fmla="*/ 0 w 914400"/>
                <a:gd name="connsiteY3" fmla="*/ 914400 h 1500188"/>
                <a:gd name="connsiteX4" fmla="*/ 0 w 914400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  <a:gd name="connsiteX0" fmla="*/ 0 w 919163"/>
                <a:gd name="connsiteY0" fmla="*/ 0 h 1500188"/>
                <a:gd name="connsiteX1" fmla="*/ 919163 w 919163"/>
                <a:gd name="connsiteY1" fmla="*/ 590550 h 1500188"/>
                <a:gd name="connsiteX2" fmla="*/ 900113 w 919163"/>
                <a:gd name="connsiteY2" fmla="*/ 1500188 h 1500188"/>
                <a:gd name="connsiteX3" fmla="*/ 0 w 919163"/>
                <a:gd name="connsiteY3" fmla="*/ 914400 h 1500188"/>
                <a:gd name="connsiteX4" fmla="*/ 0 w 919163"/>
                <a:gd name="connsiteY4" fmla="*/ 0 h 150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9163" h="1500188">
                  <a:moveTo>
                    <a:pt x="0" y="0"/>
                  </a:moveTo>
                  <a:cubicBezTo>
                    <a:pt x="501650" y="15875"/>
                    <a:pt x="912812" y="112712"/>
                    <a:pt x="919163" y="590550"/>
                  </a:cubicBezTo>
                  <a:lnTo>
                    <a:pt x="900113" y="1500188"/>
                  </a:lnTo>
                  <a:cubicBezTo>
                    <a:pt x="904875" y="1019175"/>
                    <a:pt x="423863" y="933450"/>
                    <a:pt x="0" y="914400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3" name="Arrow: Pentagon 52">
              <a:extLst>
                <a:ext uri="{FF2B5EF4-FFF2-40B4-BE49-F238E27FC236}">
                  <a16:creationId xmlns:a16="http://schemas.microsoft.com/office/drawing/2014/main" id="{EAC962B0-4BE6-4563-B96B-C7974353C764}"/>
                </a:ext>
              </a:extLst>
            </p:cNvPr>
            <p:cNvSpPr/>
            <p:nvPr/>
          </p:nvSpPr>
          <p:spPr>
            <a:xfrm flipH="1">
              <a:off x="943429" y="1821656"/>
              <a:ext cx="3092476" cy="91201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1CD5F7-C04F-4AE8-BEDC-E6B66C4E363F}"/>
              </a:ext>
            </a:extLst>
          </p:cNvPr>
          <p:cNvSpPr txBox="1"/>
          <p:nvPr/>
        </p:nvSpPr>
        <p:spPr>
          <a:xfrm>
            <a:off x="5056197" y="2175515"/>
            <a:ext cx="1696598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Studi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Literatur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EC38DD-8229-4C2D-879C-977D3B9D57EE}"/>
              </a:ext>
            </a:extLst>
          </p:cNvPr>
          <p:cNvSpPr txBox="1"/>
          <p:nvPr/>
        </p:nvSpPr>
        <p:spPr>
          <a:xfrm>
            <a:off x="2441818" y="1895443"/>
            <a:ext cx="133694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Wawancara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A59686-D54F-4A78-BC76-E729330CD6D4}"/>
              </a:ext>
            </a:extLst>
          </p:cNvPr>
          <p:cNvSpPr txBox="1"/>
          <p:nvPr/>
        </p:nvSpPr>
        <p:spPr>
          <a:xfrm>
            <a:off x="2221614" y="2689362"/>
            <a:ext cx="1636965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Pengumpulan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7EE00A-B5FA-41B6-8BE0-5C51385AB377}"/>
              </a:ext>
            </a:extLst>
          </p:cNvPr>
          <p:cNvSpPr txBox="1"/>
          <p:nvPr/>
        </p:nvSpPr>
        <p:spPr>
          <a:xfrm>
            <a:off x="4470256" y="2945983"/>
            <a:ext cx="2756312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Perancangan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Pengembangan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9EB306-FAA6-40CF-AD58-7B1F85AAF77F}"/>
              </a:ext>
            </a:extLst>
          </p:cNvPr>
          <p:cNvSpPr txBox="1"/>
          <p:nvPr/>
        </p:nvSpPr>
        <p:spPr>
          <a:xfrm>
            <a:off x="2408767" y="3501390"/>
            <a:ext cx="1336947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Pengujian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D0FBB6-78AA-458A-A85E-D3709FFAC6C4}"/>
              </a:ext>
            </a:extLst>
          </p:cNvPr>
          <p:cNvSpPr txBox="1"/>
          <p:nvPr/>
        </p:nvSpPr>
        <p:spPr>
          <a:xfrm>
            <a:off x="5073867" y="3710204"/>
            <a:ext cx="158862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Penulisan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Laporan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PERANCANGAN SISTEM</a:t>
            </a:r>
            <a:endParaRPr dirty="0"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52B8118-5244-4D7B-90D1-6E6CADA8A9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48" y="715730"/>
            <a:ext cx="3196221" cy="4275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118D1D-9962-4959-8281-BA3CC02E7F1B}"/>
              </a:ext>
            </a:extLst>
          </p:cNvPr>
          <p:cNvSpPr txBox="1"/>
          <p:nvPr/>
        </p:nvSpPr>
        <p:spPr>
          <a:xfrm>
            <a:off x="1116419" y="1246818"/>
            <a:ext cx="239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solidFill>
                  <a:srgbClr val="13E2D8"/>
                </a:solidFill>
                <a:latin typeface="Saira Semi Condensed" panose="020B0604020202020204" charset="0"/>
                <a:cs typeface="Saira Semi Condensed" panose="020B0604020202020204" charset="0"/>
              </a:rPr>
              <a:t>FLOWCHART UTAMA</a:t>
            </a:r>
          </a:p>
        </p:txBody>
      </p:sp>
    </p:spTree>
    <p:extLst>
      <p:ext uri="{BB962C8B-B14F-4D97-AF65-F5344CB8AC3E}">
        <p14:creationId xmlns:p14="http://schemas.microsoft.com/office/powerpoint/2010/main" val="249224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353448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IMPLEMENTASI DAN ANALISIS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131748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sz="4000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6D1956-16F8-4967-90FF-4A70846F478F}"/>
              </a:ext>
            </a:extLst>
          </p:cNvPr>
          <p:cNvSpPr/>
          <p:nvPr/>
        </p:nvSpPr>
        <p:spPr>
          <a:xfrm>
            <a:off x="1801450" y="2896794"/>
            <a:ext cx="3323444" cy="65053"/>
          </a:xfrm>
          <a:prstGeom prst="round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7502E4-6003-4E32-910A-8393F32334C5}"/>
              </a:ext>
            </a:extLst>
          </p:cNvPr>
          <p:cNvSpPr/>
          <p:nvPr/>
        </p:nvSpPr>
        <p:spPr>
          <a:xfrm>
            <a:off x="5629334" y="2896794"/>
            <a:ext cx="1279625" cy="65053"/>
          </a:xfrm>
          <a:prstGeom prst="round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oogle Shape;582;p37">
            <a:extLst>
              <a:ext uri="{FF2B5EF4-FFF2-40B4-BE49-F238E27FC236}">
                <a16:creationId xmlns:a16="http://schemas.microsoft.com/office/drawing/2014/main" id="{6C512F6F-8CE2-4045-88BD-561CA69FBAA8}"/>
              </a:ext>
            </a:extLst>
          </p:cNvPr>
          <p:cNvGrpSpPr/>
          <p:nvPr/>
        </p:nvGrpSpPr>
        <p:grpSpPr>
          <a:xfrm>
            <a:off x="859522" y="2245554"/>
            <a:ext cx="606355" cy="651240"/>
            <a:chOff x="616425" y="2329600"/>
            <a:chExt cx="361700" cy="388475"/>
          </a:xfrm>
        </p:grpSpPr>
        <p:sp>
          <p:nvSpPr>
            <p:cNvPr id="11" name="Google Shape;583;p37">
              <a:extLst>
                <a:ext uri="{FF2B5EF4-FFF2-40B4-BE49-F238E27FC236}">
                  <a16:creationId xmlns:a16="http://schemas.microsoft.com/office/drawing/2014/main" id="{4EA343EF-EACC-41D9-AC58-A78B658853B7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4;p37">
              <a:extLst>
                <a:ext uri="{FF2B5EF4-FFF2-40B4-BE49-F238E27FC236}">
                  <a16:creationId xmlns:a16="http://schemas.microsoft.com/office/drawing/2014/main" id="{EF0DE700-9653-4B1E-9C7D-B46F62D6FBA5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5;p37">
              <a:extLst>
                <a:ext uri="{FF2B5EF4-FFF2-40B4-BE49-F238E27FC236}">
                  <a16:creationId xmlns:a16="http://schemas.microsoft.com/office/drawing/2014/main" id="{5E5C466D-A1AE-437A-A114-5BDF2403C78B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6;p37">
              <a:extLst>
                <a:ext uri="{FF2B5EF4-FFF2-40B4-BE49-F238E27FC236}">
                  <a16:creationId xmlns:a16="http://schemas.microsoft.com/office/drawing/2014/main" id="{B3F02977-75EB-42FD-B2B4-81B8036FFDB6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7;p37">
              <a:extLst>
                <a:ext uri="{FF2B5EF4-FFF2-40B4-BE49-F238E27FC236}">
                  <a16:creationId xmlns:a16="http://schemas.microsoft.com/office/drawing/2014/main" id="{3EBA6788-C314-4330-B934-08ED42E5883A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8;p37">
              <a:extLst>
                <a:ext uri="{FF2B5EF4-FFF2-40B4-BE49-F238E27FC236}">
                  <a16:creationId xmlns:a16="http://schemas.microsoft.com/office/drawing/2014/main" id="{13A02967-6105-4D43-BEE3-82A17394556A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9;p37">
              <a:extLst>
                <a:ext uri="{FF2B5EF4-FFF2-40B4-BE49-F238E27FC236}">
                  <a16:creationId xmlns:a16="http://schemas.microsoft.com/office/drawing/2014/main" id="{F07B9CDE-E8F2-458B-B0ED-7D9E3B87B113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0;p37">
              <a:extLst>
                <a:ext uri="{FF2B5EF4-FFF2-40B4-BE49-F238E27FC236}">
                  <a16:creationId xmlns:a16="http://schemas.microsoft.com/office/drawing/2014/main" id="{E02D7717-5804-454D-B245-0A6FCF733A8C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705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SKENARIO UJI COBA</a:t>
            </a:r>
            <a:endParaRPr dirty="0"/>
          </a:p>
        </p:txBody>
      </p:sp>
      <p:sp>
        <p:nvSpPr>
          <p:cNvPr id="376" name="Google Shape;376;p2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77" name="Google Shape;377;p28"/>
          <p:cNvGrpSpPr/>
          <p:nvPr/>
        </p:nvGrpSpPr>
        <p:grpSpPr>
          <a:xfrm>
            <a:off x="5632317" y="1646975"/>
            <a:ext cx="3305700" cy="3483050"/>
            <a:chOff x="5632317" y="1189775"/>
            <a:chExt cx="3305700" cy="3483050"/>
          </a:xfrm>
        </p:grpSpPr>
        <p:sp>
          <p:nvSpPr>
            <p:cNvPr id="378" name="Google Shape;378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Skenario</a:t>
              </a:r>
              <a:r>
                <a:rPr lang="en-ID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3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ID" sz="12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POPULATION SIZE:</a:t>
              </a:r>
            </a:p>
            <a:p>
              <a:pPr lvl="0" algn="ctr">
                <a:lnSpc>
                  <a:spcPct val="115000"/>
                </a:lnSpc>
              </a:pPr>
              <a:r>
                <a:rPr lang="en-ID" sz="40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80</a:t>
              </a:r>
            </a:p>
          </p:txBody>
        </p:sp>
      </p:grpSp>
      <p:grpSp>
        <p:nvGrpSpPr>
          <p:cNvPr id="380" name="Google Shape;380;p28"/>
          <p:cNvGrpSpPr/>
          <p:nvPr/>
        </p:nvGrpSpPr>
        <p:grpSpPr>
          <a:xfrm>
            <a:off x="0" y="1647189"/>
            <a:ext cx="3546900" cy="3482836"/>
            <a:chOff x="0" y="1189989"/>
            <a:chExt cx="3546900" cy="3482836"/>
          </a:xfrm>
        </p:grpSpPr>
        <p:sp>
          <p:nvSpPr>
            <p:cNvPr id="381" name="Google Shape;381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Skenario</a:t>
              </a:r>
              <a:r>
                <a:rPr lang="en-ID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1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POPULATION SIZE: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40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10</a:t>
              </a:r>
              <a:endParaRPr sz="4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2944204" y="1646975"/>
            <a:ext cx="3305700" cy="3483050"/>
            <a:chOff x="2944204" y="1189775"/>
            <a:chExt cx="3305700" cy="3483050"/>
          </a:xfrm>
        </p:grpSpPr>
        <p:sp>
          <p:nvSpPr>
            <p:cNvPr id="384" name="Google Shape;384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 err="1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Skenario</a:t>
              </a:r>
              <a:r>
                <a:rPr lang="en-ID" dirty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2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5" name="Google Shape;385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ID" sz="12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POPULATION SIZE:</a:t>
              </a:r>
            </a:p>
            <a:p>
              <a:pPr lvl="0" algn="ctr">
                <a:lnSpc>
                  <a:spcPct val="115000"/>
                </a:lnSpc>
              </a:pPr>
              <a:r>
                <a:rPr lang="en-ID" sz="4000" dirty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40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UJI COBA</a:t>
            </a:r>
            <a:endParaRPr dirty="0"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6" name="Google Shape;327;p24">
            <a:extLst>
              <a:ext uri="{FF2B5EF4-FFF2-40B4-BE49-F238E27FC236}">
                <a16:creationId xmlns:a16="http://schemas.microsoft.com/office/drawing/2014/main" id="{D9BEF420-F8E2-472F-8444-F52084912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204707"/>
              </p:ext>
            </p:extLst>
          </p:nvPr>
        </p:nvGraphicFramePr>
        <p:xfrm>
          <a:off x="1027046" y="1369850"/>
          <a:ext cx="6870495" cy="3411030"/>
        </p:xfrm>
        <a:graphic>
          <a:graphicData uri="http://schemas.openxmlformats.org/drawingml/2006/table">
            <a:tbl>
              <a:tblPr>
                <a:noFill/>
                <a:tableStyleId>{0EF1D924-25E4-4530-BD8D-8D854F0B3FDF}</a:tableStyleId>
              </a:tblPr>
              <a:tblGrid>
                <a:gridCol w="134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5680">
                  <a:extLst>
                    <a:ext uri="{9D8B030D-6E8A-4147-A177-3AD203B41FA5}">
                      <a16:colId xmlns:a16="http://schemas.microsoft.com/office/drawing/2014/main" val="1773594746"/>
                    </a:ext>
                  </a:extLst>
                </a:gridCol>
              </a:tblGrid>
              <a:tr h="65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SEMESTER</a:t>
                      </a:r>
                      <a:endParaRPr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Rata-rata Waktu dan </a:t>
                      </a:r>
                      <a:r>
                        <a:rPr lang="en-ID" b="1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Generasi</a:t>
                      </a:r>
                      <a:endParaRPr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10</a:t>
                      </a:r>
                      <a:endParaRPr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40</a:t>
                      </a:r>
                      <a:endParaRPr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80</a:t>
                      </a:r>
                      <a:endParaRPr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Generasi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(Waktu)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 (1,42)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 (1,82)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 (2,39)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2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Generasi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(Waktu)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44 (13,72)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 (10,81)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 (11,77)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3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Generasi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(Waktu)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52 (22,02)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 (23,19)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 (26,60)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7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Generasi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(Waktu)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 (3,95)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 (4,86)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4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 (5,7)</a:t>
                      </a:r>
                      <a:endParaRPr sz="24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282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UJI COBA</a:t>
            </a:r>
            <a:endParaRPr dirty="0"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7" name="Google Shape;327;p24">
            <a:extLst>
              <a:ext uri="{FF2B5EF4-FFF2-40B4-BE49-F238E27FC236}">
                <a16:creationId xmlns:a16="http://schemas.microsoft.com/office/drawing/2014/main" id="{E1E1582D-C840-4481-9CE7-3B6E4518D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378915"/>
              </p:ext>
            </p:extLst>
          </p:nvPr>
        </p:nvGraphicFramePr>
        <p:xfrm>
          <a:off x="300695" y="1568320"/>
          <a:ext cx="8690780" cy="2633800"/>
        </p:xfrm>
        <a:graphic>
          <a:graphicData uri="http://schemas.openxmlformats.org/drawingml/2006/table">
            <a:tbl>
              <a:tblPr>
                <a:noFill/>
                <a:tableStyleId>{0EF1D924-25E4-4530-BD8D-8D854F0B3FDF}</a:tableStyleId>
              </a:tblPr>
              <a:tblGrid>
                <a:gridCol w="170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192">
                  <a:extLst>
                    <a:ext uri="{9D8B030D-6E8A-4147-A177-3AD203B41FA5}">
                      <a16:colId xmlns:a16="http://schemas.microsoft.com/office/drawing/2014/main" val="1773594746"/>
                    </a:ext>
                  </a:extLst>
                </a:gridCol>
              </a:tblGrid>
              <a:tr h="65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SEMESTER</a:t>
                      </a:r>
                      <a:endParaRPr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Rata-rata Waktu dan </a:t>
                      </a:r>
                      <a:r>
                        <a:rPr lang="en-ID" b="1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Generasi</a:t>
                      </a:r>
                      <a:endParaRPr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10</a:t>
                      </a:r>
                      <a:endParaRPr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40</a:t>
                      </a:r>
                      <a:endParaRPr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80</a:t>
                      </a:r>
                      <a:endParaRPr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4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Generasi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(Waktu)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000" b="1" dirty="0">
                          <a:solidFill>
                            <a:srgbClr val="FF00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500 (CUT  OFF)</a:t>
                      </a:r>
                      <a:endParaRPr sz="2000" b="1" dirty="0">
                        <a:solidFill>
                          <a:srgbClr val="FF0000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rgbClr val="FF00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300 (</a:t>
                      </a:r>
                      <a:r>
                        <a:rPr lang="en-ID" sz="2000" b="1" dirty="0">
                          <a:solidFill>
                            <a:srgbClr val="FF00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CUT OFF)</a:t>
                      </a:r>
                      <a:endParaRPr sz="2000" b="1" dirty="0">
                        <a:solidFill>
                          <a:srgbClr val="FF0000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134 (390)</a:t>
                      </a:r>
                      <a:endParaRPr sz="2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5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Generasi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(Waktu)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rgbClr val="FF00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500 (CUT OFF)</a:t>
                      </a:r>
                      <a:endParaRPr sz="2000" b="1" dirty="0">
                        <a:solidFill>
                          <a:srgbClr val="FF0000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149 (87,14)</a:t>
                      </a:r>
                      <a:endParaRPr sz="2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42 (96,23)</a:t>
                      </a:r>
                      <a:endParaRPr sz="2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6</a:t>
                      </a: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Generasi</a:t>
                      </a:r>
                      <a:r>
                        <a:rPr lang="en-ID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(Waktu)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rgbClr val="FF00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500 (</a:t>
                      </a:r>
                      <a:r>
                        <a:rPr lang="en-ID" sz="2000" b="1" dirty="0">
                          <a:solidFill>
                            <a:srgbClr val="FF00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CUT OFF)</a:t>
                      </a:r>
                      <a:endParaRPr sz="2000" b="1" dirty="0">
                        <a:solidFill>
                          <a:srgbClr val="FF0000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rgbClr val="FF00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300 (</a:t>
                      </a:r>
                      <a:r>
                        <a:rPr lang="en-ID" sz="2000" b="1" dirty="0">
                          <a:solidFill>
                            <a:srgbClr val="FF00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CUT OFF)</a:t>
                      </a:r>
                      <a:endParaRPr sz="2000" b="1" dirty="0">
                        <a:solidFill>
                          <a:srgbClr val="FF0000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rgbClr val="FF00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100 (</a:t>
                      </a:r>
                      <a:r>
                        <a:rPr lang="en-ID" sz="2000" b="1" dirty="0">
                          <a:solidFill>
                            <a:srgbClr val="FF00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CUT OFF)</a:t>
                      </a:r>
                      <a:endParaRPr sz="2000" b="1" dirty="0">
                        <a:solidFill>
                          <a:srgbClr val="FF0000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2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69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LATAR BELAKANG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00" y="1551900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penting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dalam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sistem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industri</a:t>
            </a:r>
            <a:endParaRPr dirty="0">
              <a:latin typeface="Saira Semi Condensed" panose="020B0604020202020204" charset="0"/>
              <a:cs typeface="Saira Semi Condensed" panose="020B060402020202020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Kartu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Rencana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Studi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(KRS)</a:t>
            </a:r>
            <a:endParaRPr dirty="0">
              <a:latin typeface="Saira Semi Condensed" panose="020B0604020202020204" charset="0"/>
              <a:cs typeface="Saira Semi Condensed" panose="020B0604020202020204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ID" i="1" dirty="0">
                <a:latin typeface="Saira Semi Condensed" panose="020B0604020202020204" charset="0"/>
                <a:cs typeface="Saira Semi Condensed" panose="020B0604020202020204" charset="0"/>
              </a:rPr>
              <a:t>Time consuming</a:t>
            </a:r>
            <a:endParaRPr i="1" dirty="0"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5" name="Google Shape;788;p37">
            <a:extLst>
              <a:ext uri="{FF2B5EF4-FFF2-40B4-BE49-F238E27FC236}">
                <a16:creationId xmlns:a16="http://schemas.microsoft.com/office/drawing/2014/main" id="{42C5754E-ACA9-4175-9BD3-FFA85F7B3FA1}"/>
              </a:ext>
            </a:extLst>
          </p:cNvPr>
          <p:cNvGrpSpPr/>
          <p:nvPr/>
        </p:nvGrpSpPr>
        <p:grpSpPr>
          <a:xfrm>
            <a:off x="3327887" y="4582081"/>
            <a:ext cx="332670" cy="332670"/>
            <a:chOff x="6649150" y="309350"/>
            <a:chExt cx="395800" cy="395800"/>
          </a:xfrm>
        </p:grpSpPr>
        <p:sp>
          <p:nvSpPr>
            <p:cNvPr id="6" name="Google Shape;789;p37">
              <a:extLst>
                <a:ext uri="{FF2B5EF4-FFF2-40B4-BE49-F238E27FC236}">
                  <a16:creationId xmlns:a16="http://schemas.microsoft.com/office/drawing/2014/main" id="{CE6A445D-B550-45A8-8398-E4162A26BF30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0;p37">
              <a:extLst>
                <a:ext uri="{FF2B5EF4-FFF2-40B4-BE49-F238E27FC236}">
                  <a16:creationId xmlns:a16="http://schemas.microsoft.com/office/drawing/2014/main" id="{D3F3D813-6E91-4286-8A95-F44DC769BD52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1;p37">
              <a:extLst>
                <a:ext uri="{FF2B5EF4-FFF2-40B4-BE49-F238E27FC236}">
                  <a16:creationId xmlns:a16="http://schemas.microsoft.com/office/drawing/2014/main" id="{DBF64DF9-22E7-465F-A7F1-2A3259983CB1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2;p37">
              <a:extLst>
                <a:ext uri="{FF2B5EF4-FFF2-40B4-BE49-F238E27FC236}">
                  <a16:creationId xmlns:a16="http://schemas.microsoft.com/office/drawing/2014/main" id="{6BAA5572-1C8C-47DC-AB93-142E09FE65B5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3;p37">
              <a:extLst>
                <a:ext uri="{FF2B5EF4-FFF2-40B4-BE49-F238E27FC236}">
                  <a16:creationId xmlns:a16="http://schemas.microsoft.com/office/drawing/2014/main" id="{A72C9AF4-9052-42EF-920C-85AE1AD888DD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4;p37">
              <a:extLst>
                <a:ext uri="{FF2B5EF4-FFF2-40B4-BE49-F238E27FC236}">
                  <a16:creationId xmlns:a16="http://schemas.microsoft.com/office/drawing/2014/main" id="{703E95DD-EE02-4E10-A179-D36366A0D4F6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5;p37">
              <a:extLst>
                <a:ext uri="{FF2B5EF4-FFF2-40B4-BE49-F238E27FC236}">
                  <a16:creationId xmlns:a16="http://schemas.microsoft.com/office/drawing/2014/main" id="{2CF14147-D829-4637-BFE4-68806F388918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6;p37">
              <a:extLst>
                <a:ext uri="{FF2B5EF4-FFF2-40B4-BE49-F238E27FC236}">
                  <a16:creationId xmlns:a16="http://schemas.microsoft.com/office/drawing/2014/main" id="{AEBD055D-91CE-4062-8CDF-E96656C95AF6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7;p37">
              <a:extLst>
                <a:ext uri="{FF2B5EF4-FFF2-40B4-BE49-F238E27FC236}">
                  <a16:creationId xmlns:a16="http://schemas.microsoft.com/office/drawing/2014/main" id="{A14863AD-D410-48C1-A98C-9C5DBDAC6A49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8;p37">
              <a:extLst>
                <a:ext uri="{FF2B5EF4-FFF2-40B4-BE49-F238E27FC236}">
                  <a16:creationId xmlns:a16="http://schemas.microsoft.com/office/drawing/2014/main" id="{4C33E0DF-FD17-4482-8015-FE00D6C951E0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9;p37">
              <a:extLst>
                <a:ext uri="{FF2B5EF4-FFF2-40B4-BE49-F238E27FC236}">
                  <a16:creationId xmlns:a16="http://schemas.microsoft.com/office/drawing/2014/main" id="{C6AFF8D1-8526-41CB-A621-DB687F25D525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0;p37">
              <a:extLst>
                <a:ext uri="{FF2B5EF4-FFF2-40B4-BE49-F238E27FC236}">
                  <a16:creationId xmlns:a16="http://schemas.microsoft.com/office/drawing/2014/main" id="{FBE2AF84-A0D7-4884-AF20-D6C046E906CB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1;p37">
              <a:extLst>
                <a:ext uri="{FF2B5EF4-FFF2-40B4-BE49-F238E27FC236}">
                  <a16:creationId xmlns:a16="http://schemas.microsoft.com/office/drawing/2014/main" id="{E310594F-5251-4711-B735-6DAF9551924B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2;p37">
              <a:extLst>
                <a:ext uri="{FF2B5EF4-FFF2-40B4-BE49-F238E27FC236}">
                  <a16:creationId xmlns:a16="http://schemas.microsoft.com/office/drawing/2014/main" id="{1E61FE58-152C-4C45-B789-899D38C1E063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3;p37">
              <a:extLst>
                <a:ext uri="{FF2B5EF4-FFF2-40B4-BE49-F238E27FC236}">
                  <a16:creationId xmlns:a16="http://schemas.microsoft.com/office/drawing/2014/main" id="{7AB27119-9C99-4744-B359-EE4C119CF47D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4;p37">
              <a:extLst>
                <a:ext uri="{FF2B5EF4-FFF2-40B4-BE49-F238E27FC236}">
                  <a16:creationId xmlns:a16="http://schemas.microsoft.com/office/drawing/2014/main" id="{A9E46F8F-9FFB-43B3-99BC-5B73CEB00219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5;p37">
              <a:extLst>
                <a:ext uri="{FF2B5EF4-FFF2-40B4-BE49-F238E27FC236}">
                  <a16:creationId xmlns:a16="http://schemas.microsoft.com/office/drawing/2014/main" id="{28F93273-435C-4669-ABF1-96B751517821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6;p37">
              <a:extLst>
                <a:ext uri="{FF2B5EF4-FFF2-40B4-BE49-F238E27FC236}">
                  <a16:creationId xmlns:a16="http://schemas.microsoft.com/office/drawing/2014/main" id="{CB9F41D0-A163-47DC-B878-805F33876200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7;p37">
              <a:extLst>
                <a:ext uri="{FF2B5EF4-FFF2-40B4-BE49-F238E27FC236}">
                  <a16:creationId xmlns:a16="http://schemas.microsoft.com/office/drawing/2014/main" id="{CC644FD2-9B17-48AF-8095-B32147CA7BBE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8;p37">
              <a:extLst>
                <a:ext uri="{FF2B5EF4-FFF2-40B4-BE49-F238E27FC236}">
                  <a16:creationId xmlns:a16="http://schemas.microsoft.com/office/drawing/2014/main" id="{DE063F04-737F-4C22-A1C5-4087F3686296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9;p37">
              <a:extLst>
                <a:ext uri="{FF2B5EF4-FFF2-40B4-BE49-F238E27FC236}">
                  <a16:creationId xmlns:a16="http://schemas.microsoft.com/office/drawing/2014/main" id="{E9501FAF-AEA8-4254-B204-CE2908CE16AD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0;p37">
              <a:extLst>
                <a:ext uri="{FF2B5EF4-FFF2-40B4-BE49-F238E27FC236}">
                  <a16:creationId xmlns:a16="http://schemas.microsoft.com/office/drawing/2014/main" id="{8754FB04-5C43-423B-9F75-3B14E63B527E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1;p37">
              <a:extLst>
                <a:ext uri="{FF2B5EF4-FFF2-40B4-BE49-F238E27FC236}">
                  <a16:creationId xmlns:a16="http://schemas.microsoft.com/office/drawing/2014/main" id="{F92022B4-672C-401C-8389-8EE88BA86BA3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812;p37">
            <a:extLst>
              <a:ext uri="{FF2B5EF4-FFF2-40B4-BE49-F238E27FC236}">
                <a16:creationId xmlns:a16="http://schemas.microsoft.com/office/drawing/2014/main" id="{BF37CCD4-DEF5-4588-96B4-1CD98A003868}"/>
              </a:ext>
            </a:extLst>
          </p:cNvPr>
          <p:cNvGrpSpPr/>
          <p:nvPr/>
        </p:nvGrpSpPr>
        <p:grpSpPr>
          <a:xfrm rot="20528913">
            <a:off x="2672187" y="3846543"/>
            <a:ext cx="612323" cy="579832"/>
            <a:chOff x="5973900" y="318475"/>
            <a:chExt cx="401900" cy="380575"/>
          </a:xfrm>
        </p:grpSpPr>
        <p:sp>
          <p:nvSpPr>
            <p:cNvPr id="30" name="Google Shape;813;p37">
              <a:extLst>
                <a:ext uri="{FF2B5EF4-FFF2-40B4-BE49-F238E27FC236}">
                  <a16:creationId xmlns:a16="http://schemas.microsoft.com/office/drawing/2014/main" id="{B4B22009-A2BE-4A48-AC4A-73DCD3A92AFE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4;p37">
              <a:extLst>
                <a:ext uri="{FF2B5EF4-FFF2-40B4-BE49-F238E27FC236}">
                  <a16:creationId xmlns:a16="http://schemas.microsoft.com/office/drawing/2014/main" id="{010280AE-7CD3-444C-9F13-292C77783F7D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5;p37">
              <a:extLst>
                <a:ext uri="{FF2B5EF4-FFF2-40B4-BE49-F238E27FC236}">
                  <a16:creationId xmlns:a16="http://schemas.microsoft.com/office/drawing/2014/main" id="{F7B7AA88-9A03-4D37-8F82-DDD763E7145B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6;p37">
              <a:extLst>
                <a:ext uri="{FF2B5EF4-FFF2-40B4-BE49-F238E27FC236}">
                  <a16:creationId xmlns:a16="http://schemas.microsoft.com/office/drawing/2014/main" id="{BEA836BF-9A9A-465E-ADD9-C25F2FA13DA5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7;p37">
              <a:extLst>
                <a:ext uri="{FF2B5EF4-FFF2-40B4-BE49-F238E27FC236}">
                  <a16:creationId xmlns:a16="http://schemas.microsoft.com/office/drawing/2014/main" id="{E9168379-52A0-43CB-BB29-95625C08320F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;p37">
              <a:extLst>
                <a:ext uri="{FF2B5EF4-FFF2-40B4-BE49-F238E27FC236}">
                  <a16:creationId xmlns:a16="http://schemas.microsoft.com/office/drawing/2014/main" id="{BF745C6A-13DF-4FF9-A83B-75D6396EBE42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9;p37">
              <a:extLst>
                <a:ext uri="{FF2B5EF4-FFF2-40B4-BE49-F238E27FC236}">
                  <a16:creationId xmlns:a16="http://schemas.microsoft.com/office/drawing/2014/main" id="{8F74D7F6-C5E4-4EAE-A486-365BF99738C2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0;p37">
              <a:extLst>
                <a:ext uri="{FF2B5EF4-FFF2-40B4-BE49-F238E27FC236}">
                  <a16:creationId xmlns:a16="http://schemas.microsoft.com/office/drawing/2014/main" id="{6BD5E0DC-FD68-4233-9BD4-80CA4D553991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1;p37">
              <a:extLst>
                <a:ext uri="{FF2B5EF4-FFF2-40B4-BE49-F238E27FC236}">
                  <a16:creationId xmlns:a16="http://schemas.microsoft.com/office/drawing/2014/main" id="{40A6A15B-31CA-43C2-98CD-7C0621F25287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2;p37">
              <a:extLst>
                <a:ext uri="{FF2B5EF4-FFF2-40B4-BE49-F238E27FC236}">
                  <a16:creationId xmlns:a16="http://schemas.microsoft.com/office/drawing/2014/main" id="{EF3C791A-207E-4323-8839-9A1B5B1F6F11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3;p37">
              <a:extLst>
                <a:ext uri="{FF2B5EF4-FFF2-40B4-BE49-F238E27FC236}">
                  <a16:creationId xmlns:a16="http://schemas.microsoft.com/office/drawing/2014/main" id="{8B12AA61-BA63-485F-A842-42C3D32C673C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4;p37">
              <a:extLst>
                <a:ext uri="{FF2B5EF4-FFF2-40B4-BE49-F238E27FC236}">
                  <a16:creationId xmlns:a16="http://schemas.microsoft.com/office/drawing/2014/main" id="{872AD174-7C2C-42DC-9696-7C3D0B6C9F8E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5;p37">
              <a:extLst>
                <a:ext uri="{FF2B5EF4-FFF2-40B4-BE49-F238E27FC236}">
                  <a16:creationId xmlns:a16="http://schemas.microsoft.com/office/drawing/2014/main" id="{23E84387-2408-4EAD-BCF0-9B65AB2FB970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6;p37">
              <a:extLst>
                <a:ext uri="{FF2B5EF4-FFF2-40B4-BE49-F238E27FC236}">
                  <a16:creationId xmlns:a16="http://schemas.microsoft.com/office/drawing/2014/main" id="{55F977E4-94B9-4A2B-A0B4-02176572E804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72;p37">
            <a:extLst>
              <a:ext uri="{FF2B5EF4-FFF2-40B4-BE49-F238E27FC236}">
                <a16:creationId xmlns:a16="http://schemas.microsoft.com/office/drawing/2014/main" id="{D47DF523-C3DC-4699-AAA4-D177F804539B}"/>
              </a:ext>
            </a:extLst>
          </p:cNvPr>
          <p:cNvGrpSpPr/>
          <p:nvPr/>
        </p:nvGrpSpPr>
        <p:grpSpPr>
          <a:xfrm rot="980292">
            <a:off x="4798351" y="3721060"/>
            <a:ext cx="610385" cy="442986"/>
            <a:chOff x="3932350" y="3714775"/>
            <a:chExt cx="439650" cy="319075"/>
          </a:xfrm>
        </p:grpSpPr>
        <p:sp>
          <p:nvSpPr>
            <p:cNvPr id="45" name="Google Shape;673;p37">
              <a:extLst>
                <a:ext uri="{FF2B5EF4-FFF2-40B4-BE49-F238E27FC236}">
                  <a16:creationId xmlns:a16="http://schemas.microsoft.com/office/drawing/2014/main" id="{B2D5F5F4-50BB-4C65-AC5A-427B60408D9C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4;p37">
              <a:extLst>
                <a:ext uri="{FF2B5EF4-FFF2-40B4-BE49-F238E27FC236}">
                  <a16:creationId xmlns:a16="http://schemas.microsoft.com/office/drawing/2014/main" id="{515C3A15-6606-4419-9A66-5D2F65E6973F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5;p37">
              <a:extLst>
                <a:ext uri="{FF2B5EF4-FFF2-40B4-BE49-F238E27FC236}">
                  <a16:creationId xmlns:a16="http://schemas.microsoft.com/office/drawing/2014/main" id="{EC5A1B0F-05B9-4ED5-A789-0BC0412BF163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6;p37">
              <a:extLst>
                <a:ext uri="{FF2B5EF4-FFF2-40B4-BE49-F238E27FC236}">
                  <a16:creationId xmlns:a16="http://schemas.microsoft.com/office/drawing/2014/main" id="{2F8D2920-C51B-49CF-B674-949DD1AD8A17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7;p37">
              <a:extLst>
                <a:ext uri="{FF2B5EF4-FFF2-40B4-BE49-F238E27FC236}">
                  <a16:creationId xmlns:a16="http://schemas.microsoft.com/office/drawing/2014/main" id="{D722ECDD-73D0-42B6-BD4A-0D27D196B7AE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678;p37">
            <a:extLst>
              <a:ext uri="{FF2B5EF4-FFF2-40B4-BE49-F238E27FC236}">
                <a16:creationId xmlns:a16="http://schemas.microsoft.com/office/drawing/2014/main" id="{6C9EF28C-27CE-4AED-9A88-CF15E5DEC5D9}"/>
              </a:ext>
            </a:extLst>
          </p:cNvPr>
          <p:cNvGrpSpPr/>
          <p:nvPr/>
        </p:nvGrpSpPr>
        <p:grpSpPr>
          <a:xfrm>
            <a:off x="4105548" y="4284492"/>
            <a:ext cx="634384" cy="460430"/>
            <a:chOff x="4604550" y="3714775"/>
            <a:chExt cx="439625" cy="319075"/>
          </a:xfrm>
        </p:grpSpPr>
        <p:sp>
          <p:nvSpPr>
            <p:cNvPr id="51" name="Google Shape;679;p37">
              <a:extLst>
                <a:ext uri="{FF2B5EF4-FFF2-40B4-BE49-F238E27FC236}">
                  <a16:creationId xmlns:a16="http://schemas.microsoft.com/office/drawing/2014/main" id="{CF8F33D9-A253-4130-8DC1-1C090F1F6C70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0;p37">
              <a:extLst>
                <a:ext uri="{FF2B5EF4-FFF2-40B4-BE49-F238E27FC236}">
                  <a16:creationId xmlns:a16="http://schemas.microsoft.com/office/drawing/2014/main" id="{40A5FF92-9B63-4FC7-B329-43B13C07A521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882;p37">
            <a:extLst>
              <a:ext uri="{FF2B5EF4-FFF2-40B4-BE49-F238E27FC236}">
                <a16:creationId xmlns:a16="http://schemas.microsoft.com/office/drawing/2014/main" id="{F80EB23F-7AA7-422E-9C29-307BF8B5FD17}"/>
              </a:ext>
            </a:extLst>
          </p:cNvPr>
          <p:cNvGrpSpPr/>
          <p:nvPr/>
        </p:nvGrpSpPr>
        <p:grpSpPr>
          <a:xfrm rot="1211622">
            <a:off x="5383305" y="4187799"/>
            <a:ext cx="841596" cy="807316"/>
            <a:chOff x="5233525" y="4954450"/>
            <a:chExt cx="538275" cy="516350"/>
          </a:xfrm>
        </p:grpSpPr>
        <p:sp>
          <p:nvSpPr>
            <p:cNvPr id="54" name="Google Shape;883;p37">
              <a:extLst>
                <a:ext uri="{FF2B5EF4-FFF2-40B4-BE49-F238E27FC236}">
                  <a16:creationId xmlns:a16="http://schemas.microsoft.com/office/drawing/2014/main" id="{51BF7E74-C3BF-48EA-BE5A-B4323E54B8B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84;p37">
              <a:extLst>
                <a:ext uri="{FF2B5EF4-FFF2-40B4-BE49-F238E27FC236}">
                  <a16:creationId xmlns:a16="http://schemas.microsoft.com/office/drawing/2014/main" id="{C9444DAC-47C2-4743-985C-0B420D12B15A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85;p37">
              <a:extLst>
                <a:ext uri="{FF2B5EF4-FFF2-40B4-BE49-F238E27FC236}">
                  <a16:creationId xmlns:a16="http://schemas.microsoft.com/office/drawing/2014/main" id="{3C00F75A-9686-4376-8601-823AF6681CFA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86;p37">
              <a:extLst>
                <a:ext uri="{FF2B5EF4-FFF2-40B4-BE49-F238E27FC236}">
                  <a16:creationId xmlns:a16="http://schemas.microsoft.com/office/drawing/2014/main" id="{2C8D9B79-D8EB-4F26-B939-758499B6CD34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7;p37">
              <a:extLst>
                <a:ext uri="{FF2B5EF4-FFF2-40B4-BE49-F238E27FC236}">
                  <a16:creationId xmlns:a16="http://schemas.microsoft.com/office/drawing/2014/main" id="{248696FF-905A-4303-A140-703E442D21A3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8;p37">
              <a:extLst>
                <a:ext uri="{FF2B5EF4-FFF2-40B4-BE49-F238E27FC236}">
                  <a16:creationId xmlns:a16="http://schemas.microsoft.com/office/drawing/2014/main" id="{3E15ABF9-510A-41B9-8745-44981095C25B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9;p37">
              <a:extLst>
                <a:ext uri="{FF2B5EF4-FFF2-40B4-BE49-F238E27FC236}">
                  <a16:creationId xmlns:a16="http://schemas.microsoft.com/office/drawing/2014/main" id="{8D6E77FA-1B39-4646-9185-DB8EBAD80967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90;p37">
              <a:extLst>
                <a:ext uri="{FF2B5EF4-FFF2-40B4-BE49-F238E27FC236}">
                  <a16:creationId xmlns:a16="http://schemas.microsoft.com/office/drawing/2014/main" id="{A6C3DF1F-A465-4821-AFFB-57B712E1CFD1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91;p37">
              <a:extLst>
                <a:ext uri="{FF2B5EF4-FFF2-40B4-BE49-F238E27FC236}">
                  <a16:creationId xmlns:a16="http://schemas.microsoft.com/office/drawing/2014/main" id="{B5DEE207-B824-44EC-92B5-A306F0346BF7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92;p37">
              <a:extLst>
                <a:ext uri="{FF2B5EF4-FFF2-40B4-BE49-F238E27FC236}">
                  <a16:creationId xmlns:a16="http://schemas.microsoft.com/office/drawing/2014/main" id="{1809C992-B9FB-4FE8-858C-3DFA50FC7C1A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93;p37">
              <a:extLst>
                <a:ext uri="{FF2B5EF4-FFF2-40B4-BE49-F238E27FC236}">
                  <a16:creationId xmlns:a16="http://schemas.microsoft.com/office/drawing/2014/main" id="{93A231A4-19D5-45F0-9660-CE8B497A96E8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22225" cap="rnd" cmpd="sng">
              <a:solidFill>
                <a:schemeClr val="bg1">
                  <a:lumMod val="90000"/>
                  <a:lumOff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353448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KESIMPULAN DAN SARAN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131748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sz="4000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6D1956-16F8-4967-90FF-4A70846F478F}"/>
              </a:ext>
            </a:extLst>
          </p:cNvPr>
          <p:cNvSpPr/>
          <p:nvPr/>
        </p:nvSpPr>
        <p:spPr>
          <a:xfrm>
            <a:off x="2244604" y="2896793"/>
            <a:ext cx="4044519" cy="65053"/>
          </a:xfrm>
          <a:prstGeom prst="round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7502E4-6003-4E32-910A-8393F32334C5}"/>
              </a:ext>
            </a:extLst>
          </p:cNvPr>
          <p:cNvSpPr/>
          <p:nvPr/>
        </p:nvSpPr>
        <p:spPr>
          <a:xfrm>
            <a:off x="6624696" y="2896793"/>
            <a:ext cx="1279625" cy="65053"/>
          </a:xfrm>
          <a:prstGeom prst="round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9" name="Google Shape;556;p37">
            <a:extLst>
              <a:ext uri="{FF2B5EF4-FFF2-40B4-BE49-F238E27FC236}">
                <a16:creationId xmlns:a16="http://schemas.microsoft.com/office/drawing/2014/main" id="{5B1E731E-B3BA-43FF-91D0-AE1F9EC6D670}"/>
              </a:ext>
            </a:extLst>
          </p:cNvPr>
          <p:cNvGrpSpPr/>
          <p:nvPr/>
        </p:nvGrpSpPr>
        <p:grpSpPr>
          <a:xfrm>
            <a:off x="1005255" y="2245557"/>
            <a:ext cx="460622" cy="652386"/>
            <a:chOff x="3979850" y="1598950"/>
            <a:chExt cx="356825" cy="505375"/>
          </a:xfrm>
        </p:grpSpPr>
        <p:sp>
          <p:nvSpPr>
            <p:cNvPr id="20" name="Google Shape;557;p37">
              <a:extLst>
                <a:ext uri="{FF2B5EF4-FFF2-40B4-BE49-F238E27FC236}">
                  <a16:creationId xmlns:a16="http://schemas.microsoft.com/office/drawing/2014/main" id="{AEB8AC45-BBFD-4C80-98B3-B7B517E066FA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8;p37">
              <a:extLst>
                <a:ext uri="{FF2B5EF4-FFF2-40B4-BE49-F238E27FC236}">
                  <a16:creationId xmlns:a16="http://schemas.microsoft.com/office/drawing/2014/main" id="{1BE86BDA-2937-4DF5-A70D-F06C9074D329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22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23847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UJI COBA</a:t>
            </a:r>
            <a:endParaRPr dirty="0"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16509C-879C-4C84-AD28-EC121E2833FF}"/>
              </a:ext>
            </a:extLst>
          </p:cNvPr>
          <p:cNvSpPr/>
          <p:nvPr/>
        </p:nvSpPr>
        <p:spPr>
          <a:xfrm>
            <a:off x="2544162" y="1938535"/>
            <a:ext cx="4642322" cy="8902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5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oogle Shape;565;p37">
            <a:extLst>
              <a:ext uri="{FF2B5EF4-FFF2-40B4-BE49-F238E27FC236}">
                <a16:creationId xmlns:a16="http://schemas.microsoft.com/office/drawing/2014/main" id="{6182B629-81F5-49A3-BC08-09DDB0BFF30B}"/>
              </a:ext>
            </a:extLst>
          </p:cNvPr>
          <p:cNvGrpSpPr/>
          <p:nvPr/>
        </p:nvGrpSpPr>
        <p:grpSpPr>
          <a:xfrm>
            <a:off x="6369506" y="3182848"/>
            <a:ext cx="902038" cy="912330"/>
            <a:chOff x="5290150" y="1636700"/>
            <a:chExt cx="425025" cy="429875"/>
          </a:xfrm>
        </p:grpSpPr>
        <p:sp>
          <p:nvSpPr>
            <p:cNvPr id="17" name="Google Shape;566;p37">
              <a:extLst>
                <a:ext uri="{FF2B5EF4-FFF2-40B4-BE49-F238E27FC236}">
                  <a16:creationId xmlns:a16="http://schemas.microsoft.com/office/drawing/2014/main" id="{99F87E6F-DA59-4100-B3EF-1D91B371C642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3175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7;p37">
              <a:extLst>
                <a:ext uri="{FF2B5EF4-FFF2-40B4-BE49-F238E27FC236}">
                  <a16:creationId xmlns:a16="http://schemas.microsoft.com/office/drawing/2014/main" id="{47862DCF-5C34-401C-9388-C49FBC202772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3175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Google Shape;616;p37">
            <a:extLst>
              <a:ext uri="{FF2B5EF4-FFF2-40B4-BE49-F238E27FC236}">
                <a16:creationId xmlns:a16="http://schemas.microsoft.com/office/drawing/2014/main" id="{D2D89CFD-1C1E-4D20-BAB1-4E1AD3BAA8F9}"/>
              </a:ext>
            </a:extLst>
          </p:cNvPr>
          <p:cNvGrpSpPr/>
          <p:nvPr/>
        </p:nvGrpSpPr>
        <p:grpSpPr>
          <a:xfrm>
            <a:off x="1519077" y="2090084"/>
            <a:ext cx="785107" cy="738664"/>
            <a:chOff x="5972700" y="2330200"/>
            <a:chExt cx="411625" cy="387275"/>
          </a:xfrm>
        </p:grpSpPr>
        <p:sp>
          <p:nvSpPr>
            <p:cNvPr id="20" name="Google Shape;617;p37">
              <a:extLst>
                <a:ext uri="{FF2B5EF4-FFF2-40B4-BE49-F238E27FC236}">
                  <a16:creationId xmlns:a16="http://schemas.microsoft.com/office/drawing/2014/main" id="{9021BD30-96DA-49EB-885B-E102BE953507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8;p37">
              <a:extLst>
                <a:ext uri="{FF2B5EF4-FFF2-40B4-BE49-F238E27FC236}">
                  <a16:creationId xmlns:a16="http://schemas.microsoft.com/office/drawing/2014/main" id="{A069BB4A-94BA-40FF-B9B6-A507BCE64FF7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E79BF8-8823-447D-926D-D2E5C5DB5C6D}"/>
              </a:ext>
            </a:extLst>
          </p:cNvPr>
          <p:cNvSpPr txBox="1"/>
          <p:nvPr/>
        </p:nvSpPr>
        <p:spPr>
          <a:xfrm>
            <a:off x="2544162" y="1981554"/>
            <a:ext cx="4380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Implementasi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Algoritma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Genetika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mata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kuliah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pada system KRS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telah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selesai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dilakukan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menggunakan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dataset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Informatika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dari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BIA UMN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6D1B1F-6B39-415E-BF44-AD347E5264CE}"/>
              </a:ext>
            </a:extLst>
          </p:cNvPr>
          <p:cNvSpPr/>
          <p:nvPr/>
        </p:nvSpPr>
        <p:spPr>
          <a:xfrm flipH="1">
            <a:off x="2304184" y="3204965"/>
            <a:ext cx="3947187" cy="8902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65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populasi</a:t>
            </a:r>
            <a:r>
              <a:rPr lang="en-ID" dirty="0"/>
              <a:t> 10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penjadwalan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generasi</a:t>
            </a:r>
            <a:r>
              <a:rPr lang="en-ID" dirty="0"/>
              <a:t>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401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SARAN</a:t>
            </a:r>
            <a:endParaRPr dirty="0"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91D031-093A-4DEA-838C-9692368F735D}"/>
              </a:ext>
            </a:extLst>
          </p:cNvPr>
          <p:cNvSpPr/>
          <p:nvPr/>
        </p:nvSpPr>
        <p:spPr>
          <a:xfrm>
            <a:off x="808915" y="1812638"/>
            <a:ext cx="351300" cy="351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C556D-2D34-41B6-851B-152D4BA2217C}"/>
              </a:ext>
            </a:extLst>
          </p:cNvPr>
          <p:cNvSpPr txBox="1"/>
          <p:nvPr/>
        </p:nvSpPr>
        <p:spPr>
          <a:xfrm>
            <a:off x="1307805" y="1812638"/>
            <a:ext cx="4795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Penelitian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selanjutnya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diharapkan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dapat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mengembangkan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menghasilkan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tidak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hanya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berdasarkan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semester yang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diinginkan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tetapi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juga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dapat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secara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menyeluruh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semester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ganjil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dan semester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genap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69DED5-2F6E-40DF-BC03-BDF971D183FF}"/>
              </a:ext>
            </a:extLst>
          </p:cNvPr>
          <p:cNvSpPr/>
          <p:nvPr/>
        </p:nvSpPr>
        <p:spPr>
          <a:xfrm>
            <a:off x="1641798" y="3215456"/>
            <a:ext cx="351300" cy="351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E925BC-FDB1-48CA-B957-E6619E04CA00}"/>
              </a:ext>
            </a:extLst>
          </p:cNvPr>
          <p:cNvSpPr txBox="1"/>
          <p:nvPr/>
        </p:nvSpPr>
        <p:spPr>
          <a:xfrm>
            <a:off x="2087526" y="3215456"/>
            <a:ext cx="4795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Menambahkan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i="1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constraint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atau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menggunakan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metode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berbeda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mendapatkan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seluruh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semester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ganjil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dan semester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genap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C1C798-3EAA-4A60-BEDF-2151A04AAF97}"/>
              </a:ext>
            </a:extLst>
          </p:cNvPr>
          <p:cNvSpPr/>
          <p:nvPr/>
        </p:nvSpPr>
        <p:spPr>
          <a:xfrm>
            <a:off x="2683138" y="4287994"/>
            <a:ext cx="351300" cy="351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EA8E8-499A-42D2-9981-F9B3AFE2014B}"/>
              </a:ext>
            </a:extLst>
          </p:cNvPr>
          <p:cNvSpPr txBox="1"/>
          <p:nvPr/>
        </p:nvSpPr>
        <p:spPr>
          <a:xfrm>
            <a:off x="3034438" y="4287994"/>
            <a:ext cx="4795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Menggunakan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dataset yang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ketersediaan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ruangan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sehingga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dapat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menghasilkan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ruangan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5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475339" y="1687512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THANKS!</a:t>
            </a:r>
            <a:endParaRPr sz="6800" dirty="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570360" y="2476500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162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CAFFEF7-D026-46B4-BC37-AE678C28A1BC}"/>
              </a:ext>
            </a:extLst>
          </p:cNvPr>
          <p:cNvSpPr/>
          <p:nvPr/>
        </p:nvSpPr>
        <p:spPr>
          <a:xfrm>
            <a:off x="0" y="4788450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 indent="0">
              <a:lnSpc>
                <a:spcPct val="115000"/>
              </a:lnSpc>
              <a:spcBef>
                <a:spcPts val="600"/>
              </a:spcBef>
              <a:buSzPts val="2400"/>
              <a:buNone/>
            </a:pPr>
            <a:r>
              <a:rPr lang="en-ID" dirty="0"/>
              <a:t>Presentation template by </a:t>
            </a:r>
            <a:r>
              <a:rPr lang="en-ID" u="sng" dirty="0" err="1">
                <a:solidFill>
                  <a:schemeClr val="hlink"/>
                </a:solidFill>
                <a:hlinkClick r:id="rId3"/>
              </a:rPr>
              <a:t>SlidesCarnival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415209" y="1380231"/>
            <a:ext cx="3979200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/>
              <a:t>KENAPA ALGORITMA GENETIKA?</a:t>
            </a:r>
            <a:endParaRPr sz="6000" dirty="0"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7" name="Google Shape;637;p37">
            <a:extLst>
              <a:ext uri="{FF2B5EF4-FFF2-40B4-BE49-F238E27FC236}">
                <a16:creationId xmlns:a16="http://schemas.microsoft.com/office/drawing/2014/main" id="{8A0458E0-B246-4E80-B9C3-55468343F72B}"/>
              </a:ext>
            </a:extLst>
          </p:cNvPr>
          <p:cNvGrpSpPr/>
          <p:nvPr/>
        </p:nvGrpSpPr>
        <p:grpSpPr>
          <a:xfrm flipH="1">
            <a:off x="121187" y="834486"/>
            <a:ext cx="3979199" cy="3888732"/>
            <a:chOff x="3951850" y="2985350"/>
            <a:chExt cx="407950" cy="416500"/>
          </a:xfrm>
        </p:grpSpPr>
        <p:sp>
          <p:nvSpPr>
            <p:cNvPr id="18" name="Google Shape;638;p37">
              <a:extLst>
                <a:ext uri="{FF2B5EF4-FFF2-40B4-BE49-F238E27FC236}">
                  <a16:creationId xmlns:a16="http://schemas.microsoft.com/office/drawing/2014/main" id="{9E2F74E1-3E79-4BE0-BA38-D3FEC3625931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9;p37">
              <a:extLst>
                <a:ext uri="{FF2B5EF4-FFF2-40B4-BE49-F238E27FC236}">
                  <a16:creationId xmlns:a16="http://schemas.microsoft.com/office/drawing/2014/main" id="{7955FEBE-7F9F-4E72-B516-0CF49AABE2F8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640;p37">
              <a:extLst>
                <a:ext uri="{FF2B5EF4-FFF2-40B4-BE49-F238E27FC236}">
                  <a16:creationId xmlns:a16="http://schemas.microsoft.com/office/drawing/2014/main" id="{1886442B-EE76-4CBA-A5F0-A98BA98A6032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1;p37">
              <a:extLst>
                <a:ext uri="{FF2B5EF4-FFF2-40B4-BE49-F238E27FC236}">
                  <a16:creationId xmlns:a16="http://schemas.microsoft.com/office/drawing/2014/main" id="{39F3823F-C547-4B86-B081-581232084474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788;p37">
            <a:extLst>
              <a:ext uri="{FF2B5EF4-FFF2-40B4-BE49-F238E27FC236}">
                <a16:creationId xmlns:a16="http://schemas.microsoft.com/office/drawing/2014/main" id="{15DAE2BD-BF40-48BD-A03B-C172987DE896}"/>
              </a:ext>
            </a:extLst>
          </p:cNvPr>
          <p:cNvGrpSpPr/>
          <p:nvPr/>
        </p:nvGrpSpPr>
        <p:grpSpPr>
          <a:xfrm>
            <a:off x="2700516" y="2550653"/>
            <a:ext cx="550234" cy="550234"/>
            <a:chOff x="6649150" y="309350"/>
            <a:chExt cx="395800" cy="395800"/>
          </a:xfrm>
        </p:grpSpPr>
        <p:sp>
          <p:nvSpPr>
            <p:cNvPr id="23" name="Google Shape;789;p37">
              <a:extLst>
                <a:ext uri="{FF2B5EF4-FFF2-40B4-BE49-F238E27FC236}">
                  <a16:creationId xmlns:a16="http://schemas.microsoft.com/office/drawing/2014/main" id="{9C194FC1-D384-49B1-A40E-F50D560AD141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0;p37">
              <a:extLst>
                <a:ext uri="{FF2B5EF4-FFF2-40B4-BE49-F238E27FC236}">
                  <a16:creationId xmlns:a16="http://schemas.microsoft.com/office/drawing/2014/main" id="{A1520CB0-74DC-4987-8508-5DD7E705727A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1;p37">
              <a:extLst>
                <a:ext uri="{FF2B5EF4-FFF2-40B4-BE49-F238E27FC236}">
                  <a16:creationId xmlns:a16="http://schemas.microsoft.com/office/drawing/2014/main" id="{220ABD9E-946E-4703-99C9-1B82BD4C0555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2;p37">
              <a:extLst>
                <a:ext uri="{FF2B5EF4-FFF2-40B4-BE49-F238E27FC236}">
                  <a16:creationId xmlns:a16="http://schemas.microsoft.com/office/drawing/2014/main" id="{E5737277-A12B-439B-B522-F41F711F2524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3;p37">
              <a:extLst>
                <a:ext uri="{FF2B5EF4-FFF2-40B4-BE49-F238E27FC236}">
                  <a16:creationId xmlns:a16="http://schemas.microsoft.com/office/drawing/2014/main" id="{BE41F908-3CF1-4F18-8886-382BBAB535C5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4;p37">
              <a:extLst>
                <a:ext uri="{FF2B5EF4-FFF2-40B4-BE49-F238E27FC236}">
                  <a16:creationId xmlns:a16="http://schemas.microsoft.com/office/drawing/2014/main" id="{0B683487-462C-46A5-A82F-7F5C69E61D92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5;p37">
              <a:extLst>
                <a:ext uri="{FF2B5EF4-FFF2-40B4-BE49-F238E27FC236}">
                  <a16:creationId xmlns:a16="http://schemas.microsoft.com/office/drawing/2014/main" id="{A1EE7F07-C2EC-4AAA-A0DF-86953DB27D7E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6;p37">
              <a:extLst>
                <a:ext uri="{FF2B5EF4-FFF2-40B4-BE49-F238E27FC236}">
                  <a16:creationId xmlns:a16="http://schemas.microsoft.com/office/drawing/2014/main" id="{51AAA78A-D8F4-4FC6-8046-E6FB157A894D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7;p37">
              <a:extLst>
                <a:ext uri="{FF2B5EF4-FFF2-40B4-BE49-F238E27FC236}">
                  <a16:creationId xmlns:a16="http://schemas.microsoft.com/office/drawing/2014/main" id="{070B2461-7D1A-447A-AC6F-6768C5DCAEA6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8;p37">
              <a:extLst>
                <a:ext uri="{FF2B5EF4-FFF2-40B4-BE49-F238E27FC236}">
                  <a16:creationId xmlns:a16="http://schemas.microsoft.com/office/drawing/2014/main" id="{66A41D5D-8F02-4D82-8930-9CCB23CFC59F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9;p37">
              <a:extLst>
                <a:ext uri="{FF2B5EF4-FFF2-40B4-BE49-F238E27FC236}">
                  <a16:creationId xmlns:a16="http://schemas.microsoft.com/office/drawing/2014/main" id="{0F8F7C69-F769-4589-A48C-12E51C4D587A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0;p37">
              <a:extLst>
                <a:ext uri="{FF2B5EF4-FFF2-40B4-BE49-F238E27FC236}">
                  <a16:creationId xmlns:a16="http://schemas.microsoft.com/office/drawing/2014/main" id="{D399F764-4917-4666-9F9C-34C71BEF2935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1;p37">
              <a:extLst>
                <a:ext uri="{FF2B5EF4-FFF2-40B4-BE49-F238E27FC236}">
                  <a16:creationId xmlns:a16="http://schemas.microsoft.com/office/drawing/2014/main" id="{5F84144A-27E0-433F-88FC-D1F61A9963B1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2;p37">
              <a:extLst>
                <a:ext uri="{FF2B5EF4-FFF2-40B4-BE49-F238E27FC236}">
                  <a16:creationId xmlns:a16="http://schemas.microsoft.com/office/drawing/2014/main" id="{C9A9D3E8-EB28-49B9-9953-78FA50B513FD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3;p37">
              <a:extLst>
                <a:ext uri="{FF2B5EF4-FFF2-40B4-BE49-F238E27FC236}">
                  <a16:creationId xmlns:a16="http://schemas.microsoft.com/office/drawing/2014/main" id="{C49E7D78-4F75-4112-A2F2-EC81E03CA8F6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4;p37">
              <a:extLst>
                <a:ext uri="{FF2B5EF4-FFF2-40B4-BE49-F238E27FC236}">
                  <a16:creationId xmlns:a16="http://schemas.microsoft.com/office/drawing/2014/main" id="{251733A3-C117-4B0C-9326-872356831424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5;p37">
              <a:extLst>
                <a:ext uri="{FF2B5EF4-FFF2-40B4-BE49-F238E27FC236}">
                  <a16:creationId xmlns:a16="http://schemas.microsoft.com/office/drawing/2014/main" id="{E1B35F13-5FF2-4099-A856-2C2778CF8310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6;p37">
              <a:extLst>
                <a:ext uri="{FF2B5EF4-FFF2-40B4-BE49-F238E27FC236}">
                  <a16:creationId xmlns:a16="http://schemas.microsoft.com/office/drawing/2014/main" id="{9A8BE47B-6E5B-4A95-A17E-943B9C671B1A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7;p37">
              <a:extLst>
                <a:ext uri="{FF2B5EF4-FFF2-40B4-BE49-F238E27FC236}">
                  <a16:creationId xmlns:a16="http://schemas.microsoft.com/office/drawing/2014/main" id="{6BF64FBB-B01F-49B5-AE7D-FAFBB5F36DA0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8;p37">
              <a:extLst>
                <a:ext uri="{FF2B5EF4-FFF2-40B4-BE49-F238E27FC236}">
                  <a16:creationId xmlns:a16="http://schemas.microsoft.com/office/drawing/2014/main" id="{76719FB6-2B0F-44A3-9635-3C7C215B00D3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9;p37">
              <a:extLst>
                <a:ext uri="{FF2B5EF4-FFF2-40B4-BE49-F238E27FC236}">
                  <a16:creationId xmlns:a16="http://schemas.microsoft.com/office/drawing/2014/main" id="{04618C68-B011-4F81-8BF7-4CCA820D815B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0;p37">
              <a:extLst>
                <a:ext uri="{FF2B5EF4-FFF2-40B4-BE49-F238E27FC236}">
                  <a16:creationId xmlns:a16="http://schemas.microsoft.com/office/drawing/2014/main" id="{0EDAD726-4C6E-401C-8C83-212F5A143284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1;p37">
              <a:extLst>
                <a:ext uri="{FF2B5EF4-FFF2-40B4-BE49-F238E27FC236}">
                  <a16:creationId xmlns:a16="http://schemas.microsoft.com/office/drawing/2014/main" id="{F87840FC-493E-42A1-B092-F9A3116A6BA7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12;p37">
            <a:extLst>
              <a:ext uri="{FF2B5EF4-FFF2-40B4-BE49-F238E27FC236}">
                <a16:creationId xmlns:a16="http://schemas.microsoft.com/office/drawing/2014/main" id="{F01A06D0-CDC2-49D1-980C-731A6F68DAD7}"/>
              </a:ext>
            </a:extLst>
          </p:cNvPr>
          <p:cNvGrpSpPr/>
          <p:nvPr/>
        </p:nvGrpSpPr>
        <p:grpSpPr>
          <a:xfrm>
            <a:off x="1741052" y="1720142"/>
            <a:ext cx="1303713" cy="1234536"/>
            <a:chOff x="5973900" y="318475"/>
            <a:chExt cx="401900" cy="380575"/>
          </a:xfrm>
        </p:grpSpPr>
        <p:sp>
          <p:nvSpPr>
            <p:cNvPr id="47" name="Google Shape;813;p37">
              <a:extLst>
                <a:ext uri="{FF2B5EF4-FFF2-40B4-BE49-F238E27FC236}">
                  <a16:creationId xmlns:a16="http://schemas.microsoft.com/office/drawing/2014/main" id="{DA90CF4D-6B1F-405F-8E9A-6F8B5C65DF51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4;p37">
              <a:extLst>
                <a:ext uri="{FF2B5EF4-FFF2-40B4-BE49-F238E27FC236}">
                  <a16:creationId xmlns:a16="http://schemas.microsoft.com/office/drawing/2014/main" id="{C25F9561-13B7-458A-AD8A-DC4CEC9F1083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5;p37">
              <a:extLst>
                <a:ext uri="{FF2B5EF4-FFF2-40B4-BE49-F238E27FC236}">
                  <a16:creationId xmlns:a16="http://schemas.microsoft.com/office/drawing/2014/main" id="{F57B2703-862D-4DD0-A2BD-B9D21B86C567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6;p37">
              <a:extLst>
                <a:ext uri="{FF2B5EF4-FFF2-40B4-BE49-F238E27FC236}">
                  <a16:creationId xmlns:a16="http://schemas.microsoft.com/office/drawing/2014/main" id="{44D60C53-2575-4ED5-A9B0-2568DC4C9D1D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;p37">
              <a:extLst>
                <a:ext uri="{FF2B5EF4-FFF2-40B4-BE49-F238E27FC236}">
                  <a16:creationId xmlns:a16="http://schemas.microsoft.com/office/drawing/2014/main" id="{63C43FA8-9CCB-4D6E-ABB2-F1ADD20D4352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8;p37">
              <a:extLst>
                <a:ext uri="{FF2B5EF4-FFF2-40B4-BE49-F238E27FC236}">
                  <a16:creationId xmlns:a16="http://schemas.microsoft.com/office/drawing/2014/main" id="{B3930D4F-0679-42F0-A180-6CB7A1771054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9;p37">
              <a:extLst>
                <a:ext uri="{FF2B5EF4-FFF2-40B4-BE49-F238E27FC236}">
                  <a16:creationId xmlns:a16="http://schemas.microsoft.com/office/drawing/2014/main" id="{036F5CF5-F0A8-4C01-ADC4-F79A391CC47D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0;p37">
              <a:extLst>
                <a:ext uri="{FF2B5EF4-FFF2-40B4-BE49-F238E27FC236}">
                  <a16:creationId xmlns:a16="http://schemas.microsoft.com/office/drawing/2014/main" id="{26F6D2F7-F5A7-43B5-B624-CA47685695AB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21;p37">
              <a:extLst>
                <a:ext uri="{FF2B5EF4-FFF2-40B4-BE49-F238E27FC236}">
                  <a16:creationId xmlns:a16="http://schemas.microsoft.com/office/drawing/2014/main" id="{E1AA8E00-14BD-4698-9112-A0271FB579D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2;p37">
              <a:extLst>
                <a:ext uri="{FF2B5EF4-FFF2-40B4-BE49-F238E27FC236}">
                  <a16:creationId xmlns:a16="http://schemas.microsoft.com/office/drawing/2014/main" id="{1DCA8928-53FD-4F91-9922-4CE935B1153F}"/>
                </a:ext>
              </a:extLst>
            </p:cNvPr>
            <p:cNvSpPr/>
            <p:nvPr/>
          </p:nvSpPr>
          <p:spPr>
            <a:xfrm>
              <a:off x="6024451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823;p37">
              <a:extLst>
                <a:ext uri="{FF2B5EF4-FFF2-40B4-BE49-F238E27FC236}">
                  <a16:creationId xmlns:a16="http://schemas.microsoft.com/office/drawing/2014/main" id="{FB9716BF-B675-4B4B-B0E5-84D0A0FEE3B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4;p37">
              <a:extLst>
                <a:ext uri="{FF2B5EF4-FFF2-40B4-BE49-F238E27FC236}">
                  <a16:creationId xmlns:a16="http://schemas.microsoft.com/office/drawing/2014/main" id="{2AD401E9-D679-4E59-9DA0-7D2F5193484A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5;p37">
              <a:extLst>
                <a:ext uri="{FF2B5EF4-FFF2-40B4-BE49-F238E27FC236}">
                  <a16:creationId xmlns:a16="http://schemas.microsoft.com/office/drawing/2014/main" id="{94D54266-8C7F-4A4E-BC03-7967F3A3E7A4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6;p37">
              <a:extLst>
                <a:ext uri="{FF2B5EF4-FFF2-40B4-BE49-F238E27FC236}">
                  <a16:creationId xmlns:a16="http://schemas.microsoft.com/office/drawing/2014/main" id="{5F7CE81B-7DCC-44BF-B310-43022B6662F4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25400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4792527" y="172530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/>
              <a:t>Penjadwalan</a:t>
            </a:r>
            <a:r>
              <a:rPr lang="en-ID" b="1" dirty="0"/>
              <a:t> </a:t>
            </a:r>
            <a:r>
              <a:rPr lang="en-ID" b="1" dirty="0" err="1"/>
              <a:t>Sidang</a:t>
            </a:r>
            <a:r>
              <a:rPr lang="en-ID" b="1" dirty="0"/>
              <a:t> </a:t>
            </a:r>
            <a:r>
              <a:rPr lang="en-ID" b="1" dirty="0" err="1"/>
              <a:t>Magang</a:t>
            </a:r>
            <a:endParaRPr lang="en-ID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M. </a:t>
            </a:r>
            <a:r>
              <a:rPr lang="en-ID" b="1" dirty="0" err="1"/>
              <a:t>Arief</a:t>
            </a:r>
            <a:r>
              <a:rPr lang="en-ID" b="1" dirty="0"/>
              <a:t> </a:t>
            </a:r>
            <a:r>
              <a:rPr lang="en-ID" b="1" dirty="0" err="1"/>
              <a:t>Widyanto</a:t>
            </a:r>
            <a:r>
              <a:rPr lang="en-ID" b="1" dirty="0"/>
              <a:t> (2019)</a:t>
            </a:r>
          </a:p>
          <a:p>
            <a:pPr marL="0" lvl="0" indent="0">
              <a:buNone/>
            </a:pPr>
            <a:r>
              <a:rPr lang="en" dirty="0"/>
              <a:t>👍 </a:t>
            </a:r>
            <a:r>
              <a:rPr lang="en-ID" dirty="0" err="1"/>
              <a:t>Berhasil</a:t>
            </a:r>
            <a:endParaRPr lang="en-ID" dirty="0"/>
          </a:p>
          <a:p>
            <a:pPr marL="0" lvl="0" indent="0">
              <a:buNone/>
            </a:pPr>
            <a:r>
              <a:rPr lang="en" dirty="0"/>
              <a:t>👍 </a:t>
            </a:r>
            <a:r>
              <a:rPr lang="en-ID" dirty="0" err="1"/>
              <a:t>Iterasi</a:t>
            </a:r>
            <a:r>
              <a:rPr lang="en-ID" dirty="0"/>
              <a:t> 1,26 kali</a:t>
            </a:r>
          </a:p>
          <a:p>
            <a:pPr marL="0" lvl="0" indent="0">
              <a:buNone/>
            </a:pPr>
            <a:r>
              <a:rPr lang="en" dirty="0"/>
              <a:t>👍 </a:t>
            </a:r>
            <a:r>
              <a:rPr lang="en-ID" dirty="0"/>
              <a:t>Waktu 3,6 </a:t>
            </a:r>
            <a:r>
              <a:rPr lang="en-ID" dirty="0" err="1"/>
              <a:t>detik</a:t>
            </a:r>
            <a:endParaRPr lang="en-ID" b="1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PENELITIAN TERKAIT</a:t>
            </a:r>
            <a:endParaRPr dirty="0"/>
          </a:p>
        </p:txBody>
      </p:sp>
      <p:sp>
        <p:nvSpPr>
          <p:cNvPr id="269" name="Google Shape;269;p19"/>
          <p:cNvSpPr txBox="1">
            <a:spLocks noGrp="1"/>
          </p:cNvSpPr>
          <p:nvPr>
            <p:ph type="body" idx="2"/>
          </p:nvPr>
        </p:nvSpPr>
        <p:spPr>
          <a:xfrm>
            <a:off x="1207773" y="1725300"/>
            <a:ext cx="3245726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/>
              <a:t>Penjadwalan</a:t>
            </a:r>
            <a:r>
              <a:rPr lang="en-ID" b="1" dirty="0"/>
              <a:t> </a:t>
            </a:r>
            <a:r>
              <a:rPr lang="en-ID" b="1" dirty="0" err="1"/>
              <a:t>Kuliah</a:t>
            </a:r>
            <a:endParaRPr lang="en-ID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/>
              <a:t>Komang</a:t>
            </a:r>
            <a:r>
              <a:rPr lang="en-ID" b="1" dirty="0"/>
              <a:t> </a:t>
            </a:r>
            <a:r>
              <a:rPr lang="en-ID" b="1" dirty="0" err="1"/>
              <a:t>Setemen</a:t>
            </a:r>
            <a:r>
              <a:rPr lang="en-ID" b="1" dirty="0"/>
              <a:t> (2010)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👍 Berhasil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👍 </a:t>
            </a:r>
            <a:r>
              <a:rPr lang="en-ID" dirty="0" err="1"/>
              <a:t>Pemetaan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, </a:t>
            </a:r>
            <a:r>
              <a:rPr lang="en-ID" dirty="0" err="1"/>
              <a:t>ruangan</a:t>
            </a:r>
            <a:r>
              <a:rPr lang="en-ID" dirty="0"/>
              <a:t> dan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pengampu</a:t>
            </a:r>
            <a:endParaRPr lang="en" dirty="0"/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👍 </a:t>
            </a:r>
            <a:r>
              <a:rPr lang="en-ID" dirty="0"/>
              <a:t>Nilai </a:t>
            </a:r>
            <a:r>
              <a:rPr lang="en-ID" i="1" dirty="0"/>
              <a:t>fitness</a:t>
            </a:r>
            <a:r>
              <a:rPr lang="en-ID" dirty="0"/>
              <a:t> 0</a:t>
            </a:r>
            <a:endParaRPr lang="en"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448;p34">
            <a:extLst>
              <a:ext uri="{FF2B5EF4-FFF2-40B4-BE49-F238E27FC236}">
                <a16:creationId xmlns:a16="http://schemas.microsoft.com/office/drawing/2014/main" id="{B4F5C7B7-7E4B-4895-AE0C-8CCD394D2972}"/>
              </a:ext>
            </a:extLst>
          </p:cNvPr>
          <p:cNvGrpSpPr/>
          <p:nvPr/>
        </p:nvGrpSpPr>
        <p:grpSpPr>
          <a:xfrm rot="10800000">
            <a:off x="5003302" y="1205248"/>
            <a:ext cx="4122748" cy="2955434"/>
            <a:chOff x="291713" y="847485"/>
            <a:chExt cx="489987" cy="351315"/>
          </a:xfrm>
        </p:grpSpPr>
        <p:sp>
          <p:nvSpPr>
            <p:cNvPr id="16" name="Google Shape;449;p34">
              <a:extLst>
                <a:ext uri="{FF2B5EF4-FFF2-40B4-BE49-F238E27FC236}">
                  <a16:creationId xmlns:a16="http://schemas.microsoft.com/office/drawing/2014/main" id="{B9D7C87B-40AA-4349-88ED-EC4EC4DAE4C6}"/>
                </a:ext>
              </a:extLst>
            </p:cNvPr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0;p34">
              <a:extLst>
                <a:ext uri="{FF2B5EF4-FFF2-40B4-BE49-F238E27FC236}">
                  <a16:creationId xmlns:a16="http://schemas.microsoft.com/office/drawing/2014/main" id="{53CBC784-4AE8-47C1-A351-5FE417C5F3E0}"/>
                </a:ext>
              </a:extLst>
            </p:cNvPr>
            <p:cNvSpPr/>
            <p:nvPr/>
          </p:nvSpPr>
          <p:spPr>
            <a:xfrm rot="162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RUMUSAN MASALAH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8" name="Google Shape;1024;p38">
            <a:extLst>
              <a:ext uri="{FF2B5EF4-FFF2-40B4-BE49-F238E27FC236}">
                <a16:creationId xmlns:a16="http://schemas.microsoft.com/office/drawing/2014/main" id="{23285994-0BF8-4377-BE3A-86128848ED5A}"/>
              </a:ext>
            </a:extLst>
          </p:cNvPr>
          <p:cNvGrpSpPr/>
          <p:nvPr/>
        </p:nvGrpSpPr>
        <p:grpSpPr>
          <a:xfrm>
            <a:off x="5291346" y="1483392"/>
            <a:ext cx="1974816" cy="2399018"/>
            <a:chOff x="5526246" y="1011207"/>
            <a:chExt cx="592758" cy="720086"/>
          </a:xfrm>
        </p:grpSpPr>
        <p:sp>
          <p:nvSpPr>
            <p:cNvPr id="19" name="Google Shape;1025;p38">
              <a:extLst>
                <a:ext uri="{FF2B5EF4-FFF2-40B4-BE49-F238E27FC236}">
                  <a16:creationId xmlns:a16="http://schemas.microsoft.com/office/drawing/2014/main" id="{55A8EE4A-A3D3-4F54-AD14-B2DE38C460E4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26;p38">
              <a:extLst>
                <a:ext uri="{FF2B5EF4-FFF2-40B4-BE49-F238E27FC236}">
                  <a16:creationId xmlns:a16="http://schemas.microsoft.com/office/drawing/2014/main" id="{4CAAADD6-02CA-4337-ADF9-D91B6783B9C6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27;p38">
              <a:extLst>
                <a:ext uri="{FF2B5EF4-FFF2-40B4-BE49-F238E27FC236}">
                  <a16:creationId xmlns:a16="http://schemas.microsoft.com/office/drawing/2014/main" id="{4EE73FFE-EA13-4080-8995-B43720009CC1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28;p38">
              <a:extLst>
                <a:ext uri="{FF2B5EF4-FFF2-40B4-BE49-F238E27FC236}">
                  <a16:creationId xmlns:a16="http://schemas.microsoft.com/office/drawing/2014/main" id="{7A94BBB5-2246-4D5D-8F4C-A6DC7739892A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29;p38">
              <a:extLst>
                <a:ext uri="{FF2B5EF4-FFF2-40B4-BE49-F238E27FC236}">
                  <a16:creationId xmlns:a16="http://schemas.microsoft.com/office/drawing/2014/main" id="{DDC74596-87E4-41EB-AFB7-B6036CD9406D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30;p38">
              <a:extLst>
                <a:ext uri="{FF2B5EF4-FFF2-40B4-BE49-F238E27FC236}">
                  <a16:creationId xmlns:a16="http://schemas.microsoft.com/office/drawing/2014/main" id="{DDA053ED-3C96-49F8-89F1-25C9A7179468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21;p37">
            <a:extLst>
              <a:ext uri="{FF2B5EF4-FFF2-40B4-BE49-F238E27FC236}">
                <a16:creationId xmlns:a16="http://schemas.microsoft.com/office/drawing/2014/main" id="{C88AAE3D-1D59-415C-B628-D32D76ABABB8}"/>
              </a:ext>
            </a:extLst>
          </p:cNvPr>
          <p:cNvSpPr/>
          <p:nvPr/>
        </p:nvSpPr>
        <p:spPr>
          <a:xfrm>
            <a:off x="158397" y="1922691"/>
            <a:ext cx="240790" cy="239392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E9C43-7BA2-4477-8A36-CEB80A9732E4}"/>
              </a:ext>
            </a:extLst>
          </p:cNvPr>
          <p:cNvSpPr txBox="1"/>
          <p:nvPr/>
        </p:nvSpPr>
        <p:spPr>
          <a:xfrm>
            <a:off x="403402" y="1815574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Bagaimana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mengimplementasikan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Algoritma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Genetika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  <a:p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pada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mata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kuliah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khususnya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prodi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Informatika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?</a:t>
            </a:r>
          </a:p>
        </p:txBody>
      </p:sp>
      <p:sp>
        <p:nvSpPr>
          <p:cNvPr id="56" name="Google Shape;521;p37">
            <a:extLst>
              <a:ext uri="{FF2B5EF4-FFF2-40B4-BE49-F238E27FC236}">
                <a16:creationId xmlns:a16="http://schemas.microsoft.com/office/drawing/2014/main" id="{262F92E2-9961-483F-8D58-B4E8E2863FFF}"/>
              </a:ext>
            </a:extLst>
          </p:cNvPr>
          <p:cNvSpPr/>
          <p:nvPr/>
        </p:nvSpPr>
        <p:spPr>
          <a:xfrm>
            <a:off x="158397" y="2510005"/>
            <a:ext cx="240790" cy="239392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A84EE7-C53C-489E-AA9D-C6ABEC378896}"/>
              </a:ext>
            </a:extLst>
          </p:cNvPr>
          <p:cNvSpPr txBox="1"/>
          <p:nvPr/>
        </p:nvSpPr>
        <p:spPr>
          <a:xfrm>
            <a:off x="411215" y="2423693"/>
            <a:ext cx="395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Apakah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Algoritma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Genetika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mampu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menyelesaikan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permasalahan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mata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kuliah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pada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prodi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Informatika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?</a:t>
            </a:r>
          </a:p>
        </p:txBody>
      </p:sp>
      <p:sp>
        <p:nvSpPr>
          <p:cNvPr id="58" name="Google Shape;521;p37">
            <a:extLst>
              <a:ext uri="{FF2B5EF4-FFF2-40B4-BE49-F238E27FC236}">
                <a16:creationId xmlns:a16="http://schemas.microsoft.com/office/drawing/2014/main" id="{44297B1D-4E66-41C1-95B0-0002C68BB6CA}"/>
              </a:ext>
            </a:extLst>
          </p:cNvPr>
          <p:cNvSpPr/>
          <p:nvPr/>
        </p:nvSpPr>
        <p:spPr>
          <a:xfrm>
            <a:off x="170425" y="3122540"/>
            <a:ext cx="240790" cy="239392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E69A56-D327-4553-BE5C-EF0C0AEF0A2A}"/>
              </a:ext>
            </a:extLst>
          </p:cNvPr>
          <p:cNvSpPr txBox="1"/>
          <p:nvPr/>
        </p:nvSpPr>
        <p:spPr>
          <a:xfrm>
            <a:off x="407788" y="3033557"/>
            <a:ext cx="4448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Berapa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banyak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iterasi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dilakukan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seberapa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besar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akurasi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menghasilkan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jadwal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mata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kuliah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tanpa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ada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  <a:p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batasan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dilanggar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21009D-79D0-49E5-B9BF-CEF584D320C3}"/>
              </a:ext>
            </a:extLst>
          </p:cNvPr>
          <p:cNvSpPr/>
          <p:nvPr/>
        </p:nvSpPr>
        <p:spPr>
          <a:xfrm>
            <a:off x="5814074" y="1499191"/>
            <a:ext cx="2085900" cy="457200"/>
          </a:xfrm>
          <a:prstGeom prst="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F0201F-00FC-450F-89EB-ADAB249173D2}"/>
              </a:ext>
            </a:extLst>
          </p:cNvPr>
          <p:cNvSpPr/>
          <p:nvPr/>
        </p:nvSpPr>
        <p:spPr>
          <a:xfrm>
            <a:off x="5818102" y="2141121"/>
            <a:ext cx="2085900" cy="1562986"/>
          </a:xfrm>
          <a:prstGeom prst="rect">
            <a:avLst/>
          </a:prstGeom>
          <a:solidFill>
            <a:srgbClr val="053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0" name="Google Shape;634;p37">
            <a:extLst>
              <a:ext uri="{FF2B5EF4-FFF2-40B4-BE49-F238E27FC236}">
                <a16:creationId xmlns:a16="http://schemas.microsoft.com/office/drawing/2014/main" id="{F3825F4E-CD00-43ED-A0A8-B6888EAAEB51}"/>
              </a:ext>
            </a:extLst>
          </p:cNvPr>
          <p:cNvGrpSpPr/>
          <p:nvPr/>
        </p:nvGrpSpPr>
        <p:grpSpPr>
          <a:xfrm>
            <a:off x="1624217" y="1199972"/>
            <a:ext cx="4977626" cy="3700935"/>
            <a:chOff x="5247525" y="3007275"/>
            <a:chExt cx="517575" cy="384825"/>
          </a:xfrm>
        </p:grpSpPr>
        <p:sp>
          <p:nvSpPr>
            <p:cNvPr id="31" name="Google Shape;635;p37">
              <a:extLst>
                <a:ext uri="{FF2B5EF4-FFF2-40B4-BE49-F238E27FC236}">
                  <a16:creationId xmlns:a16="http://schemas.microsoft.com/office/drawing/2014/main" id="{AA2F3926-EE2F-4491-88A8-F7E0C12A4CCA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6;p37">
              <a:extLst>
                <a:ext uri="{FF2B5EF4-FFF2-40B4-BE49-F238E27FC236}">
                  <a16:creationId xmlns:a16="http://schemas.microsoft.com/office/drawing/2014/main" id="{26D9230D-6AA4-4617-A974-32B27CC000E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0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 err="1"/>
              <a:t>Penjadwalan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pemaketan</a:t>
            </a:r>
            <a:r>
              <a:rPr lang="en-ID" dirty="0"/>
              <a:t> </a:t>
            </a:r>
            <a:r>
              <a:rPr lang="en-ID" dirty="0" err="1"/>
              <a:t>kuliah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13035F-0F8F-4543-AE86-3D0A5AD2DD3A}"/>
              </a:ext>
            </a:extLst>
          </p:cNvPr>
          <p:cNvSpPr/>
          <p:nvPr/>
        </p:nvSpPr>
        <p:spPr>
          <a:xfrm>
            <a:off x="3512976" y="2141121"/>
            <a:ext cx="2085900" cy="1562986"/>
          </a:xfrm>
          <a:prstGeom prst="rect">
            <a:avLst/>
          </a:prstGeom>
          <a:solidFill>
            <a:srgbClr val="053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7059E-1716-41BC-A2A8-4F20E3AE14C5}"/>
              </a:ext>
            </a:extLst>
          </p:cNvPr>
          <p:cNvSpPr/>
          <p:nvPr/>
        </p:nvSpPr>
        <p:spPr>
          <a:xfrm>
            <a:off x="1207850" y="2141121"/>
            <a:ext cx="2085900" cy="1562986"/>
          </a:xfrm>
          <a:prstGeom prst="rect">
            <a:avLst/>
          </a:prstGeom>
          <a:solidFill>
            <a:srgbClr val="053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A58E2-1180-4DBC-BF19-10C55409F34A}"/>
              </a:ext>
            </a:extLst>
          </p:cNvPr>
          <p:cNvSpPr/>
          <p:nvPr/>
        </p:nvSpPr>
        <p:spPr>
          <a:xfrm>
            <a:off x="3510962" y="1499191"/>
            <a:ext cx="2085900" cy="457200"/>
          </a:xfrm>
          <a:prstGeom prst="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D83803-E6A7-4F8F-B24B-DABE580B3707}"/>
              </a:ext>
            </a:extLst>
          </p:cNvPr>
          <p:cNvSpPr/>
          <p:nvPr/>
        </p:nvSpPr>
        <p:spPr>
          <a:xfrm>
            <a:off x="1239998" y="1499191"/>
            <a:ext cx="2049724" cy="457200"/>
          </a:xfrm>
          <a:prstGeom prst="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BATASAN MASALAH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D" dirty="0" err="1"/>
              <a:t>Penjadwalan</a:t>
            </a:r>
            <a:r>
              <a:rPr lang="en-ID" dirty="0"/>
              <a:t> KRS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prodi</a:t>
            </a:r>
            <a:r>
              <a:rPr lang="en-ID" dirty="0"/>
              <a:t> </a:t>
            </a:r>
            <a:r>
              <a:rPr lang="en-ID" dirty="0" err="1"/>
              <a:t>Informatika</a:t>
            </a:r>
            <a:endParaRPr dirty="0"/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D" dirty="0"/>
              <a:t>Dataset </a:t>
            </a:r>
            <a:r>
              <a:rPr lang="en-ID" dirty="0" err="1"/>
              <a:t>berupa</a:t>
            </a:r>
            <a:r>
              <a:rPr lang="en-ID" dirty="0"/>
              <a:t> list </a:t>
            </a:r>
            <a:r>
              <a:rPr lang="en-ID" dirty="0" err="1"/>
              <a:t>dosen</a:t>
            </a:r>
            <a:r>
              <a:rPr lang="en-ID" dirty="0"/>
              <a:t> dan list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kuliah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semester</a:t>
            </a:r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F18CCB-C92F-420D-A5F7-822B8C8F2D9F}"/>
              </a:ext>
            </a:extLst>
          </p:cNvPr>
          <p:cNvSpPr/>
          <p:nvPr/>
        </p:nvSpPr>
        <p:spPr>
          <a:xfrm>
            <a:off x="3665672" y="2334459"/>
            <a:ext cx="1851501" cy="185150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TUJUAN PENELITIAN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oogle Shape;699;p37">
            <a:extLst>
              <a:ext uri="{FF2B5EF4-FFF2-40B4-BE49-F238E27FC236}">
                <a16:creationId xmlns:a16="http://schemas.microsoft.com/office/drawing/2014/main" id="{10FB9658-B8B6-4DC7-BA58-D7709FB596C7}"/>
              </a:ext>
            </a:extLst>
          </p:cNvPr>
          <p:cNvGrpSpPr/>
          <p:nvPr/>
        </p:nvGrpSpPr>
        <p:grpSpPr>
          <a:xfrm>
            <a:off x="4085729" y="2773966"/>
            <a:ext cx="972541" cy="972486"/>
            <a:chOff x="576250" y="4319400"/>
            <a:chExt cx="442075" cy="442050"/>
          </a:xfrm>
        </p:grpSpPr>
        <p:sp>
          <p:nvSpPr>
            <p:cNvPr id="9" name="Google Shape;700;p37">
              <a:extLst>
                <a:ext uri="{FF2B5EF4-FFF2-40B4-BE49-F238E27FC236}">
                  <a16:creationId xmlns:a16="http://schemas.microsoft.com/office/drawing/2014/main" id="{B2771D73-F045-4AD5-8AF1-5048D20FC4FF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1;p37">
              <a:extLst>
                <a:ext uri="{FF2B5EF4-FFF2-40B4-BE49-F238E27FC236}">
                  <a16:creationId xmlns:a16="http://schemas.microsoft.com/office/drawing/2014/main" id="{77408742-03CD-4A52-B178-44087C283636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2;p37">
              <a:extLst>
                <a:ext uri="{FF2B5EF4-FFF2-40B4-BE49-F238E27FC236}">
                  <a16:creationId xmlns:a16="http://schemas.microsoft.com/office/drawing/2014/main" id="{612456E3-5D5B-4BD2-A0C8-DBC93AF2850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3;p37">
              <a:extLst>
                <a:ext uri="{FF2B5EF4-FFF2-40B4-BE49-F238E27FC236}">
                  <a16:creationId xmlns:a16="http://schemas.microsoft.com/office/drawing/2014/main" id="{0D064CAB-A508-416F-BF4B-14557BF358C4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2225" cap="rnd" cmpd="sng">
              <a:solidFill>
                <a:srgbClr val="13E2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5BE6D61C-3B68-40B9-9DB3-A20EAEC47AA1}"/>
              </a:ext>
            </a:extLst>
          </p:cNvPr>
          <p:cNvSpPr/>
          <p:nvPr/>
        </p:nvSpPr>
        <p:spPr>
          <a:xfrm>
            <a:off x="5841667" y="1124586"/>
            <a:ext cx="2998380" cy="10678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9614"/>
              <a:gd name="adj6" fmla="val -31236"/>
            </a:avLst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Menimplementasikan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Algoritma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Genetika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pada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mata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kuliah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khususnya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pada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prodi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Informatika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67D6E9B8-48E2-41B2-91AA-EFA2ADF9B52A}"/>
              </a:ext>
            </a:extLst>
          </p:cNvPr>
          <p:cNvSpPr/>
          <p:nvPr/>
        </p:nvSpPr>
        <p:spPr>
          <a:xfrm>
            <a:off x="208389" y="2192398"/>
            <a:ext cx="2998380" cy="1067812"/>
          </a:xfrm>
          <a:prstGeom prst="borderCallout2">
            <a:avLst>
              <a:gd name="adj1" fmla="val 29067"/>
              <a:gd name="adj2" fmla="val 102630"/>
              <a:gd name="adj3" fmla="val 29067"/>
              <a:gd name="adj4" fmla="val 110095"/>
              <a:gd name="adj5" fmla="val 61837"/>
              <a:gd name="adj6" fmla="val 119043"/>
            </a:avLst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Membuktikan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bahwa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Algoritma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Genetika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dapat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digunakan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mata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kuliah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pada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prodi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Informatika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di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sistem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KRS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205DAAC4-6F45-4901-8B0A-6872526B2415}"/>
              </a:ext>
            </a:extLst>
          </p:cNvPr>
          <p:cNvSpPr/>
          <p:nvPr/>
        </p:nvSpPr>
        <p:spPr>
          <a:xfrm>
            <a:off x="5986179" y="3768034"/>
            <a:ext cx="2709356" cy="9648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148"/>
              <a:gd name="adj6" fmla="val -22682"/>
            </a:avLst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Mendapatkan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jumlah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iterasi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tingkat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akurasi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dari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mata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kuliah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dihasilkan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tanpa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adanya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batasan</a:t>
            </a:r>
            <a:r>
              <a:rPr lang="en-ID" dirty="0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aira Semi Condensed" panose="020B0604020202020204" charset="0"/>
                <a:cs typeface="Saira Semi Condensed" panose="020B0604020202020204" charset="0"/>
              </a:rPr>
              <a:t>pelanggaran</a:t>
            </a:r>
            <a:endParaRPr lang="en-ID" dirty="0">
              <a:solidFill>
                <a:schemeClr val="tx1"/>
              </a:solidFill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0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MANFAAT PENELITIAN</a:t>
            </a:r>
            <a:endParaRPr sz="30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" name="Google Shape;1073;p38">
            <a:extLst>
              <a:ext uri="{FF2B5EF4-FFF2-40B4-BE49-F238E27FC236}">
                <a16:creationId xmlns:a16="http://schemas.microsoft.com/office/drawing/2014/main" id="{D135CCE4-0759-4033-BAFD-97EBCD395291}"/>
              </a:ext>
            </a:extLst>
          </p:cNvPr>
          <p:cNvGrpSpPr/>
          <p:nvPr/>
        </p:nvGrpSpPr>
        <p:grpSpPr>
          <a:xfrm>
            <a:off x="1388305" y="1773550"/>
            <a:ext cx="2137144" cy="2279789"/>
            <a:chOff x="7638277" y="937343"/>
            <a:chExt cx="744273" cy="793950"/>
          </a:xfrm>
        </p:grpSpPr>
        <p:sp>
          <p:nvSpPr>
            <p:cNvPr id="24" name="Google Shape;1074;p38">
              <a:extLst>
                <a:ext uri="{FF2B5EF4-FFF2-40B4-BE49-F238E27FC236}">
                  <a16:creationId xmlns:a16="http://schemas.microsoft.com/office/drawing/2014/main" id="{B967CB92-82D7-4449-860D-5EE4273E2C37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75;p38">
              <a:extLst>
                <a:ext uri="{FF2B5EF4-FFF2-40B4-BE49-F238E27FC236}">
                  <a16:creationId xmlns:a16="http://schemas.microsoft.com/office/drawing/2014/main" id="{09B34F02-3172-464C-9FBA-543F94D7E49E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76;p38">
              <a:extLst>
                <a:ext uri="{FF2B5EF4-FFF2-40B4-BE49-F238E27FC236}">
                  <a16:creationId xmlns:a16="http://schemas.microsoft.com/office/drawing/2014/main" id="{62125BEE-4E39-4896-9956-9B6E2A7481F1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77;p38">
              <a:extLst>
                <a:ext uri="{FF2B5EF4-FFF2-40B4-BE49-F238E27FC236}">
                  <a16:creationId xmlns:a16="http://schemas.microsoft.com/office/drawing/2014/main" id="{F6FCBEA3-7F76-4E44-92BD-368C1CDABE9F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1078;p38">
              <a:extLst>
                <a:ext uri="{FF2B5EF4-FFF2-40B4-BE49-F238E27FC236}">
                  <a16:creationId xmlns:a16="http://schemas.microsoft.com/office/drawing/2014/main" id="{D468B82F-4342-4D07-AB02-ACA18B8644DF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9" name="Google Shape;1079;p38">
                <a:extLst>
                  <a:ext uri="{FF2B5EF4-FFF2-40B4-BE49-F238E27FC236}">
                    <a16:creationId xmlns:a16="http://schemas.microsoft.com/office/drawing/2014/main" id="{CF73BA67-4494-4DE8-804E-BA79159D1F85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80;p38">
                <a:extLst>
                  <a:ext uri="{FF2B5EF4-FFF2-40B4-BE49-F238E27FC236}">
                    <a16:creationId xmlns:a16="http://schemas.microsoft.com/office/drawing/2014/main" id="{378A7F2F-6F79-4D0B-B035-4A2C4E9ECB0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81;p38">
                <a:extLst>
                  <a:ext uri="{FF2B5EF4-FFF2-40B4-BE49-F238E27FC236}">
                    <a16:creationId xmlns:a16="http://schemas.microsoft.com/office/drawing/2014/main" id="{F8455051-A73E-4AA5-AF1B-25E6E0C22CF4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82;p38">
                <a:extLst>
                  <a:ext uri="{FF2B5EF4-FFF2-40B4-BE49-F238E27FC236}">
                    <a16:creationId xmlns:a16="http://schemas.microsoft.com/office/drawing/2014/main" id="{534C5E55-FF80-473C-9533-5CC821ECCA13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3;p38">
                <a:extLst>
                  <a:ext uri="{FF2B5EF4-FFF2-40B4-BE49-F238E27FC236}">
                    <a16:creationId xmlns:a16="http://schemas.microsoft.com/office/drawing/2014/main" id="{4430B4A4-1B2B-4F55-B66D-2AEC30B58660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84;p38">
                <a:extLst>
                  <a:ext uri="{FF2B5EF4-FFF2-40B4-BE49-F238E27FC236}">
                    <a16:creationId xmlns:a16="http://schemas.microsoft.com/office/drawing/2014/main" id="{70034ED6-94CE-4D80-88C2-A4C3BA927FAD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85;p38">
                <a:extLst>
                  <a:ext uri="{FF2B5EF4-FFF2-40B4-BE49-F238E27FC236}">
                    <a16:creationId xmlns:a16="http://schemas.microsoft.com/office/drawing/2014/main" id="{15F94DEB-5F76-41DC-80C8-43CFB0EBCC3D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086;p38">
                <a:extLst>
                  <a:ext uri="{FF2B5EF4-FFF2-40B4-BE49-F238E27FC236}">
                    <a16:creationId xmlns:a16="http://schemas.microsoft.com/office/drawing/2014/main" id="{B8C71AA1-53FA-4235-89D1-826EFFAC20C7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087;p38">
                <a:extLst>
                  <a:ext uri="{FF2B5EF4-FFF2-40B4-BE49-F238E27FC236}">
                    <a16:creationId xmlns:a16="http://schemas.microsoft.com/office/drawing/2014/main" id="{DEBA441C-3C9E-4018-A571-2AB5002F9F19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88;p38">
                <a:extLst>
                  <a:ext uri="{FF2B5EF4-FFF2-40B4-BE49-F238E27FC236}">
                    <a16:creationId xmlns:a16="http://schemas.microsoft.com/office/drawing/2014/main" id="{EFFAAE0F-FF81-4281-B179-E531FFFF674A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4C24C7D-032C-4618-923A-2DC00B98B253}"/>
              </a:ext>
            </a:extLst>
          </p:cNvPr>
          <p:cNvSpPr/>
          <p:nvPr/>
        </p:nvSpPr>
        <p:spPr>
          <a:xfrm>
            <a:off x="3763925" y="1382233"/>
            <a:ext cx="4056653" cy="913502"/>
          </a:xfrm>
          <a:prstGeom prst="wedgeRoundRectCallout">
            <a:avLst>
              <a:gd name="adj1" fmla="val -60640"/>
              <a:gd name="adj2" fmla="val 4954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Menambah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wawasan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pengetahuan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dan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pengalaman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dalam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menimplementasikan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Algoritma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Genetika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untuk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mata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kuliah</a:t>
            </a:r>
            <a:endParaRPr lang="en-ID" dirty="0"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5FEACBD9-97F4-4149-B718-1FBD8F468D4B}"/>
              </a:ext>
            </a:extLst>
          </p:cNvPr>
          <p:cNvSpPr/>
          <p:nvPr/>
        </p:nvSpPr>
        <p:spPr>
          <a:xfrm>
            <a:off x="3772156" y="2571637"/>
            <a:ext cx="4056653" cy="913502"/>
          </a:xfrm>
          <a:prstGeom prst="wedgeRoundRectCallout">
            <a:avLst>
              <a:gd name="adj1" fmla="val -61164"/>
              <a:gd name="adj2" fmla="val 1462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Menyediakan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solusi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KRS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prodi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Informatika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UMN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secara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terkomputerisasi</a:t>
            </a:r>
            <a:endParaRPr lang="en-ID" dirty="0"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BF10C3CC-25E8-4007-88AA-E5E4B70DA0A7}"/>
              </a:ext>
            </a:extLst>
          </p:cNvPr>
          <p:cNvSpPr/>
          <p:nvPr/>
        </p:nvSpPr>
        <p:spPr>
          <a:xfrm>
            <a:off x="3772156" y="3761042"/>
            <a:ext cx="4056653" cy="913502"/>
          </a:xfrm>
          <a:prstGeom prst="wedgeRoundRectCallout">
            <a:avLst>
              <a:gd name="adj1" fmla="val -62999"/>
              <a:gd name="adj2" fmla="val -4590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Menunjukkan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kinerja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Algoritma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Genetika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untuk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permasalahan</a:t>
            </a:r>
            <a:r>
              <a:rPr lang="en-ID" dirty="0">
                <a:latin typeface="Saira Semi Condensed" panose="020B0604020202020204" charset="0"/>
                <a:cs typeface="Saira Semi Condensed" panose="020B0604020202020204" charset="0"/>
              </a:rPr>
              <a:t> </a:t>
            </a:r>
            <a:r>
              <a:rPr lang="en-ID" dirty="0" err="1">
                <a:latin typeface="Saira Semi Condensed" panose="020B0604020202020204" charset="0"/>
                <a:cs typeface="Saira Semi Condensed" panose="020B0604020202020204" charset="0"/>
              </a:rPr>
              <a:t>penjadwalan</a:t>
            </a:r>
            <a:endParaRPr lang="en-ID" dirty="0">
              <a:latin typeface="Saira Semi Condensed" panose="020B0604020202020204" charset="0"/>
              <a:cs typeface="Saira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3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01450" y="2353448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TELAAH LITERATUR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131748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" sz="40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📖</a:t>
            </a:r>
            <a:endParaRPr sz="4000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6D1956-16F8-4967-90FF-4A70846F478F}"/>
              </a:ext>
            </a:extLst>
          </p:cNvPr>
          <p:cNvSpPr/>
          <p:nvPr/>
        </p:nvSpPr>
        <p:spPr>
          <a:xfrm>
            <a:off x="1801449" y="2913655"/>
            <a:ext cx="3972029" cy="77748"/>
          </a:xfrm>
          <a:prstGeom prst="round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A3B0E-E8C7-4F98-9441-17956B1CD318}"/>
              </a:ext>
            </a:extLst>
          </p:cNvPr>
          <p:cNvSpPr/>
          <p:nvPr/>
        </p:nvSpPr>
        <p:spPr>
          <a:xfrm>
            <a:off x="6072188" y="2916129"/>
            <a:ext cx="680899" cy="75274"/>
          </a:xfrm>
          <a:prstGeom prst="roundRect">
            <a:avLst/>
          </a:prstGeom>
          <a:solidFill>
            <a:srgbClr val="13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794</Words>
  <Application>Microsoft Office PowerPoint</Application>
  <PresentationFormat>On-screen Show (16:9)</PresentationFormat>
  <Paragraphs>178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Titillium Web</vt:lpstr>
      <vt:lpstr>Saira SemiCondensed Medium</vt:lpstr>
      <vt:lpstr>Inria Sans</vt:lpstr>
      <vt:lpstr>Inria Sans Light</vt:lpstr>
      <vt:lpstr>Arial</vt:lpstr>
      <vt:lpstr>Saira Semi Condensed</vt:lpstr>
      <vt:lpstr>Gurney template</vt:lpstr>
      <vt:lpstr>IMPLEMENTASI ALGORITMA GENETIKA  PADA PENJADWALAN MATA KULIAH (STUDI KASUS: PROGRAM STUDI INFORMATIKA UNIVERSITAS MULTIMEDIA NUSANTARA)</vt:lpstr>
      <vt:lpstr>LATAR BELAKANG</vt:lpstr>
      <vt:lpstr>KENAPA ALGORITMA GENETIKA?</vt:lpstr>
      <vt:lpstr>PENELITIAN TERKAIT</vt:lpstr>
      <vt:lpstr>RUMUSAN MASALAH</vt:lpstr>
      <vt:lpstr>BATASAN MASALAH</vt:lpstr>
      <vt:lpstr>TUJUAN PENELITIAN</vt:lpstr>
      <vt:lpstr>MANFAAT PENELITIAN</vt:lpstr>
      <vt:lpstr>TELAAH LITERATUR</vt:lpstr>
      <vt:lpstr>PENJADWALAN</vt:lpstr>
      <vt:lpstr>ALGORITMA GENETIKA</vt:lpstr>
      <vt:lpstr>TAHAPAN ALGORITMA GENETIKA</vt:lpstr>
      <vt:lpstr>METODOLOGI DAN PERANCANGAN SISTEM</vt:lpstr>
      <vt:lpstr>METODOLOGI PENELITIAN</vt:lpstr>
      <vt:lpstr>PERANCANGAN SISTEM</vt:lpstr>
      <vt:lpstr>IMPLEMENTASI DAN ANALISIS</vt:lpstr>
      <vt:lpstr>SKENARIO UJI COBA</vt:lpstr>
      <vt:lpstr>HASIL UJI COBA</vt:lpstr>
      <vt:lpstr>HASIL UJI COBA</vt:lpstr>
      <vt:lpstr>KESIMPULAN DAN SARAN</vt:lpstr>
      <vt:lpstr>HASIL UJI COBA</vt:lpstr>
      <vt:lpstr>SARAN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ALGORITMA GENETIKA  PADA PENJADWALAN MATA KULIAH (STUDI KASUS: PROGRAM STUDI INFORMATIKA UNIVERSITAS MULTIMEDIA NUSANTARA)</dc:title>
  <dc:creator>Ardhi Prago</dc:creator>
  <cp:lastModifiedBy>Ardhi Prago</cp:lastModifiedBy>
  <cp:revision>41</cp:revision>
  <dcterms:modified xsi:type="dcterms:W3CDTF">2020-06-19T07:24:45Z</dcterms:modified>
</cp:coreProperties>
</file>