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SemiBold"/>
      <p:regular r:id="rId33"/>
      <p:bold r:id="rId34"/>
      <p:italic r:id="rId35"/>
      <p:boldItalic r:id="rId36"/>
    </p:embeddedFont>
    <p:embeddedFont>
      <p:font typeface="Montserrat"/>
      <p:regular r:id="rId37"/>
      <p:bold r:id="rId38"/>
      <p:italic r:id="rId39"/>
      <p:boldItalic r:id="rId40"/>
    </p:embeddedFont>
    <p:embeddedFont>
      <p:font typeface="Fira Sans Extra Condensed Medium"/>
      <p:regular r:id="rId41"/>
      <p:bold r:id="rId42"/>
      <p:italic r:id="rId43"/>
      <p:boldItalic r:id="rId44"/>
    </p:embeddedFont>
    <p:embeddedFont>
      <p:font typeface="Albert Sans ExtraBold"/>
      <p:bold r:id="rId45"/>
      <p:boldItalic r:id="rId46"/>
    </p:embeddedFont>
    <p:embeddedFont>
      <p:font typeface="Albert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7E3F31-B69E-4418-B30E-576D43D49017}">
  <a:tblStyle styleId="{C77E3F31-B69E-4418-B30E-576D43D490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FiraSansExtraCondensedMedium-bold.fntdata"/><Relationship Id="rId41" Type="http://schemas.openxmlformats.org/officeDocument/2006/relationships/font" Target="fonts/FiraSansExtraCondensedMedium-regular.fntdata"/><Relationship Id="rId44" Type="http://schemas.openxmlformats.org/officeDocument/2006/relationships/font" Target="fonts/FiraSansExtraCondensedMedium-boldItalic.fntdata"/><Relationship Id="rId43" Type="http://schemas.openxmlformats.org/officeDocument/2006/relationships/font" Target="fonts/FiraSansExtraCondensedMedium-italic.fntdata"/><Relationship Id="rId46" Type="http://schemas.openxmlformats.org/officeDocument/2006/relationships/font" Target="fonts/AlbertSansExtraBold-boldItalic.fntdata"/><Relationship Id="rId45" Type="http://schemas.openxmlformats.org/officeDocument/2006/relationships/font" Target="fonts/AlbertSans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lbertSans-bold.fntdata"/><Relationship Id="rId47" Type="http://schemas.openxmlformats.org/officeDocument/2006/relationships/font" Target="fonts/AlbertSans-regular.fntdata"/><Relationship Id="rId49" Type="http://schemas.openxmlformats.org/officeDocument/2006/relationships/font" Target="fonts/Alber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MontserratSemiBold-regular.fntdata"/><Relationship Id="rId32" Type="http://schemas.openxmlformats.org/officeDocument/2006/relationships/slide" Target="slides/slide27.xml"/><Relationship Id="rId35" Type="http://schemas.openxmlformats.org/officeDocument/2006/relationships/font" Target="fonts/MontserratSemiBold-italic.fntdata"/><Relationship Id="rId34" Type="http://schemas.openxmlformats.org/officeDocument/2006/relationships/font" Target="fonts/MontserratSemiBold-bold.fntdata"/><Relationship Id="rId37" Type="http://schemas.openxmlformats.org/officeDocument/2006/relationships/font" Target="fonts/Montserrat-regular.fntdata"/><Relationship Id="rId36" Type="http://schemas.openxmlformats.org/officeDocument/2006/relationships/font" Target="fonts/MontserratSemiBold-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Alber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9fa940987_3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9fa940987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0995e80e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0995e80e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0995e80e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0995e80e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9fa94098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9fa94098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9469d1f4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9469d1f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469d1f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469d1f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0995e80e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0995e80e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9fa94098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9fa94098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27941cd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27941cd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27941cd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27941cd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27941cdb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27941cdb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0995e80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0995e80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9fa940987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9fa94098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02a2f45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02a2f45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02a2f45a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02a2f45a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02a2f45a6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02a2f45a6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02a2f45a6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02a2f45a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02a2f45a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02a2f45a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a0995e80e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a0995e80e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a0995e80e8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a0995e80e8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995e80e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0995e80e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995e80e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0995e80e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9469d1f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9469d1f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7941cdb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7941cdb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27941cd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27941cd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27941cdb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27941cdb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995e80e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995e80e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 name="Google Shape;60;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6" name="Shape 66"/>
        <p:cNvGrpSpPr/>
        <p:nvPr/>
      </p:nvGrpSpPr>
      <p:grpSpPr>
        <a:xfrm>
          <a:off x="0" y="0"/>
          <a:ext cx="0" cy="0"/>
          <a:chOff x="0" y="0"/>
          <a:chExt cx="0" cy="0"/>
        </a:xfrm>
      </p:grpSpPr>
      <p:sp>
        <p:nvSpPr>
          <p:cNvPr id="67" name="Google Shape;6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2" name="Shape 72"/>
        <p:cNvGrpSpPr/>
        <p:nvPr/>
      </p:nvGrpSpPr>
      <p:grpSpPr>
        <a:xfrm>
          <a:off x="0" y="0"/>
          <a:ext cx="0" cy="0"/>
          <a:chOff x="0" y="0"/>
          <a:chExt cx="0" cy="0"/>
        </a:xfrm>
      </p:grpSpPr>
      <p:sp>
        <p:nvSpPr>
          <p:cNvPr id="73" name="Google Shape;73;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74" name="Google Shape;74;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5" name="Google Shape;75;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7" name="Google Shape;77;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8" name="Google Shape;78;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0" name="Google Shape;80;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1" name="Google Shape;81;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3" name="Google Shape;83;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4" name="Google Shape;84;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6" name="Google Shape;86;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89" name="Shape 89"/>
        <p:cNvGrpSpPr/>
        <p:nvPr/>
      </p:nvGrpSpPr>
      <p:grpSpPr>
        <a:xfrm>
          <a:off x="0" y="0"/>
          <a:ext cx="0" cy="0"/>
          <a:chOff x="0" y="0"/>
          <a:chExt cx="0" cy="0"/>
        </a:xfrm>
      </p:grpSpPr>
      <p:sp>
        <p:nvSpPr>
          <p:cNvPr id="90" name="Google Shape;90;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1" name="Google Shape;91;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2" name="Google Shape;92;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3" name="Google Shape;93;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4" name="Google Shape;94;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5" name="Google Shape;95;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97" name="Shape 97"/>
        <p:cNvGrpSpPr/>
        <p:nvPr/>
      </p:nvGrpSpPr>
      <p:grpSpPr>
        <a:xfrm>
          <a:off x="0" y="0"/>
          <a:ext cx="0" cy="0"/>
          <a:chOff x="0" y="0"/>
          <a:chExt cx="0" cy="0"/>
        </a:xfrm>
      </p:grpSpPr>
      <p:sp>
        <p:nvSpPr>
          <p:cNvPr id="98" name="Google Shape;98;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9" name="Google Shape;99;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0" name="Google Shape;100;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1" name="Google Shape;101;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2" name="Google Shape;102;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3" name="Google Shape;103;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6" name="Shape 106"/>
        <p:cNvGrpSpPr/>
        <p:nvPr/>
      </p:nvGrpSpPr>
      <p:grpSpPr>
        <a:xfrm>
          <a:off x="0" y="0"/>
          <a:ext cx="0" cy="0"/>
          <a:chOff x="0" y="0"/>
          <a:chExt cx="0" cy="0"/>
        </a:xfrm>
      </p:grpSpPr>
      <p:sp>
        <p:nvSpPr>
          <p:cNvPr id="107" name="Google Shape;107;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8" name="Google Shape;108;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09" name="Google Shape;109;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0" name="Google Shape;110;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1" name="Google Shape;111;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2" name="Google Shape;112;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3" name="Google Shape;113;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4" name="Google Shape;114;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17" name="Shape 117"/>
        <p:cNvGrpSpPr/>
        <p:nvPr/>
      </p:nvGrpSpPr>
      <p:grpSpPr>
        <a:xfrm>
          <a:off x="0" y="0"/>
          <a:ext cx="0" cy="0"/>
          <a:chOff x="0" y="0"/>
          <a:chExt cx="0" cy="0"/>
        </a:xfrm>
      </p:grpSpPr>
      <p:sp>
        <p:nvSpPr>
          <p:cNvPr id="118" name="Google Shape;118;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19" name="Google Shape;119;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0" name="Google Shape;120;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1" name="Google Shape;121;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2" name="Google Shape;122;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3" name="Google Shape;123;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4" name="Google Shape;124;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5" name="Google Shape;125;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6" name="Google Shape;126;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7" name="Google Shape;127;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28" name="Google Shape;128;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
        <p:nvSpPr>
          <p:cNvPr id="129" name="Google Shape;12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30" name="Shape 130"/>
        <p:cNvGrpSpPr/>
        <p:nvPr/>
      </p:nvGrpSpPr>
      <p:grpSpPr>
        <a:xfrm>
          <a:off x="0" y="0"/>
          <a:ext cx="0" cy="0"/>
          <a:chOff x="0" y="0"/>
          <a:chExt cx="0" cy="0"/>
        </a:xfrm>
      </p:grpSpPr>
      <p:sp>
        <p:nvSpPr>
          <p:cNvPr id="131" name="Google Shape;131;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2" name="Google Shape;132;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3" name="Google Shape;133;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4" name="Google Shape;134;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5" name="Google Shape;135;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6" name="Google Shape;136;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7" name="Google Shape;137;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8" name="Google Shape;138;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9" name="Google Shape;139;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43" name="Shape 143"/>
        <p:cNvGrpSpPr/>
        <p:nvPr/>
      </p:nvGrpSpPr>
      <p:grpSpPr>
        <a:xfrm>
          <a:off x="0" y="0"/>
          <a:ext cx="0" cy="0"/>
          <a:chOff x="0" y="0"/>
          <a:chExt cx="0" cy="0"/>
        </a:xfrm>
      </p:grpSpPr>
      <p:sp>
        <p:nvSpPr>
          <p:cNvPr id="144" name="Google Shape;144;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6" name="Google Shape;146;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6" name="Google Shape;16;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 name="Google Shape;17;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49" name="Shape 149"/>
        <p:cNvGrpSpPr/>
        <p:nvPr/>
      </p:nvGrpSpPr>
      <p:grpSpPr>
        <a:xfrm>
          <a:off x="0" y="0"/>
          <a:ext cx="0" cy="0"/>
          <a:chOff x="0" y="0"/>
          <a:chExt cx="0" cy="0"/>
        </a:xfrm>
      </p:grpSpPr>
      <p:sp>
        <p:nvSpPr>
          <p:cNvPr id="150" name="Google Shape;150;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55" name="Shape 155"/>
        <p:cNvGrpSpPr/>
        <p:nvPr/>
      </p:nvGrpSpPr>
      <p:grpSpPr>
        <a:xfrm>
          <a:off x="0" y="0"/>
          <a:ext cx="0" cy="0"/>
          <a:chOff x="0" y="0"/>
          <a:chExt cx="0" cy="0"/>
        </a:xfrm>
      </p:grpSpPr>
      <p:sp>
        <p:nvSpPr>
          <p:cNvPr id="156" name="Google Shape;156;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7" name="Google Shape;15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58" name="Shape 158"/>
        <p:cNvGrpSpPr/>
        <p:nvPr/>
      </p:nvGrpSpPr>
      <p:grpSpPr>
        <a:xfrm>
          <a:off x="0" y="0"/>
          <a:ext cx="0" cy="0"/>
          <a:chOff x="0" y="0"/>
          <a:chExt cx="0" cy="0"/>
        </a:xfrm>
      </p:grpSpPr>
      <p:sp>
        <p:nvSpPr>
          <p:cNvPr id="159" name="Google Shape;15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0" name="Google Shape;16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63" name="Shape 163"/>
        <p:cNvGrpSpPr/>
        <p:nvPr/>
      </p:nvGrpSpPr>
      <p:grpSpPr>
        <a:xfrm>
          <a:off x="0" y="0"/>
          <a:ext cx="0" cy="0"/>
          <a:chOff x="0" y="0"/>
          <a:chExt cx="0" cy="0"/>
        </a:xfrm>
      </p:grpSpPr>
      <p:sp>
        <p:nvSpPr>
          <p:cNvPr id="164" name="Google Shape;164;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5" name="Google Shape;165;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66" name="Google Shape;166;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68" name="Shape 168"/>
        <p:cNvGrpSpPr/>
        <p:nvPr/>
      </p:nvGrpSpPr>
      <p:grpSpPr>
        <a:xfrm>
          <a:off x="0" y="0"/>
          <a:ext cx="0" cy="0"/>
          <a:chOff x="0" y="0"/>
          <a:chExt cx="0" cy="0"/>
        </a:xfrm>
      </p:grpSpPr>
      <p:sp>
        <p:nvSpPr>
          <p:cNvPr id="169" name="Google Shape;169;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0" name="Google Shape;170;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1" name="Google Shape;171;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2" name="Google Shape;172;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3" name="Google Shape;173;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4" name="Google Shape;174;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5" name="Google Shape;175;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6" name="Google Shape;176;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79" name="Shape 179"/>
        <p:cNvGrpSpPr/>
        <p:nvPr/>
      </p:nvGrpSpPr>
      <p:grpSpPr>
        <a:xfrm>
          <a:off x="0" y="0"/>
          <a:ext cx="0" cy="0"/>
          <a:chOff x="0" y="0"/>
          <a:chExt cx="0" cy="0"/>
        </a:xfrm>
      </p:grpSpPr>
      <p:sp>
        <p:nvSpPr>
          <p:cNvPr id="180" name="Google Shape;180;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1" name="Google Shape;181;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2" name="Google Shape;182;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3" name="Google Shape;183;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4" name="Google Shape;184;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5" name="Google Shape;185;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6" name="Google Shape;186;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7" name="Google Shape;187;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8" name="Google Shape;188;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9" name="Google Shape;189;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0" name="Google Shape;190;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1" name="Google Shape;191;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2" name="Google Shape;192;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93" name="Google Shape;193;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96" name="Shape 196"/>
        <p:cNvGrpSpPr/>
        <p:nvPr/>
      </p:nvGrpSpPr>
      <p:grpSpPr>
        <a:xfrm>
          <a:off x="0" y="0"/>
          <a:ext cx="0" cy="0"/>
          <a:chOff x="0" y="0"/>
          <a:chExt cx="0" cy="0"/>
        </a:xfrm>
      </p:grpSpPr>
      <p:sp>
        <p:nvSpPr>
          <p:cNvPr id="197" name="Google Shape;197;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98" name="Google Shape;198;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99" name="Google Shape;199;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2" name="Google Shape;22;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7" name="Google Shape;27;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8" name="Google Shape;28;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9" name="Google Shape;29;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5" name="Google Shape;35;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solidFill>
                <a:schemeClr val="dk1"/>
              </a:solidFill>
            </a:endParaRPr>
          </a:p>
        </p:txBody>
      </p:sp>
      <p:sp>
        <p:nvSpPr>
          <p:cNvPr id="46" name="Google Shape;46;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0" name="Google Shape;50;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 name="Google Shape;51;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2" name="Google Shape;52;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713225" y="544075"/>
            <a:ext cx="4458900" cy="1750800"/>
          </a:xfrm>
          <a:prstGeom prst="rect">
            <a:avLst/>
          </a:prstGeom>
          <a:solidFill>
            <a:schemeClr val="dk2"/>
          </a:solidFill>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lt1"/>
                </a:solidFill>
              </a:defRPr>
            </a:lvl1pPr>
          </a:lstStyle>
          <a:p/>
        </p:txBody>
      </p:sp>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717900" y="2618550"/>
            <a:ext cx="7708200" cy="7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rPr>
              <a:t>REMAINING</a:t>
            </a:r>
            <a:r>
              <a:rPr lang="en" sz="2000">
                <a:solidFill>
                  <a:schemeClr val="dk2"/>
                </a:solidFill>
              </a:rPr>
              <a:t> USEFUL LIFE PREDICTION AND LIFECYCLE OPTIMIZATION OF LITHIUM ION BATTERIES</a:t>
            </a:r>
            <a:endParaRPr sz="2000">
              <a:solidFill>
                <a:schemeClr val="dk2"/>
              </a:solidFill>
            </a:endParaRPr>
          </a:p>
        </p:txBody>
      </p:sp>
      <p:pic>
        <p:nvPicPr>
          <p:cNvPr id="207" name="Google Shape;207;p28"/>
          <p:cNvPicPr preferRelativeResize="0"/>
          <p:nvPr/>
        </p:nvPicPr>
        <p:blipFill>
          <a:blip r:embed="rId3">
            <a:alphaModFix/>
          </a:blip>
          <a:stretch>
            <a:fillRect/>
          </a:stretch>
        </p:blipFill>
        <p:spPr>
          <a:xfrm>
            <a:off x="4070024" y="906752"/>
            <a:ext cx="1003950" cy="1125225"/>
          </a:xfrm>
          <a:prstGeom prst="rect">
            <a:avLst/>
          </a:prstGeom>
          <a:noFill/>
          <a:ln>
            <a:noFill/>
          </a:ln>
        </p:spPr>
      </p:pic>
      <p:sp>
        <p:nvSpPr>
          <p:cNvPr id="208" name="Google Shape;208;p28"/>
          <p:cNvSpPr txBox="1"/>
          <p:nvPr/>
        </p:nvSpPr>
        <p:spPr>
          <a:xfrm>
            <a:off x="207750" y="137250"/>
            <a:ext cx="8728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000043"/>
                </a:solidFill>
                <a:latin typeface="Montserrat"/>
                <a:ea typeface="Montserrat"/>
                <a:cs typeface="Montserrat"/>
                <a:sym typeface="Montserrat"/>
              </a:rPr>
              <a:t>NATIONAL INSTITUTE OF TECHNOLOGY RAIPUR</a:t>
            </a:r>
            <a:endParaRPr b="1" sz="2000">
              <a:solidFill>
                <a:srgbClr val="000043"/>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325D79"/>
                </a:solidFill>
                <a:latin typeface="Montserrat"/>
                <a:ea typeface="Montserrat"/>
                <a:cs typeface="Montserrat"/>
                <a:sym typeface="Montserrat"/>
              </a:rPr>
              <a:t>DEPARTMENT</a:t>
            </a:r>
            <a:r>
              <a:rPr b="1" lang="en" sz="1800">
                <a:solidFill>
                  <a:srgbClr val="325D79"/>
                </a:solidFill>
                <a:latin typeface="Montserrat"/>
                <a:ea typeface="Montserrat"/>
                <a:cs typeface="Montserrat"/>
                <a:sym typeface="Montserrat"/>
              </a:rPr>
              <a:t> OF ELECTRICAL ENGINEERING</a:t>
            </a:r>
            <a:endParaRPr b="1" sz="1800">
              <a:solidFill>
                <a:srgbClr val="325D79"/>
              </a:solidFill>
              <a:latin typeface="Montserrat"/>
              <a:ea typeface="Montserrat"/>
              <a:cs typeface="Montserrat"/>
              <a:sym typeface="Montserrat"/>
            </a:endParaRPr>
          </a:p>
        </p:txBody>
      </p:sp>
      <p:graphicFrame>
        <p:nvGraphicFramePr>
          <p:cNvPr id="209" name="Google Shape;209;p28"/>
          <p:cNvGraphicFramePr/>
          <p:nvPr/>
        </p:nvGraphicFramePr>
        <p:xfrm>
          <a:off x="951225" y="3498600"/>
          <a:ext cx="3000000" cy="3000000"/>
        </p:xfrm>
        <a:graphic>
          <a:graphicData uri="http://schemas.openxmlformats.org/drawingml/2006/table">
            <a:tbl>
              <a:tblPr>
                <a:noFill/>
                <a:tableStyleId>{C77E3F31-B69E-4418-B30E-576D43D49017}</a:tableStyleId>
              </a:tblPr>
              <a:tblGrid>
                <a:gridCol w="2413850"/>
                <a:gridCol w="2413850"/>
                <a:gridCol w="2413850"/>
              </a:tblGrid>
              <a:tr h="492600">
                <a:tc>
                  <a:txBody>
                    <a:bodyPr/>
                    <a:lstStyle/>
                    <a:p>
                      <a:pPr indent="0" lvl="0" marL="0" rtl="0" algn="ctr">
                        <a:spcBef>
                          <a:spcPts val="0"/>
                        </a:spcBef>
                        <a:spcAft>
                          <a:spcPts val="0"/>
                        </a:spcAft>
                        <a:buNone/>
                      </a:pPr>
                      <a:r>
                        <a:rPr lang="en"/>
                        <a:t>ADITYA RAY</a:t>
                      </a:r>
                      <a:endParaRPr/>
                    </a:p>
                    <a:p>
                      <a:pPr indent="0" lvl="0" marL="0" rtl="0" algn="ctr">
                        <a:spcBef>
                          <a:spcPts val="0"/>
                        </a:spcBef>
                        <a:spcAft>
                          <a:spcPts val="0"/>
                        </a:spcAft>
                        <a:buNone/>
                      </a:pPr>
                      <a:r>
                        <a:rPr lang="en"/>
                        <a:t>20117</a:t>
                      </a:r>
                      <a:r>
                        <a:rPr b="1" lang="en"/>
                        <a:t>006</a:t>
                      </a:r>
                      <a:endParaRPr b="1"/>
                    </a:p>
                  </a:txBody>
                  <a:tcPr marT="91425" marB="91425" marR="91425" marL="91425">
                    <a:lnL cap="flat" cmpd="sng" w="9525">
                      <a:solidFill>
                        <a:schemeClr val="dk2"/>
                      </a:solidFill>
                      <a:prstDash val="dot"/>
                      <a:round/>
                      <a:headEnd len="sm" w="sm" type="none"/>
                      <a:tailEnd len="sm" w="sm" type="none"/>
                    </a:lnL>
                    <a:lnR cap="flat" cmpd="sng" w="9525">
                      <a:solidFill>
                        <a:schemeClr val="dk2"/>
                      </a:solidFill>
                      <a:prstDash val="dot"/>
                      <a:round/>
                      <a:headEnd len="sm" w="sm" type="none"/>
                      <a:tailEnd len="sm" w="sm" type="none"/>
                    </a:lnR>
                    <a:lnT cap="flat" cmpd="sng" w="9525">
                      <a:solidFill>
                        <a:schemeClr val="dk2"/>
                      </a:solidFill>
                      <a:prstDash val="dot"/>
                      <a:round/>
                      <a:headEnd len="sm" w="sm" type="none"/>
                      <a:tailEnd len="sm" w="sm" type="none"/>
                    </a:lnT>
                    <a:lnB cap="flat" cmpd="sng" w="9525">
                      <a:solidFill>
                        <a:schemeClr val="dk2"/>
                      </a:solidFill>
                      <a:prstDash val="dot"/>
                      <a:round/>
                      <a:headEnd len="sm" w="sm" type="none"/>
                      <a:tailEnd len="sm" w="sm" type="none"/>
                    </a:lnB>
                  </a:tcPr>
                </a:tc>
                <a:tc>
                  <a:txBody>
                    <a:bodyPr/>
                    <a:lstStyle/>
                    <a:p>
                      <a:pPr indent="0" lvl="0" marL="0" rtl="0" algn="ctr">
                        <a:spcBef>
                          <a:spcPts val="0"/>
                        </a:spcBef>
                        <a:spcAft>
                          <a:spcPts val="0"/>
                        </a:spcAft>
                        <a:buNone/>
                      </a:pPr>
                      <a:r>
                        <a:rPr lang="en"/>
                        <a:t>PANKAJ AGRAWAL</a:t>
                      </a:r>
                      <a:endParaRPr/>
                    </a:p>
                    <a:p>
                      <a:pPr indent="0" lvl="0" marL="0" rtl="0" algn="ctr">
                        <a:spcBef>
                          <a:spcPts val="0"/>
                        </a:spcBef>
                        <a:spcAft>
                          <a:spcPts val="0"/>
                        </a:spcAft>
                        <a:buNone/>
                      </a:pPr>
                      <a:r>
                        <a:rPr lang="en"/>
                        <a:t>20117</a:t>
                      </a:r>
                      <a:r>
                        <a:rPr b="1" lang="en"/>
                        <a:t>068</a:t>
                      </a:r>
                      <a:endParaRPr b="1"/>
                    </a:p>
                  </a:txBody>
                  <a:tcPr marT="91425" marB="91425" marR="91425" marL="91425">
                    <a:lnL cap="flat" cmpd="sng" w="9525">
                      <a:solidFill>
                        <a:schemeClr val="dk2"/>
                      </a:solidFill>
                      <a:prstDash val="dot"/>
                      <a:round/>
                      <a:headEnd len="sm" w="sm" type="none"/>
                      <a:tailEnd len="sm" w="sm" type="none"/>
                    </a:lnL>
                    <a:lnR cap="flat" cmpd="sng" w="9525">
                      <a:solidFill>
                        <a:schemeClr val="dk2"/>
                      </a:solidFill>
                      <a:prstDash val="dot"/>
                      <a:round/>
                      <a:headEnd len="sm" w="sm" type="none"/>
                      <a:tailEnd len="sm" w="sm" type="none"/>
                    </a:lnR>
                    <a:lnT cap="flat" cmpd="sng" w="9525">
                      <a:solidFill>
                        <a:schemeClr val="dk2"/>
                      </a:solidFill>
                      <a:prstDash val="dot"/>
                      <a:round/>
                      <a:headEnd len="sm" w="sm" type="none"/>
                      <a:tailEnd len="sm" w="sm" type="none"/>
                    </a:lnT>
                    <a:lnB cap="flat" cmpd="sng" w="9525">
                      <a:solidFill>
                        <a:schemeClr val="dk2"/>
                      </a:solidFill>
                      <a:prstDash val="dot"/>
                      <a:round/>
                      <a:headEnd len="sm" w="sm" type="none"/>
                      <a:tailEnd len="sm" w="sm" type="none"/>
                    </a:lnB>
                  </a:tcPr>
                </a:tc>
                <a:tc>
                  <a:txBody>
                    <a:bodyPr/>
                    <a:lstStyle/>
                    <a:p>
                      <a:pPr indent="0" lvl="0" marL="0" rtl="0" algn="ctr">
                        <a:spcBef>
                          <a:spcPts val="0"/>
                        </a:spcBef>
                        <a:spcAft>
                          <a:spcPts val="0"/>
                        </a:spcAft>
                        <a:buNone/>
                      </a:pPr>
                      <a:r>
                        <a:rPr lang="en"/>
                        <a:t>PRAGYA CHURENDRA</a:t>
                      </a:r>
                      <a:endParaRPr/>
                    </a:p>
                    <a:p>
                      <a:pPr indent="0" lvl="0" marL="0" rtl="0" algn="ctr">
                        <a:spcBef>
                          <a:spcPts val="0"/>
                        </a:spcBef>
                        <a:spcAft>
                          <a:spcPts val="0"/>
                        </a:spcAft>
                        <a:buNone/>
                      </a:pPr>
                      <a:r>
                        <a:rPr lang="en"/>
                        <a:t>20117</a:t>
                      </a:r>
                      <a:r>
                        <a:rPr b="1" lang="en"/>
                        <a:t>071</a:t>
                      </a:r>
                      <a:endParaRPr b="1"/>
                    </a:p>
                  </a:txBody>
                  <a:tcPr marT="91425" marB="91425" marR="91425" marL="91425">
                    <a:lnL cap="flat" cmpd="sng" w="9525">
                      <a:solidFill>
                        <a:schemeClr val="dk2"/>
                      </a:solidFill>
                      <a:prstDash val="dot"/>
                      <a:round/>
                      <a:headEnd len="sm" w="sm" type="none"/>
                      <a:tailEnd len="sm" w="sm" type="none"/>
                    </a:lnL>
                    <a:lnR cap="flat" cmpd="sng" w="9525">
                      <a:solidFill>
                        <a:schemeClr val="dk2"/>
                      </a:solidFill>
                      <a:prstDash val="dot"/>
                      <a:round/>
                      <a:headEnd len="sm" w="sm" type="none"/>
                      <a:tailEnd len="sm" w="sm" type="none"/>
                    </a:lnR>
                    <a:lnT cap="flat" cmpd="sng" w="9525">
                      <a:solidFill>
                        <a:schemeClr val="dk2"/>
                      </a:solidFill>
                      <a:prstDash val="dot"/>
                      <a:round/>
                      <a:headEnd len="sm" w="sm" type="none"/>
                      <a:tailEnd len="sm" w="sm" type="none"/>
                    </a:lnT>
                    <a:lnB cap="flat" cmpd="sng" w="9525">
                      <a:solidFill>
                        <a:schemeClr val="dk2"/>
                      </a:solidFill>
                      <a:prstDash val="dot"/>
                      <a:round/>
                      <a:headEnd len="sm" w="sm" type="none"/>
                      <a:tailEnd len="sm" w="sm" type="none"/>
                    </a:lnB>
                  </a:tcPr>
                </a:tc>
              </a:tr>
            </a:tbl>
          </a:graphicData>
        </a:graphic>
      </p:graphicFrame>
      <p:sp>
        <p:nvSpPr>
          <p:cNvPr id="210" name="Google Shape;210;p28"/>
          <p:cNvSpPr txBox="1"/>
          <p:nvPr/>
        </p:nvSpPr>
        <p:spPr>
          <a:xfrm>
            <a:off x="754200" y="2031963"/>
            <a:ext cx="7635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325D79"/>
                </a:solidFill>
                <a:latin typeface="Montserrat"/>
                <a:ea typeface="Montserrat"/>
                <a:cs typeface="Montserrat"/>
                <a:sym typeface="Montserrat"/>
              </a:rPr>
              <a:t>7</a:t>
            </a:r>
            <a:r>
              <a:rPr b="1" baseline="30000" lang="en" sz="1800">
                <a:solidFill>
                  <a:srgbClr val="325D79"/>
                </a:solidFill>
                <a:latin typeface="Montserrat"/>
                <a:ea typeface="Montserrat"/>
                <a:cs typeface="Montserrat"/>
                <a:sym typeface="Montserrat"/>
              </a:rPr>
              <a:t>TH</a:t>
            </a:r>
            <a:r>
              <a:rPr b="1" lang="en" sz="1800">
                <a:solidFill>
                  <a:srgbClr val="325D79"/>
                </a:solidFill>
                <a:latin typeface="Montserrat"/>
                <a:ea typeface="Montserrat"/>
                <a:cs typeface="Montserrat"/>
                <a:sym typeface="Montserrat"/>
              </a:rPr>
              <a:t> SEMESTER PROJECT PRESENTATION</a:t>
            </a:r>
            <a:endParaRPr b="1" sz="1800">
              <a:solidFill>
                <a:srgbClr val="325D79"/>
              </a:solidFill>
              <a:latin typeface="Montserrat"/>
              <a:ea typeface="Montserrat"/>
              <a:cs typeface="Montserrat"/>
              <a:sym typeface="Montserrat"/>
            </a:endParaRPr>
          </a:p>
          <a:p>
            <a:pPr indent="0" lvl="0" marL="0" rtl="0" algn="ctr">
              <a:spcBef>
                <a:spcPts val="0"/>
              </a:spcBef>
              <a:spcAft>
                <a:spcPts val="0"/>
              </a:spcAft>
              <a:buNone/>
            </a:pPr>
            <a:r>
              <a:rPr b="1" lang="en" sz="1500">
                <a:solidFill>
                  <a:srgbClr val="325D79"/>
                </a:solidFill>
                <a:latin typeface="Montserrat"/>
                <a:ea typeface="Montserrat"/>
                <a:cs typeface="Montserrat"/>
                <a:sym typeface="Montserrat"/>
              </a:rPr>
              <a:t>ON</a:t>
            </a:r>
            <a:endParaRPr b="1" sz="1500">
              <a:solidFill>
                <a:srgbClr val="325D79"/>
              </a:solidFill>
              <a:latin typeface="Montserrat"/>
              <a:ea typeface="Montserrat"/>
              <a:cs typeface="Montserrat"/>
              <a:sym typeface="Montserrat"/>
            </a:endParaRPr>
          </a:p>
        </p:txBody>
      </p:sp>
      <p:sp>
        <p:nvSpPr>
          <p:cNvPr id="211" name="Google Shape;211;p28"/>
          <p:cNvSpPr txBox="1"/>
          <p:nvPr/>
        </p:nvSpPr>
        <p:spPr>
          <a:xfrm>
            <a:off x="2169900" y="4199200"/>
            <a:ext cx="4804200" cy="7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ontserrat"/>
                <a:ea typeface="Montserrat"/>
                <a:cs typeface="Montserrat"/>
                <a:sym typeface="Montserrat"/>
              </a:rPr>
              <a:t>GUIDED BY </a:t>
            </a:r>
            <a:endParaRPr>
              <a:solidFill>
                <a:schemeClr val="dk2"/>
              </a:solidFill>
              <a:latin typeface="Montserrat"/>
              <a:ea typeface="Montserrat"/>
              <a:cs typeface="Montserrat"/>
              <a:sym typeface="Montserrat"/>
            </a:endParaRPr>
          </a:p>
          <a:p>
            <a:pPr indent="0" lvl="0" marL="0" rtl="0" algn="ctr">
              <a:spcBef>
                <a:spcPts val="0"/>
              </a:spcBef>
              <a:spcAft>
                <a:spcPts val="0"/>
              </a:spcAft>
              <a:buNone/>
            </a:pPr>
            <a:r>
              <a:rPr lang="en">
                <a:solidFill>
                  <a:schemeClr val="dk2"/>
                </a:solidFill>
                <a:latin typeface="Montserrat"/>
                <a:ea typeface="Montserrat"/>
                <a:cs typeface="Montserrat"/>
                <a:sym typeface="Montserrat"/>
              </a:rPr>
              <a:t>DR. LALIT KUMAR SAHU (ASSISTANT PROFESSOR)</a:t>
            </a:r>
            <a:endParaRPr>
              <a:solidFill>
                <a:schemeClr val="dk2"/>
              </a:solidFill>
              <a:latin typeface="Montserrat"/>
              <a:ea typeface="Montserrat"/>
              <a:cs typeface="Montserrat"/>
              <a:sym typeface="Montserrat"/>
            </a:endParaRPr>
          </a:p>
        </p:txBody>
      </p:sp>
      <p:sp>
        <p:nvSpPr>
          <p:cNvPr id="212" name="Google Shape;21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240775" y="237700"/>
            <a:ext cx="7487400" cy="8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CHARGING CURRENT </a:t>
            </a:r>
            <a:r>
              <a:rPr lang="en" sz="1800"/>
              <a:t>CHARACTERISTICS</a:t>
            </a:r>
            <a:endParaRPr sz="1800"/>
          </a:p>
        </p:txBody>
      </p:sp>
      <p:sp>
        <p:nvSpPr>
          <p:cNvPr id="279" name="Google Shape;279;p3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7"/>
          <p:cNvPicPr preferRelativeResize="0"/>
          <p:nvPr/>
        </p:nvPicPr>
        <p:blipFill rotWithShape="1">
          <a:blip r:embed="rId3">
            <a:alphaModFix/>
          </a:blip>
          <a:srcRect b="0" l="0" r="0" t="0"/>
          <a:stretch/>
        </p:blipFill>
        <p:spPr>
          <a:xfrm>
            <a:off x="0" y="1288391"/>
            <a:ext cx="9144001" cy="3932119"/>
          </a:xfrm>
          <a:prstGeom prst="rect">
            <a:avLst/>
          </a:prstGeom>
          <a:noFill/>
          <a:ln>
            <a:noFill/>
          </a:ln>
        </p:spPr>
      </p:pic>
      <p:sp>
        <p:nvSpPr>
          <p:cNvPr id="281" name="Google Shape;28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DISCHARGING</a:t>
            </a:r>
            <a:r>
              <a:rPr lang="en" sz="1800"/>
              <a:t> VOLTAGE AND </a:t>
            </a:r>
            <a:r>
              <a:rPr lang="en" sz="1800"/>
              <a:t>CURRENT CHARACTERISTICS</a:t>
            </a:r>
            <a:endParaRPr sz="1800"/>
          </a:p>
        </p:txBody>
      </p:sp>
      <p:pic>
        <p:nvPicPr>
          <p:cNvPr id="287" name="Google Shape;287;p38"/>
          <p:cNvPicPr preferRelativeResize="0"/>
          <p:nvPr/>
        </p:nvPicPr>
        <p:blipFill rotWithShape="1">
          <a:blip r:embed="rId3">
            <a:alphaModFix/>
          </a:blip>
          <a:srcRect b="-5260" l="-5260" r="-5260" t="-5260"/>
          <a:stretch/>
        </p:blipFill>
        <p:spPr>
          <a:xfrm>
            <a:off x="1152513" y="634025"/>
            <a:ext cx="6429375" cy="5143500"/>
          </a:xfrm>
          <a:prstGeom prst="rect">
            <a:avLst/>
          </a:prstGeom>
          <a:noFill/>
          <a:ln>
            <a:noFill/>
          </a:ln>
        </p:spPr>
      </p:pic>
      <p:sp>
        <p:nvSpPr>
          <p:cNvPr id="288" name="Google Shape;28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2709075" y="445825"/>
            <a:ext cx="48969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STATE OF CHARGE</a:t>
            </a:r>
            <a:endParaRPr/>
          </a:p>
        </p:txBody>
      </p:sp>
      <p:sp>
        <p:nvSpPr>
          <p:cNvPr id="294" name="Google Shape;294;p39"/>
          <p:cNvSpPr txBox="1"/>
          <p:nvPr>
            <p:ph idx="1" type="subTitle"/>
          </p:nvPr>
        </p:nvSpPr>
        <p:spPr>
          <a:xfrm>
            <a:off x="2709075" y="1548975"/>
            <a:ext cx="5428500" cy="31500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The state of charge (SoC) of cells is defined as the available capacity in ampere-hours (Ah) expressed as a percentage of its rated capacity. </a:t>
            </a:r>
            <a:endParaRPr sz="1600"/>
          </a:p>
          <a:p>
            <a:pPr indent="0" lvl="0" marL="4572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Additionally, evaluating the state of health (SOH) of a battery becomes significant, representing the battery's capacity to store and deliver electrical energy in comparison to a new battery.</a:t>
            </a:r>
            <a:endParaRPr sz="1600"/>
          </a:p>
          <a:p>
            <a:pPr indent="0" lvl="0" marL="0" rtl="0" algn="r">
              <a:spcBef>
                <a:spcPts val="0"/>
              </a:spcBef>
              <a:spcAft>
                <a:spcPts val="0"/>
              </a:spcAft>
              <a:buClr>
                <a:schemeClr val="dk1"/>
              </a:buClr>
              <a:buSzPts val="1100"/>
              <a:buFont typeface="Arial"/>
              <a:buNone/>
            </a:pPr>
            <a:r>
              <a:t/>
            </a:r>
            <a:endParaRPr sz="1800"/>
          </a:p>
        </p:txBody>
      </p:sp>
      <p:sp>
        <p:nvSpPr>
          <p:cNvPr id="295" name="Google Shape;2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p:nvPr/>
        </p:nvSpPr>
        <p:spPr>
          <a:xfrm>
            <a:off x="1161150" y="3565300"/>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1161150" y="2823225"/>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1161150" y="2081138"/>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 FOR SOC ESTIMATION</a:t>
            </a:r>
            <a:r>
              <a:rPr lang="en"/>
              <a:t> </a:t>
            </a:r>
            <a:endParaRPr/>
          </a:p>
        </p:txBody>
      </p:sp>
      <p:sp>
        <p:nvSpPr>
          <p:cNvPr id="304" name="Google Shape;304;p40"/>
          <p:cNvSpPr txBox="1"/>
          <p:nvPr>
            <p:ph idx="1" type="subTitle"/>
          </p:nvPr>
        </p:nvSpPr>
        <p:spPr>
          <a:xfrm>
            <a:off x="1300250" y="2123675"/>
            <a:ext cx="459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COULOMB COUNTING </a:t>
            </a:r>
            <a:r>
              <a:rPr lang="en">
                <a:solidFill>
                  <a:schemeClr val="lt1"/>
                </a:solidFill>
              </a:rPr>
              <a:t> METHOD</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1600"/>
              </a:spcAft>
              <a:buNone/>
            </a:pPr>
            <a:r>
              <a:t/>
            </a:r>
            <a:endParaRPr>
              <a:solidFill>
                <a:srgbClr val="9E9E9E"/>
              </a:solidFill>
            </a:endParaRPr>
          </a:p>
        </p:txBody>
      </p:sp>
      <p:sp>
        <p:nvSpPr>
          <p:cNvPr id="305" name="Google Shape;305;p40"/>
          <p:cNvSpPr txBox="1"/>
          <p:nvPr>
            <p:ph idx="1" type="subTitle"/>
          </p:nvPr>
        </p:nvSpPr>
        <p:spPr>
          <a:xfrm>
            <a:off x="1300250" y="2893550"/>
            <a:ext cx="459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KALMAN FILTERING </a:t>
            </a:r>
            <a:r>
              <a:rPr lang="en">
                <a:solidFill>
                  <a:schemeClr val="lt1"/>
                </a:solidFill>
              </a:rPr>
              <a:t>METHOD</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1600"/>
              </a:spcAft>
              <a:buNone/>
            </a:pPr>
            <a:r>
              <a:t/>
            </a:r>
            <a:endParaRPr>
              <a:solidFill>
                <a:srgbClr val="9E9E9E"/>
              </a:solidFill>
            </a:endParaRPr>
          </a:p>
        </p:txBody>
      </p:sp>
      <p:sp>
        <p:nvSpPr>
          <p:cNvPr id="306" name="Google Shape;306;p40"/>
          <p:cNvSpPr txBox="1"/>
          <p:nvPr>
            <p:ph idx="1" type="subTitle"/>
          </p:nvPr>
        </p:nvSpPr>
        <p:spPr>
          <a:xfrm>
            <a:off x="1300250" y="3600475"/>
            <a:ext cx="459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MACHINE LEARNING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1600"/>
              </a:spcAft>
              <a:buNone/>
            </a:pPr>
            <a:r>
              <a:t/>
            </a:r>
            <a:endParaRPr>
              <a:solidFill>
                <a:srgbClr val="9E9E9E"/>
              </a:solidFill>
            </a:endParaRPr>
          </a:p>
        </p:txBody>
      </p:sp>
      <p:sp>
        <p:nvSpPr>
          <p:cNvPr id="307" name="Google Shape;307;p40"/>
          <p:cNvSpPr/>
          <p:nvPr/>
        </p:nvSpPr>
        <p:spPr>
          <a:xfrm>
            <a:off x="362475" y="1346450"/>
            <a:ext cx="677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08" name="Google Shape;308;p40"/>
          <p:cNvSpPr/>
          <p:nvPr/>
        </p:nvSpPr>
        <p:spPr>
          <a:xfrm>
            <a:off x="362475" y="2104263"/>
            <a:ext cx="677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09" name="Google Shape;309;p40"/>
          <p:cNvSpPr/>
          <p:nvPr/>
        </p:nvSpPr>
        <p:spPr>
          <a:xfrm>
            <a:off x="362475" y="2862075"/>
            <a:ext cx="677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10" name="Google Shape;310;p40"/>
          <p:cNvSpPr/>
          <p:nvPr/>
        </p:nvSpPr>
        <p:spPr>
          <a:xfrm>
            <a:off x="362475" y="3600475"/>
            <a:ext cx="677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11" name="Google Shape;3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0"/>
          <p:cNvSpPr/>
          <p:nvPr/>
        </p:nvSpPr>
        <p:spPr>
          <a:xfrm>
            <a:off x="1161150" y="1339075"/>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txBox="1"/>
          <p:nvPr/>
        </p:nvSpPr>
        <p:spPr>
          <a:xfrm>
            <a:off x="1300250" y="1457450"/>
            <a:ext cx="765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ontserrat"/>
                <a:ea typeface="Montserrat"/>
                <a:cs typeface="Montserrat"/>
                <a:sym typeface="Montserrat"/>
              </a:rPr>
              <a:t>VOLTAGE CURRENT METHOD</a:t>
            </a:r>
            <a:endParaRPr b="1" sz="18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1156525" y="1340400"/>
            <a:ext cx="460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COULOMB COUNTING METHOD</a:t>
            </a:r>
            <a:endParaRPr/>
          </a:p>
        </p:txBody>
      </p:sp>
      <p:sp>
        <p:nvSpPr>
          <p:cNvPr id="319" name="Google Shape;319;p41"/>
          <p:cNvSpPr txBox="1"/>
          <p:nvPr>
            <p:ph idx="1" type="body"/>
          </p:nvPr>
        </p:nvSpPr>
        <p:spPr>
          <a:xfrm>
            <a:off x="1156525" y="2096100"/>
            <a:ext cx="4602000" cy="22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chemeClr val="lt1"/>
                </a:highlight>
              </a:rPr>
              <a:t>The Coulomb counting method is based on the principle that the total charge that flows into or out of a battery is equal to the integral of the current with respect to time. In simple terms, it involves measuring the current flowing into or out of a battery over time and integrating these values to estimate the total charge passed through the battery.</a:t>
            </a:r>
            <a:endParaRPr sz="15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5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SOC (𝑡) = SOC (𝑡 − 1) +𝐼 (𝑡)𝑛Δt</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1"/>
              </a:solidFill>
              <a:highlight>
                <a:schemeClr val="lt1"/>
              </a:highlight>
            </a:endParaRPr>
          </a:p>
        </p:txBody>
      </p:sp>
      <p:sp>
        <p:nvSpPr>
          <p:cNvPr id="320" name="Google Shape;320;p41"/>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1156525" y="1340400"/>
            <a:ext cx="460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328" name="Google Shape;328;p42"/>
          <p:cNvSpPr txBox="1"/>
          <p:nvPr>
            <p:ph idx="1" type="body"/>
          </p:nvPr>
        </p:nvSpPr>
        <p:spPr>
          <a:xfrm>
            <a:off x="1156525" y="2096100"/>
            <a:ext cx="4602000" cy="224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AutoNum type="arabicPeriod"/>
            </a:pPr>
            <a:r>
              <a:rPr lang="en" sz="1500">
                <a:solidFill>
                  <a:schemeClr val="dk1"/>
                </a:solidFill>
                <a:highlight>
                  <a:schemeClr val="lt1"/>
                </a:highlight>
              </a:rPr>
              <a:t>Store </a:t>
            </a:r>
            <a:r>
              <a:rPr lang="en" sz="1500">
                <a:solidFill>
                  <a:schemeClr val="dk1"/>
                </a:solidFill>
                <a:highlight>
                  <a:schemeClr val="lt1"/>
                </a:highlight>
              </a:rPr>
              <a:t>instantaneous</a:t>
            </a:r>
            <a:r>
              <a:rPr lang="en" sz="1500">
                <a:solidFill>
                  <a:schemeClr val="dk1"/>
                </a:solidFill>
                <a:highlight>
                  <a:schemeClr val="lt1"/>
                </a:highlight>
              </a:rPr>
              <a:t> current value.</a:t>
            </a:r>
            <a:endParaRPr sz="1500">
              <a:solidFill>
                <a:schemeClr val="dk1"/>
              </a:solidFill>
              <a:highlight>
                <a:schemeClr val="lt1"/>
              </a:highlight>
            </a:endParaRPr>
          </a:p>
          <a:p>
            <a:pPr indent="-323850" lvl="0" marL="457200" rtl="0" algn="l">
              <a:spcBef>
                <a:spcPts val="0"/>
              </a:spcBef>
              <a:spcAft>
                <a:spcPts val="0"/>
              </a:spcAft>
              <a:buClr>
                <a:schemeClr val="dk1"/>
              </a:buClr>
              <a:buSzPts val="1500"/>
              <a:buAutoNum type="arabicPeriod"/>
            </a:pPr>
            <a:r>
              <a:rPr lang="en" sz="1500">
                <a:solidFill>
                  <a:schemeClr val="dk1"/>
                </a:solidFill>
                <a:highlight>
                  <a:schemeClr val="lt1"/>
                </a:highlight>
              </a:rPr>
              <a:t>Calculate the time interval between two </a:t>
            </a:r>
            <a:r>
              <a:rPr lang="en" sz="1500">
                <a:solidFill>
                  <a:schemeClr val="dk1"/>
                </a:solidFill>
                <a:highlight>
                  <a:schemeClr val="lt1"/>
                </a:highlight>
              </a:rPr>
              <a:t>consecutive</a:t>
            </a:r>
            <a:r>
              <a:rPr lang="en" sz="1500">
                <a:solidFill>
                  <a:schemeClr val="dk1"/>
                </a:solidFill>
                <a:highlight>
                  <a:schemeClr val="lt1"/>
                </a:highlight>
              </a:rPr>
              <a:t> values (it should be smaller than 10s).</a:t>
            </a:r>
            <a:endParaRPr sz="1500">
              <a:solidFill>
                <a:schemeClr val="dk1"/>
              </a:solidFill>
              <a:highlight>
                <a:schemeClr val="lt1"/>
              </a:highlight>
            </a:endParaRPr>
          </a:p>
          <a:p>
            <a:pPr indent="-323850" lvl="0" marL="457200" rtl="0" algn="l">
              <a:spcBef>
                <a:spcPts val="0"/>
              </a:spcBef>
              <a:spcAft>
                <a:spcPts val="0"/>
              </a:spcAft>
              <a:buClr>
                <a:schemeClr val="dk1"/>
              </a:buClr>
              <a:buSzPts val="1500"/>
              <a:buAutoNum type="arabicPeriod"/>
            </a:pPr>
            <a:r>
              <a:rPr lang="en" sz="1500">
                <a:solidFill>
                  <a:schemeClr val="dk1"/>
                </a:solidFill>
                <a:highlight>
                  <a:schemeClr val="lt1"/>
                </a:highlight>
              </a:rPr>
              <a:t>Calculate the area swept by the current curve during this duration.</a:t>
            </a:r>
            <a:endParaRPr sz="1500">
              <a:solidFill>
                <a:schemeClr val="dk1"/>
              </a:solidFill>
              <a:highlight>
                <a:schemeClr val="lt1"/>
              </a:highlight>
            </a:endParaRPr>
          </a:p>
          <a:p>
            <a:pPr indent="-323850" lvl="0" marL="457200" rtl="0" algn="l">
              <a:spcBef>
                <a:spcPts val="0"/>
              </a:spcBef>
              <a:spcAft>
                <a:spcPts val="0"/>
              </a:spcAft>
              <a:buClr>
                <a:schemeClr val="dk1"/>
              </a:buClr>
              <a:buSzPts val="1500"/>
              <a:buAutoNum type="arabicPeriod"/>
            </a:pPr>
            <a:r>
              <a:rPr lang="en" sz="1500">
                <a:solidFill>
                  <a:schemeClr val="dk1"/>
                </a:solidFill>
                <a:highlight>
                  <a:schemeClr val="lt1"/>
                </a:highlight>
              </a:rPr>
              <a:t>Add this to an memory variable. This will be our incoming/outgoing charge.</a:t>
            </a:r>
            <a:endParaRPr sz="1500">
              <a:solidFill>
                <a:schemeClr val="dk1"/>
              </a:solidFill>
              <a:highlight>
                <a:schemeClr val="lt1"/>
              </a:highlight>
            </a:endParaRPr>
          </a:p>
        </p:txBody>
      </p:sp>
      <p:sp>
        <p:nvSpPr>
          <p:cNvPr id="329" name="Google Shape;329;p42"/>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p:nvPr/>
        </p:nvSpPr>
        <p:spPr>
          <a:xfrm>
            <a:off x="5474224"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2987255"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TIME DATA DISPLAY</a:t>
            </a:r>
            <a:endParaRPr/>
          </a:p>
        </p:txBody>
      </p:sp>
      <p:sp>
        <p:nvSpPr>
          <p:cNvPr id="339" name="Google Shape;339;p43"/>
          <p:cNvSpPr/>
          <p:nvPr/>
        </p:nvSpPr>
        <p:spPr>
          <a:xfrm>
            <a:off x="529425"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txBox="1"/>
          <p:nvPr>
            <p:ph idx="4294967295" type="subTitle"/>
          </p:nvPr>
        </p:nvSpPr>
        <p:spPr>
          <a:xfrm>
            <a:off x="694750" y="2657925"/>
            <a:ext cx="23502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DATA PREPROCESSING</a:t>
            </a:r>
            <a:endParaRPr b="1">
              <a:solidFill>
                <a:schemeClr val="lt1"/>
              </a:solidFill>
            </a:endParaRPr>
          </a:p>
        </p:txBody>
      </p:sp>
      <p:sp>
        <p:nvSpPr>
          <p:cNvPr id="341" name="Google Shape;341;p43"/>
          <p:cNvSpPr txBox="1"/>
          <p:nvPr>
            <p:ph idx="4294967295" type="subTitle"/>
          </p:nvPr>
        </p:nvSpPr>
        <p:spPr>
          <a:xfrm>
            <a:off x="3704550" y="26579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DATA STORAGE</a:t>
            </a:r>
            <a:endParaRPr b="1">
              <a:solidFill>
                <a:schemeClr val="lt1"/>
              </a:solidFill>
            </a:endParaRPr>
          </a:p>
        </p:txBody>
      </p:sp>
      <p:sp>
        <p:nvSpPr>
          <p:cNvPr id="342" name="Google Shape;342;p43"/>
          <p:cNvSpPr txBox="1"/>
          <p:nvPr>
            <p:ph idx="4294967295" type="subTitle"/>
          </p:nvPr>
        </p:nvSpPr>
        <p:spPr>
          <a:xfrm>
            <a:off x="6119966" y="26579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SYSTEM DESIGN</a:t>
            </a:r>
            <a:endParaRPr b="1">
              <a:solidFill>
                <a:schemeClr val="lt1"/>
              </a:solidFill>
            </a:endParaRPr>
          </a:p>
        </p:txBody>
      </p:sp>
      <p:sp>
        <p:nvSpPr>
          <p:cNvPr id="343" name="Google Shape;34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1103375" y="742325"/>
            <a:ext cx="4894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STORAGE</a:t>
            </a:r>
            <a:endParaRPr/>
          </a:p>
        </p:txBody>
      </p:sp>
      <p:sp>
        <p:nvSpPr>
          <p:cNvPr id="349" name="Google Shape;349;p44"/>
          <p:cNvSpPr txBox="1"/>
          <p:nvPr>
            <p:ph idx="1" type="body"/>
          </p:nvPr>
        </p:nvSpPr>
        <p:spPr>
          <a:xfrm>
            <a:off x="531600" y="1668600"/>
            <a:ext cx="5253600" cy="2551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52525"/>
              </a:buClr>
              <a:buSzPts val="1100"/>
              <a:buFont typeface="Montserrat Light"/>
              <a:buChar char="●"/>
            </a:pPr>
            <a:r>
              <a:rPr lang="en">
                <a:solidFill>
                  <a:srgbClr val="252525"/>
                </a:solidFill>
                <a:highlight>
                  <a:schemeClr val="lt1"/>
                </a:highlight>
              </a:rPr>
              <a:t>A complete data analysis platform should set up a corresponding database, which is conducive to the realization of data centralized management and interface sharing, data security, repair faults, and system development easily . </a:t>
            </a:r>
            <a:endParaRPr>
              <a:solidFill>
                <a:srgbClr val="252525"/>
              </a:solidFill>
              <a:highlight>
                <a:schemeClr val="lt1"/>
              </a:highlight>
            </a:endParaRPr>
          </a:p>
          <a:p>
            <a:pPr indent="-298450" lvl="0" marL="457200" rtl="0" algn="just">
              <a:lnSpc>
                <a:spcPct val="115000"/>
              </a:lnSpc>
              <a:spcBef>
                <a:spcPts val="0"/>
              </a:spcBef>
              <a:spcAft>
                <a:spcPts val="0"/>
              </a:spcAft>
              <a:buClr>
                <a:srgbClr val="252525"/>
              </a:buClr>
              <a:buSzPts val="1100"/>
              <a:buFont typeface="Montserrat Light"/>
              <a:buChar char="●"/>
            </a:pPr>
            <a:r>
              <a:rPr lang="en">
                <a:solidFill>
                  <a:srgbClr val="252525"/>
                </a:solidFill>
                <a:highlight>
                  <a:schemeClr val="lt1"/>
                </a:highlight>
              </a:rPr>
              <a:t>The MySQL with open-sources and high-performance that can provide safe and reliable data storage support for a web platform, as well as improving data independence, is employed in this work.</a:t>
            </a:r>
            <a:endParaRPr>
              <a:solidFill>
                <a:srgbClr val="252525"/>
              </a:solidFill>
              <a:highlight>
                <a:schemeClr val="lt1"/>
              </a:highlight>
            </a:endParaRPr>
          </a:p>
          <a:p>
            <a:pPr indent="0" lvl="0" marL="0" rtl="0" algn="l">
              <a:spcBef>
                <a:spcPts val="0"/>
              </a:spcBef>
              <a:spcAft>
                <a:spcPts val="0"/>
              </a:spcAft>
              <a:buNone/>
            </a:pPr>
            <a:r>
              <a:t/>
            </a:r>
            <a:endParaRPr/>
          </a:p>
        </p:txBody>
      </p:sp>
      <p:sp>
        <p:nvSpPr>
          <p:cNvPr id="350" name="Google Shape;35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2010525" y="0"/>
            <a:ext cx="3560400" cy="13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SYSTEM DESIGN</a:t>
            </a:r>
            <a:endParaRPr sz="2800"/>
          </a:p>
        </p:txBody>
      </p:sp>
      <p:pic>
        <p:nvPicPr>
          <p:cNvPr id="356" name="Google Shape;356;p45"/>
          <p:cNvPicPr preferRelativeResize="0"/>
          <p:nvPr/>
        </p:nvPicPr>
        <p:blipFill>
          <a:blip r:embed="rId3">
            <a:alphaModFix/>
          </a:blip>
          <a:stretch>
            <a:fillRect/>
          </a:stretch>
        </p:blipFill>
        <p:spPr>
          <a:xfrm>
            <a:off x="702013" y="1087375"/>
            <a:ext cx="5752125" cy="3687774"/>
          </a:xfrm>
          <a:prstGeom prst="rect">
            <a:avLst/>
          </a:prstGeom>
          <a:noFill/>
          <a:ln>
            <a:noFill/>
          </a:ln>
        </p:spPr>
      </p:pic>
      <p:sp>
        <p:nvSpPr>
          <p:cNvPr id="357" name="Google Shape;357;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idx="1" type="subTitle"/>
          </p:nvPr>
        </p:nvSpPr>
        <p:spPr>
          <a:xfrm>
            <a:off x="2090275" y="2166375"/>
            <a:ext cx="2950500" cy="423900"/>
          </a:xfrm>
          <a:prstGeom prst="rect">
            <a:avLst/>
          </a:prstGeom>
          <a:solidFill>
            <a:srgbClr val="B6D7A8"/>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0" lang="en" sz="1400">
                <a:solidFill>
                  <a:srgbClr val="252525"/>
                </a:solidFill>
                <a:latin typeface="Albert Sans ExtraBold"/>
                <a:ea typeface="Albert Sans ExtraBold"/>
                <a:cs typeface="Albert Sans ExtraBold"/>
                <a:sym typeface="Albert Sans ExtraBold"/>
              </a:rPr>
              <a:t>Optimizing Battery Usage</a:t>
            </a:r>
            <a:endParaRPr/>
          </a:p>
        </p:txBody>
      </p:sp>
      <p:sp>
        <p:nvSpPr>
          <p:cNvPr id="363" name="Google Shape;363;p46"/>
          <p:cNvSpPr txBox="1"/>
          <p:nvPr>
            <p:ph idx="2" type="subTitle"/>
          </p:nvPr>
        </p:nvSpPr>
        <p:spPr>
          <a:xfrm>
            <a:off x="5294325" y="2138850"/>
            <a:ext cx="3720300" cy="572700"/>
          </a:xfrm>
          <a:prstGeom prst="rect">
            <a:avLst/>
          </a:prstGeom>
          <a:solidFill>
            <a:srgbClr val="D9EAD3"/>
          </a:solidFill>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Char char="➔"/>
            </a:pPr>
            <a:r>
              <a:rPr lang="en">
                <a:solidFill>
                  <a:srgbClr val="252525"/>
                </a:solidFill>
                <a:latin typeface="Albert Sans ExtraBold"/>
                <a:ea typeface="Albert Sans ExtraBold"/>
                <a:cs typeface="Albert Sans ExtraBold"/>
                <a:sym typeface="Albert Sans ExtraBold"/>
              </a:rPr>
              <a:t> </a:t>
            </a:r>
            <a:r>
              <a:rPr lang="en">
                <a:solidFill>
                  <a:srgbClr val="252525"/>
                </a:solidFill>
                <a:latin typeface="Albert Sans"/>
                <a:ea typeface="Albert Sans"/>
                <a:cs typeface="Albert Sans"/>
                <a:sym typeface="Albert Sans"/>
              </a:rPr>
              <a:t>Load management , Energy Efficiency</a:t>
            </a:r>
            <a:endParaRPr/>
          </a:p>
        </p:txBody>
      </p:sp>
      <p:sp>
        <p:nvSpPr>
          <p:cNvPr id="364" name="Google Shape;364;p46"/>
          <p:cNvSpPr txBox="1"/>
          <p:nvPr>
            <p:ph idx="3" type="subTitle"/>
          </p:nvPr>
        </p:nvSpPr>
        <p:spPr>
          <a:xfrm>
            <a:off x="2090275" y="3617775"/>
            <a:ext cx="2950500" cy="340200"/>
          </a:xfrm>
          <a:prstGeom prst="rect">
            <a:avLst/>
          </a:prstGeom>
          <a:solidFill>
            <a:srgbClr val="B6D7A8"/>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0" lang="en" sz="1400">
                <a:solidFill>
                  <a:srgbClr val="252525"/>
                </a:solidFill>
                <a:latin typeface="Albert Sans ExtraBold"/>
                <a:ea typeface="Albert Sans ExtraBold"/>
                <a:cs typeface="Albert Sans ExtraBold"/>
                <a:sym typeface="Albert Sans ExtraBold"/>
              </a:rPr>
              <a:t>Battery Management System</a:t>
            </a:r>
            <a:endParaRPr/>
          </a:p>
        </p:txBody>
      </p:sp>
      <p:sp>
        <p:nvSpPr>
          <p:cNvPr id="365" name="Google Shape;365;p46"/>
          <p:cNvSpPr txBox="1"/>
          <p:nvPr>
            <p:ph idx="4" type="subTitle"/>
          </p:nvPr>
        </p:nvSpPr>
        <p:spPr>
          <a:xfrm>
            <a:off x="5294475" y="3572400"/>
            <a:ext cx="3720300" cy="634800"/>
          </a:xfrm>
          <a:prstGeom prst="rect">
            <a:avLst/>
          </a:prstGeom>
          <a:solidFill>
            <a:srgbClr val="D9EAD3"/>
          </a:solidFill>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Font typeface="Albert Sans"/>
              <a:buChar char="➔"/>
            </a:pPr>
            <a:r>
              <a:rPr lang="en">
                <a:solidFill>
                  <a:srgbClr val="252525"/>
                </a:solidFill>
                <a:latin typeface="Albert Sans"/>
                <a:ea typeface="Albert Sans"/>
                <a:cs typeface="Albert Sans"/>
                <a:sym typeface="Albert Sans"/>
              </a:rPr>
              <a:t>Balancing, Temperature Control, Performance Improvement</a:t>
            </a:r>
            <a:endParaRPr/>
          </a:p>
        </p:txBody>
      </p:sp>
      <p:sp>
        <p:nvSpPr>
          <p:cNvPr id="366" name="Google Shape;366;p46"/>
          <p:cNvSpPr txBox="1"/>
          <p:nvPr>
            <p:ph idx="5" type="subTitle"/>
          </p:nvPr>
        </p:nvSpPr>
        <p:spPr>
          <a:xfrm>
            <a:off x="2090275" y="1570850"/>
            <a:ext cx="2950500" cy="423900"/>
          </a:xfrm>
          <a:prstGeom prst="rect">
            <a:avLst/>
          </a:prstGeom>
          <a:solidFill>
            <a:srgbClr val="B6D7A8"/>
          </a:solidFill>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0" lang="en" sz="1400">
                <a:solidFill>
                  <a:srgbClr val="252525"/>
                </a:solidFill>
                <a:latin typeface="Albert Sans ExtraBold"/>
                <a:ea typeface="Albert Sans ExtraBold"/>
                <a:cs typeface="Albert Sans ExtraBold"/>
                <a:sym typeface="Albert Sans ExtraBold"/>
              </a:rPr>
              <a:t>Battery Performance Monitoring</a:t>
            </a:r>
            <a:endParaRPr/>
          </a:p>
        </p:txBody>
      </p:sp>
      <p:sp>
        <p:nvSpPr>
          <p:cNvPr id="367" name="Google Shape;367;p46"/>
          <p:cNvSpPr txBox="1"/>
          <p:nvPr>
            <p:ph idx="6" type="subTitle"/>
          </p:nvPr>
        </p:nvSpPr>
        <p:spPr>
          <a:xfrm>
            <a:off x="5294475" y="1570850"/>
            <a:ext cx="3720300" cy="423900"/>
          </a:xfrm>
          <a:prstGeom prst="rect">
            <a:avLst/>
          </a:prstGeom>
          <a:solidFill>
            <a:srgbClr val="D9EAD3"/>
          </a:solidFill>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Font typeface="Albert Sans"/>
              <a:buChar char="➔"/>
            </a:pPr>
            <a:r>
              <a:rPr lang="en">
                <a:solidFill>
                  <a:srgbClr val="252525"/>
                </a:solidFill>
                <a:latin typeface="Albert Sans"/>
                <a:ea typeface="Albert Sans"/>
                <a:cs typeface="Albert Sans"/>
                <a:sym typeface="Albert Sans"/>
              </a:rPr>
              <a:t>SOH, SOC, SOS</a:t>
            </a:r>
            <a:endParaRPr/>
          </a:p>
        </p:txBody>
      </p:sp>
      <p:sp>
        <p:nvSpPr>
          <p:cNvPr id="368" name="Google Shape;368;p46"/>
          <p:cNvSpPr txBox="1"/>
          <p:nvPr>
            <p:ph idx="7" type="subTitle"/>
          </p:nvPr>
        </p:nvSpPr>
        <p:spPr>
          <a:xfrm>
            <a:off x="2090275" y="2933925"/>
            <a:ext cx="2950500" cy="340200"/>
          </a:xfrm>
          <a:prstGeom prst="rect">
            <a:avLst/>
          </a:prstGeom>
          <a:solidFill>
            <a:srgbClr val="B6D7A8"/>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0" lang="en" sz="1400">
                <a:solidFill>
                  <a:srgbClr val="252525"/>
                </a:solidFill>
                <a:latin typeface="Albert Sans ExtraBold"/>
                <a:ea typeface="Albert Sans ExtraBold"/>
                <a:cs typeface="Albert Sans ExtraBold"/>
                <a:sym typeface="Albert Sans ExtraBold"/>
              </a:rPr>
              <a:t>Predictive Maintenance</a:t>
            </a:r>
            <a:endParaRPr/>
          </a:p>
        </p:txBody>
      </p:sp>
      <p:sp>
        <p:nvSpPr>
          <p:cNvPr id="369" name="Google Shape;369;p46"/>
          <p:cNvSpPr txBox="1"/>
          <p:nvPr>
            <p:ph idx="8" type="subTitle"/>
          </p:nvPr>
        </p:nvSpPr>
        <p:spPr>
          <a:xfrm>
            <a:off x="5294475" y="2855625"/>
            <a:ext cx="3720300" cy="572700"/>
          </a:xfrm>
          <a:prstGeom prst="rect">
            <a:avLst/>
          </a:prstGeom>
          <a:solidFill>
            <a:srgbClr val="D9EAD3"/>
          </a:solidFill>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Char char="➔"/>
            </a:pPr>
            <a:r>
              <a:rPr lang="en">
                <a:solidFill>
                  <a:srgbClr val="252525"/>
                </a:solidFill>
                <a:latin typeface="Albert Sans ExtraBold"/>
                <a:ea typeface="Albert Sans ExtraBold"/>
                <a:cs typeface="Albert Sans ExtraBold"/>
                <a:sym typeface="Albert Sans ExtraBold"/>
              </a:rPr>
              <a:t> </a:t>
            </a:r>
            <a:r>
              <a:rPr lang="en">
                <a:solidFill>
                  <a:srgbClr val="252525"/>
                </a:solidFill>
                <a:latin typeface="Albert Sans"/>
                <a:ea typeface="Albert Sans"/>
                <a:cs typeface="Albert Sans"/>
                <a:sym typeface="Albert Sans"/>
              </a:rPr>
              <a:t>Fault Detection,Maintenance Scheduling</a:t>
            </a:r>
            <a:endParaRPr/>
          </a:p>
        </p:txBody>
      </p:sp>
      <p:sp>
        <p:nvSpPr>
          <p:cNvPr id="370" name="Google Shape;370;p4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TIME DATA DISPLAY</a:t>
            </a:r>
            <a:endParaRPr/>
          </a:p>
        </p:txBody>
      </p:sp>
      <p:sp>
        <p:nvSpPr>
          <p:cNvPr id="371" name="Google Shape;37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103375" y="742325"/>
            <a:ext cx="4894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t>
            </a:r>
            <a:endParaRPr/>
          </a:p>
        </p:txBody>
      </p:sp>
      <p:sp>
        <p:nvSpPr>
          <p:cNvPr id="218" name="Google Shape;218;p29"/>
          <p:cNvSpPr txBox="1"/>
          <p:nvPr>
            <p:ph idx="1" type="body"/>
          </p:nvPr>
        </p:nvSpPr>
        <p:spPr>
          <a:xfrm>
            <a:off x="531600" y="1668600"/>
            <a:ext cx="5253600" cy="2551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rgbClr val="252525"/>
              </a:solidFill>
              <a:highlight>
                <a:schemeClr val="lt1"/>
              </a:highlight>
            </a:endParaRPr>
          </a:p>
          <a:p>
            <a:pPr indent="0" lvl="0" marL="0" rtl="0" algn="l">
              <a:spcBef>
                <a:spcPts val="0"/>
              </a:spcBef>
              <a:spcAft>
                <a:spcPts val="0"/>
              </a:spcAft>
              <a:buNone/>
            </a:pPr>
            <a:r>
              <a:rPr lang="en"/>
              <a:t>An device which can be integrated in BMS of electric vehicles which will provide following features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Will predict when the battery is going to die.</a:t>
            </a:r>
            <a:endParaRPr/>
          </a:p>
          <a:p>
            <a:pPr indent="-304800" lvl="0" marL="457200" rtl="0" algn="l">
              <a:spcBef>
                <a:spcPts val="0"/>
              </a:spcBef>
              <a:spcAft>
                <a:spcPts val="0"/>
              </a:spcAft>
              <a:buSzPts val="1200"/>
              <a:buAutoNum type="arabicPeriod"/>
            </a:pPr>
            <a:r>
              <a:rPr lang="en"/>
              <a:t>Will Find the optimum running cycle for maximum battery life.</a:t>
            </a:r>
            <a:endParaRPr/>
          </a:p>
          <a:p>
            <a:pPr indent="-304800" lvl="0" marL="457200" rtl="0" algn="l">
              <a:spcBef>
                <a:spcPts val="0"/>
              </a:spcBef>
              <a:spcAft>
                <a:spcPts val="0"/>
              </a:spcAft>
              <a:buSzPts val="1200"/>
              <a:buAutoNum type="arabicPeriod"/>
            </a:pPr>
            <a:r>
              <a:rPr lang="en"/>
              <a:t>Will provide all operating characteristics such as voltage, current, SOC etc on an frontend web application.</a:t>
            </a:r>
            <a:endParaRPr/>
          </a:p>
          <a:p>
            <a:pPr indent="-304800" lvl="0" marL="457200" rtl="0" algn="l">
              <a:spcBef>
                <a:spcPts val="0"/>
              </a:spcBef>
              <a:spcAft>
                <a:spcPts val="0"/>
              </a:spcAft>
              <a:buSzPts val="1200"/>
              <a:buAutoNum type="arabicPeriod"/>
            </a:pPr>
            <a:r>
              <a:rPr lang="en"/>
              <a:t>Help in further research and analysis.</a:t>
            </a:r>
            <a:endParaRPr/>
          </a:p>
        </p:txBody>
      </p:sp>
      <p:sp>
        <p:nvSpPr>
          <p:cNvPr id="219" name="Google Shape;21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Predictive Maintenance </a:t>
            </a:r>
            <a:endParaRPr/>
          </a:p>
        </p:txBody>
      </p:sp>
      <p:sp>
        <p:nvSpPr>
          <p:cNvPr id="377" name="Google Shape;377;p47"/>
          <p:cNvSpPr/>
          <p:nvPr/>
        </p:nvSpPr>
        <p:spPr>
          <a:xfrm>
            <a:off x="717800" y="1204175"/>
            <a:ext cx="1900200" cy="7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
          <p:cNvSpPr/>
          <p:nvPr/>
        </p:nvSpPr>
        <p:spPr>
          <a:xfrm>
            <a:off x="717800" y="2076427"/>
            <a:ext cx="1900200" cy="7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a:off x="717800" y="2948679"/>
            <a:ext cx="1900200" cy="7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txBox="1"/>
          <p:nvPr>
            <p:ph idx="4294967295" type="subTitle"/>
          </p:nvPr>
        </p:nvSpPr>
        <p:spPr>
          <a:xfrm>
            <a:off x="985250" y="1378775"/>
            <a:ext cx="13653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Why?</a:t>
            </a:r>
            <a:endParaRPr b="1">
              <a:solidFill>
                <a:schemeClr val="lt1"/>
              </a:solidFill>
            </a:endParaRPr>
          </a:p>
        </p:txBody>
      </p:sp>
      <p:sp>
        <p:nvSpPr>
          <p:cNvPr id="381" name="Google Shape;381;p47"/>
          <p:cNvSpPr txBox="1"/>
          <p:nvPr>
            <p:ph idx="4294967295" type="subTitle"/>
          </p:nvPr>
        </p:nvSpPr>
        <p:spPr>
          <a:xfrm>
            <a:off x="985250" y="2251025"/>
            <a:ext cx="13653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How?</a:t>
            </a:r>
            <a:endParaRPr b="1">
              <a:solidFill>
                <a:schemeClr val="lt1"/>
              </a:solidFill>
            </a:endParaRPr>
          </a:p>
        </p:txBody>
      </p:sp>
      <p:sp>
        <p:nvSpPr>
          <p:cNvPr id="382" name="Google Shape;382;p47"/>
          <p:cNvSpPr txBox="1"/>
          <p:nvPr>
            <p:ph idx="4294967295" type="subTitle"/>
          </p:nvPr>
        </p:nvSpPr>
        <p:spPr>
          <a:xfrm>
            <a:off x="819825" y="2992325"/>
            <a:ext cx="1702500" cy="69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Advantages</a:t>
            </a:r>
            <a:endParaRPr b="1">
              <a:solidFill>
                <a:schemeClr val="lt1"/>
              </a:solidFill>
            </a:endParaRPr>
          </a:p>
        </p:txBody>
      </p:sp>
      <p:sp>
        <p:nvSpPr>
          <p:cNvPr id="383" name="Google Shape;383;p47"/>
          <p:cNvSpPr/>
          <p:nvPr/>
        </p:nvSpPr>
        <p:spPr>
          <a:xfrm>
            <a:off x="2618000" y="1204175"/>
            <a:ext cx="5808000" cy="7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
          <p:cNvSpPr/>
          <p:nvPr/>
        </p:nvSpPr>
        <p:spPr>
          <a:xfrm>
            <a:off x="2618000" y="2076425"/>
            <a:ext cx="5808000" cy="7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p:nvPr/>
        </p:nvSpPr>
        <p:spPr>
          <a:xfrm>
            <a:off x="2618000" y="2948675"/>
            <a:ext cx="5808000" cy="77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txBox="1"/>
          <p:nvPr>
            <p:ph idx="4294967295" type="subTitle"/>
          </p:nvPr>
        </p:nvSpPr>
        <p:spPr>
          <a:xfrm>
            <a:off x="2804002" y="1318775"/>
            <a:ext cx="17025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Cost Reduction</a:t>
            </a:r>
            <a:endParaRPr sz="1400">
              <a:solidFill>
                <a:schemeClr val="accent2"/>
              </a:solidFill>
            </a:endParaRPr>
          </a:p>
        </p:txBody>
      </p:sp>
      <p:sp>
        <p:nvSpPr>
          <p:cNvPr id="387" name="Google Shape;387;p47"/>
          <p:cNvSpPr txBox="1"/>
          <p:nvPr>
            <p:ph idx="4294967295" type="subTitle"/>
          </p:nvPr>
        </p:nvSpPr>
        <p:spPr>
          <a:xfrm>
            <a:off x="4506500" y="1204175"/>
            <a:ext cx="1900200" cy="77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Increased Equipment Lifespan</a:t>
            </a:r>
            <a:endParaRPr sz="1400">
              <a:solidFill>
                <a:schemeClr val="accent2"/>
              </a:solidFill>
            </a:endParaRPr>
          </a:p>
        </p:txBody>
      </p:sp>
      <p:sp>
        <p:nvSpPr>
          <p:cNvPr id="388" name="Google Shape;388;p47"/>
          <p:cNvSpPr txBox="1"/>
          <p:nvPr>
            <p:ph idx="4294967295" type="subTitle"/>
          </p:nvPr>
        </p:nvSpPr>
        <p:spPr>
          <a:xfrm>
            <a:off x="6665413" y="1318775"/>
            <a:ext cx="14364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Enhanced safety</a:t>
            </a:r>
            <a:endParaRPr sz="1400">
              <a:solidFill>
                <a:schemeClr val="accent2"/>
              </a:solidFill>
            </a:endParaRPr>
          </a:p>
        </p:txBody>
      </p:sp>
      <p:sp>
        <p:nvSpPr>
          <p:cNvPr id="389" name="Google Shape;389;p47"/>
          <p:cNvSpPr txBox="1"/>
          <p:nvPr>
            <p:ph idx="4294967295" type="subTitle"/>
          </p:nvPr>
        </p:nvSpPr>
        <p:spPr>
          <a:xfrm>
            <a:off x="2804000" y="2191025"/>
            <a:ext cx="19002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Data Collection</a:t>
            </a:r>
            <a:endParaRPr sz="1400">
              <a:solidFill>
                <a:schemeClr val="accent2"/>
              </a:solidFill>
            </a:endParaRPr>
          </a:p>
        </p:txBody>
      </p:sp>
      <p:sp>
        <p:nvSpPr>
          <p:cNvPr id="390" name="Google Shape;390;p47"/>
          <p:cNvSpPr txBox="1"/>
          <p:nvPr>
            <p:ph idx="4294967295" type="subTitle"/>
          </p:nvPr>
        </p:nvSpPr>
        <p:spPr>
          <a:xfrm>
            <a:off x="4506489" y="2191025"/>
            <a:ext cx="19002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Data Analysis</a:t>
            </a:r>
            <a:endParaRPr sz="1400">
              <a:solidFill>
                <a:schemeClr val="accent2"/>
              </a:solidFill>
            </a:endParaRPr>
          </a:p>
        </p:txBody>
      </p:sp>
      <p:sp>
        <p:nvSpPr>
          <p:cNvPr id="391" name="Google Shape;391;p47"/>
          <p:cNvSpPr txBox="1"/>
          <p:nvPr>
            <p:ph idx="4294967295" type="subTitle"/>
          </p:nvPr>
        </p:nvSpPr>
        <p:spPr>
          <a:xfrm>
            <a:off x="6665429" y="2191025"/>
            <a:ext cx="1900200" cy="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accent2"/>
                </a:solidFill>
              </a:rPr>
              <a:t>Predictive</a:t>
            </a:r>
            <a:r>
              <a:rPr lang="en" sz="1400">
                <a:solidFill>
                  <a:schemeClr val="accent2"/>
                </a:solidFill>
              </a:rPr>
              <a:t> Models</a:t>
            </a:r>
            <a:endParaRPr sz="1400">
              <a:solidFill>
                <a:schemeClr val="accent2"/>
              </a:solidFill>
            </a:endParaRPr>
          </a:p>
        </p:txBody>
      </p:sp>
      <p:sp>
        <p:nvSpPr>
          <p:cNvPr id="392" name="Google Shape;392;p47"/>
          <p:cNvSpPr txBox="1"/>
          <p:nvPr>
            <p:ph idx="4294967295" type="subTitle"/>
          </p:nvPr>
        </p:nvSpPr>
        <p:spPr>
          <a:xfrm>
            <a:off x="2804000" y="3063275"/>
            <a:ext cx="20004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Reduced Downtime</a:t>
            </a:r>
            <a:endParaRPr sz="1400">
              <a:solidFill>
                <a:schemeClr val="accent2"/>
              </a:solidFill>
            </a:endParaRPr>
          </a:p>
        </p:txBody>
      </p:sp>
      <p:sp>
        <p:nvSpPr>
          <p:cNvPr id="393" name="Google Shape;393;p47"/>
          <p:cNvSpPr txBox="1"/>
          <p:nvPr>
            <p:ph idx="4294967295" type="subTitle"/>
          </p:nvPr>
        </p:nvSpPr>
        <p:spPr>
          <a:xfrm>
            <a:off x="4738400" y="3063275"/>
            <a:ext cx="1436400" cy="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accent2"/>
                </a:solidFill>
              </a:rPr>
              <a:t>Cost Savings</a:t>
            </a:r>
            <a:endParaRPr sz="1400">
              <a:solidFill>
                <a:schemeClr val="accent2"/>
              </a:solidFill>
            </a:endParaRPr>
          </a:p>
        </p:txBody>
      </p:sp>
      <p:sp>
        <p:nvSpPr>
          <p:cNvPr id="394" name="Google Shape;394;p47"/>
          <p:cNvSpPr txBox="1"/>
          <p:nvPr>
            <p:ph idx="4294967295" type="subTitle"/>
          </p:nvPr>
        </p:nvSpPr>
        <p:spPr>
          <a:xfrm>
            <a:off x="6665437" y="2948675"/>
            <a:ext cx="19002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accent2"/>
                </a:solidFill>
              </a:rPr>
              <a:t>Improved Safety</a:t>
            </a:r>
            <a:endParaRPr sz="1400">
              <a:solidFill>
                <a:schemeClr val="accent2"/>
              </a:solidFill>
            </a:endParaRPr>
          </a:p>
        </p:txBody>
      </p:sp>
      <p:sp>
        <p:nvSpPr>
          <p:cNvPr id="395" name="Google Shape;39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p:nvPr/>
        </p:nvSpPr>
        <p:spPr>
          <a:xfrm>
            <a:off x="4695091" y="1306557"/>
            <a:ext cx="2983500" cy="115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8"/>
          <p:cNvSpPr/>
          <p:nvPr/>
        </p:nvSpPr>
        <p:spPr>
          <a:xfrm>
            <a:off x="4735950" y="4014775"/>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
          <p:cNvSpPr/>
          <p:nvPr/>
        </p:nvSpPr>
        <p:spPr>
          <a:xfrm>
            <a:off x="1316313" y="1316850"/>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
          <p:cNvSpPr/>
          <p:nvPr/>
        </p:nvSpPr>
        <p:spPr>
          <a:xfrm>
            <a:off x="1360200" y="3972925"/>
            <a:ext cx="2787600" cy="11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
          <p:cNvSpPr/>
          <p:nvPr/>
        </p:nvSpPr>
        <p:spPr>
          <a:xfrm>
            <a:off x="4695011" y="969895"/>
            <a:ext cx="2983500" cy="34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p:nvPr/>
        </p:nvSpPr>
        <p:spPr>
          <a:xfrm>
            <a:off x="4735950" y="3674575"/>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8"/>
          <p:cNvSpPr/>
          <p:nvPr/>
        </p:nvSpPr>
        <p:spPr>
          <a:xfrm>
            <a:off x="1316313" y="989100"/>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p:nvPr/>
        </p:nvSpPr>
        <p:spPr>
          <a:xfrm>
            <a:off x="1360200" y="3632725"/>
            <a:ext cx="2787600" cy="3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8"/>
          <p:cNvSpPr txBox="1"/>
          <p:nvPr>
            <p:ph type="title"/>
          </p:nvPr>
        </p:nvSpPr>
        <p:spPr>
          <a:xfrm>
            <a:off x="634825" y="2759288"/>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RUL ESTIMATION OF LI-ION BATTERIES</a:t>
            </a:r>
            <a:endParaRPr/>
          </a:p>
          <a:p>
            <a:pPr indent="0" lvl="0" marL="0" rtl="0" algn="ctr">
              <a:spcBef>
                <a:spcPts val="0"/>
              </a:spcBef>
              <a:spcAft>
                <a:spcPts val="0"/>
              </a:spcAft>
              <a:buNone/>
            </a:pPr>
            <a:r>
              <a:t/>
            </a:r>
            <a:endParaRPr/>
          </a:p>
        </p:txBody>
      </p:sp>
      <p:sp>
        <p:nvSpPr>
          <p:cNvPr id="409" name="Google Shape;409;p48"/>
          <p:cNvSpPr txBox="1"/>
          <p:nvPr>
            <p:ph idx="1" type="subTitle"/>
          </p:nvPr>
        </p:nvSpPr>
        <p:spPr>
          <a:xfrm>
            <a:off x="1594700" y="35908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Factors Influencing</a:t>
            </a:r>
            <a:endParaRPr/>
          </a:p>
        </p:txBody>
      </p:sp>
      <p:sp>
        <p:nvSpPr>
          <p:cNvPr id="410" name="Google Shape;410;p48"/>
          <p:cNvSpPr txBox="1"/>
          <p:nvPr>
            <p:ph idx="2" type="subTitle"/>
          </p:nvPr>
        </p:nvSpPr>
        <p:spPr>
          <a:xfrm>
            <a:off x="1594700" y="4083545"/>
            <a:ext cx="2787600" cy="8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Cycling Aging</a:t>
            </a:r>
            <a:endParaRPr/>
          </a:p>
          <a:p>
            <a:pPr indent="-317500" lvl="0" marL="457200" rtl="0" algn="l">
              <a:spcBef>
                <a:spcPts val="0"/>
              </a:spcBef>
              <a:spcAft>
                <a:spcPts val="0"/>
              </a:spcAft>
              <a:buSzPts val="1400"/>
              <a:buChar char="●"/>
            </a:pPr>
            <a:r>
              <a:rPr lang="en"/>
              <a:t>Operating Conditions</a:t>
            </a:r>
            <a:endParaRPr/>
          </a:p>
          <a:p>
            <a:pPr indent="-317500" lvl="0" marL="457200" rtl="0" algn="l">
              <a:spcBef>
                <a:spcPts val="0"/>
              </a:spcBef>
              <a:spcAft>
                <a:spcPts val="0"/>
              </a:spcAft>
              <a:buSzPts val="1400"/>
              <a:buChar char="●"/>
            </a:pPr>
            <a:r>
              <a:rPr lang="en"/>
              <a:t>Capacity Fading</a:t>
            </a:r>
            <a:endParaRPr/>
          </a:p>
        </p:txBody>
      </p:sp>
      <p:sp>
        <p:nvSpPr>
          <p:cNvPr id="411" name="Google Shape;411;p48"/>
          <p:cNvSpPr txBox="1"/>
          <p:nvPr>
            <p:ph idx="3" type="subTitle"/>
          </p:nvPr>
        </p:nvSpPr>
        <p:spPr>
          <a:xfrm>
            <a:off x="4997547" y="363272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Advantages</a:t>
            </a:r>
            <a:endParaRPr/>
          </a:p>
        </p:txBody>
      </p:sp>
      <p:sp>
        <p:nvSpPr>
          <p:cNvPr id="412" name="Google Shape;412;p48"/>
          <p:cNvSpPr txBox="1"/>
          <p:nvPr>
            <p:ph idx="4" type="subTitle"/>
          </p:nvPr>
        </p:nvSpPr>
        <p:spPr>
          <a:xfrm>
            <a:off x="4692675" y="4150488"/>
            <a:ext cx="3049200" cy="99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Optimized Maintenance Strategies</a:t>
            </a:r>
            <a:endParaRPr/>
          </a:p>
          <a:p>
            <a:pPr indent="-317500" lvl="0" marL="457200" rtl="0" algn="l">
              <a:spcBef>
                <a:spcPts val="0"/>
              </a:spcBef>
              <a:spcAft>
                <a:spcPts val="0"/>
              </a:spcAft>
              <a:buSzPts val="1400"/>
              <a:buChar char="●"/>
            </a:pPr>
            <a:r>
              <a:rPr lang="en"/>
              <a:t>Improved Reliability</a:t>
            </a:r>
            <a:endParaRPr/>
          </a:p>
          <a:p>
            <a:pPr indent="-317500" lvl="0" marL="457200" rtl="0" algn="l">
              <a:spcBef>
                <a:spcPts val="0"/>
              </a:spcBef>
              <a:spcAft>
                <a:spcPts val="0"/>
              </a:spcAft>
              <a:buSzPts val="1400"/>
              <a:buChar char="●"/>
            </a:pPr>
            <a:r>
              <a:rPr lang="en"/>
              <a:t>Environmental Impact</a:t>
            </a:r>
            <a:endParaRPr/>
          </a:p>
        </p:txBody>
      </p:sp>
      <p:sp>
        <p:nvSpPr>
          <p:cNvPr id="413" name="Google Shape;413;p48"/>
          <p:cNvSpPr txBox="1"/>
          <p:nvPr>
            <p:ph idx="5" type="subTitle"/>
          </p:nvPr>
        </p:nvSpPr>
        <p:spPr>
          <a:xfrm>
            <a:off x="1550813" y="948598"/>
            <a:ext cx="2787600" cy="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Why?</a:t>
            </a:r>
            <a:endParaRPr/>
          </a:p>
        </p:txBody>
      </p:sp>
      <p:sp>
        <p:nvSpPr>
          <p:cNvPr id="414" name="Google Shape;414;p48"/>
          <p:cNvSpPr txBox="1"/>
          <p:nvPr>
            <p:ph idx="6" type="subTitle"/>
          </p:nvPr>
        </p:nvSpPr>
        <p:spPr>
          <a:xfrm>
            <a:off x="1185513" y="1257075"/>
            <a:ext cx="3049200" cy="8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Proactive Maintenance Planning</a:t>
            </a:r>
            <a:endParaRPr/>
          </a:p>
          <a:p>
            <a:pPr indent="-317500" lvl="0" marL="457200" rtl="0" algn="l">
              <a:spcBef>
                <a:spcPts val="0"/>
              </a:spcBef>
              <a:spcAft>
                <a:spcPts val="0"/>
              </a:spcAft>
              <a:buSzPts val="1400"/>
              <a:buChar char="●"/>
            </a:pPr>
            <a:r>
              <a:rPr lang="en"/>
              <a:t>Optimizing Asset Management </a:t>
            </a:r>
            <a:endParaRPr/>
          </a:p>
          <a:p>
            <a:pPr indent="-317500" lvl="0" marL="457200" rtl="0" algn="l">
              <a:spcBef>
                <a:spcPts val="0"/>
              </a:spcBef>
              <a:spcAft>
                <a:spcPts val="0"/>
              </a:spcAft>
              <a:buSzPts val="1400"/>
              <a:buChar char="●"/>
            </a:pPr>
            <a:r>
              <a:rPr lang="en"/>
              <a:t>Cost Savings</a:t>
            </a:r>
            <a:endParaRPr/>
          </a:p>
        </p:txBody>
      </p:sp>
      <p:sp>
        <p:nvSpPr>
          <p:cNvPr id="415" name="Google Shape;415;p48"/>
          <p:cNvSpPr txBox="1"/>
          <p:nvPr>
            <p:ph idx="7" type="subTitle"/>
          </p:nvPr>
        </p:nvSpPr>
        <p:spPr>
          <a:xfrm>
            <a:off x="4974993" y="928300"/>
            <a:ext cx="2983500" cy="34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Threats</a:t>
            </a:r>
            <a:endParaRPr/>
          </a:p>
        </p:txBody>
      </p:sp>
      <p:sp>
        <p:nvSpPr>
          <p:cNvPr id="416" name="Google Shape;416;p48"/>
          <p:cNvSpPr txBox="1"/>
          <p:nvPr>
            <p:ph idx="8" type="subTitle"/>
          </p:nvPr>
        </p:nvSpPr>
        <p:spPr>
          <a:xfrm>
            <a:off x="4648788" y="1424650"/>
            <a:ext cx="3179100" cy="89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Data Collection </a:t>
            </a:r>
            <a:endParaRPr/>
          </a:p>
          <a:p>
            <a:pPr indent="-317500" lvl="0" marL="457200" rtl="0" algn="l">
              <a:spcBef>
                <a:spcPts val="0"/>
              </a:spcBef>
              <a:spcAft>
                <a:spcPts val="0"/>
              </a:spcAft>
              <a:buSzPts val="1400"/>
              <a:buChar char="●"/>
            </a:pPr>
            <a:r>
              <a:rPr lang="en"/>
              <a:t>Model Development</a:t>
            </a:r>
            <a:endParaRPr/>
          </a:p>
          <a:p>
            <a:pPr indent="-317500" lvl="0" marL="457200" rtl="0" algn="l">
              <a:spcBef>
                <a:spcPts val="0"/>
              </a:spcBef>
              <a:spcAft>
                <a:spcPts val="0"/>
              </a:spcAft>
              <a:buSzPts val="1400"/>
              <a:buChar char="●"/>
            </a:pPr>
            <a:r>
              <a:rPr lang="en"/>
              <a:t>Monitoring And Prediction</a:t>
            </a:r>
            <a:endParaRPr/>
          </a:p>
          <a:p>
            <a:pPr indent="-317500" lvl="0" marL="457200" rtl="0" algn="l">
              <a:spcBef>
                <a:spcPts val="0"/>
              </a:spcBef>
              <a:spcAft>
                <a:spcPts val="0"/>
              </a:spcAft>
              <a:buSzPts val="1400"/>
              <a:buChar char="●"/>
            </a:pPr>
            <a:r>
              <a:rPr lang="en"/>
              <a:t>Decision Support</a:t>
            </a:r>
            <a:endParaRPr/>
          </a:p>
        </p:txBody>
      </p:sp>
      <p:sp>
        <p:nvSpPr>
          <p:cNvPr id="417" name="Google Shape;417;p48"/>
          <p:cNvSpPr txBox="1"/>
          <p:nvPr/>
        </p:nvSpPr>
        <p:spPr>
          <a:xfrm>
            <a:off x="302750" y="69325"/>
            <a:ext cx="7966800" cy="8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accent1"/>
                </a:solidFill>
                <a:latin typeface="Montserrat"/>
                <a:ea typeface="Montserrat"/>
                <a:cs typeface="Montserrat"/>
                <a:sym typeface="Montserrat"/>
              </a:rPr>
              <a:t>REMAINING USEFUL LIFE (</a:t>
            </a:r>
            <a:r>
              <a:rPr b="1" lang="en" sz="2800">
                <a:solidFill>
                  <a:schemeClr val="accent1"/>
                </a:solidFill>
                <a:latin typeface="Montserrat"/>
                <a:ea typeface="Montserrat"/>
                <a:cs typeface="Montserrat"/>
                <a:sym typeface="Montserrat"/>
              </a:rPr>
              <a:t>RUL) </a:t>
            </a:r>
            <a:endParaRPr b="1" sz="2800">
              <a:solidFill>
                <a:schemeClr val="accent1"/>
              </a:solidFill>
              <a:latin typeface="Montserrat"/>
              <a:ea typeface="Montserrat"/>
              <a:cs typeface="Montserrat"/>
              <a:sym typeface="Montserrat"/>
            </a:endParaRPr>
          </a:p>
        </p:txBody>
      </p:sp>
      <p:sp>
        <p:nvSpPr>
          <p:cNvPr id="418" name="Google Shape;41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idx="1" type="subTitle"/>
          </p:nvPr>
        </p:nvSpPr>
        <p:spPr>
          <a:xfrm>
            <a:off x="711900" y="1476000"/>
            <a:ext cx="2443800" cy="4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Material Selection</a:t>
            </a:r>
            <a:endParaRPr/>
          </a:p>
        </p:txBody>
      </p:sp>
      <p:sp>
        <p:nvSpPr>
          <p:cNvPr id="424" name="Google Shape;424;p49"/>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Raw Materials</a:t>
            </a:r>
            <a:endParaRPr/>
          </a:p>
          <a:p>
            <a:pPr indent="-342900" lvl="0" marL="457200" rtl="0" algn="l">
              <a:spcBef>
                <a:spcPts val="0"/>
              </a:spcBef>
              <a:spcAft>
                <a:spcPts val="0"/>
              </a:spcAft>
              <a:buSzPts val="1800"/>
              <a:buChar char="●"/>
            </a:pPr>
            <a:r>
              <a:rPr lang="en"/>
              <a:t>Recyclability</a:t>
            </a:r>
            <a:endParaRPr/>
          </a:p>
        </p:txBody>
      </p:sp>
      <p:sp>
        <p:nvSpPr>
          <p:cNvPr id="425" name="Google Shape;425;p49"/>
          <p:cNvSpPr txBox="1"/>
          <p:nvPr>
            <p:ph idx="3" type="subTitle"/>
          </p:nvPr>
        </p:nvSpPr>
        <p:spPr>
          <a:xfrm>
            <a:off x="4111200" y="1542313"/>
            <a:ext cx="3406500" cy="4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Manufacturing Process</a:t>
            </a:r>
            <a:endParaRPr/>
          </a:p>
        </p:txBody>
      </p:sp>
      <p:sp>
        <p:nvSpPr>
          <p:cNvPr id="426" name="Google Shape;426;p49"/>
          <p:cNvSpPr txBox="1"/>
          <p:nvPr>
            <p:ph idx="7" type="subTitle"/>
          </p:nvPr>
        </p:nvSpPr>
        <p:spPr>
          <a:xfrm>
            <a:off x="771250" y="2690050"/>
            <a:ext cx="3094500" cy="8463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1500"/>
              </a:spcAft>
              <a:buClr>
                <a:schemeClr val="dk1"/>
              </a:buClr>
              <a:buSzPts val="1100"/>
              <a:buFont typeface="Arial"/>
              <a:buNone/>
            </a:pPr>
            <a:r>
              <a:rPr lang="en"/>
              <a:t>End-of-Life Considerations</a:t>
            </a:r>
            <a:endParaRPr/>
          </a:p>
        </p:txBody>
      </p:sp>
      <p:sp>
        <p:nvSpPr>
          <p:cNvPr id="427" name="Google Shape;427;p49"/>
          <p:cNvSpPr txBox="1"/>
          <p:nvPr>
            <p:ph idx="8" type="subTitle"/>
          </p:nvPr>
        </p:nvSpPr>
        <p:spPr>
          <a:xfrm>
            <a:off x="711900" y="3651050"/>
            <a:ext cx="2662200" cy="1039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500"/>
              </a:spcBef>
              <a:spcAft>
                <a:spcPts val="0"/>
              </a:spcAft>
              <a:buSzPts val="1800"/>
              <a:buFont typeface="Montserrat"/>
              <a:buChar char="●"/>
            </a:pPr>
            <a:r>
              <a:rPr lang="en">
                <a:solidFill>
                  <a:srgbClr val="0F0F0F"/>
                </a:solidFill>
              </a:rPr>
              <a:t>Recycling Programs</a:t>
            </a:r>
            <a:endParaRPr>
              <a:solidFill>
                <a:srgbClr val="0F0F0F"/>
              </a:solidFill>
            </a:endParaRPr>
          </a:p>
          <a:p>
            <a:pPr indent="-342900" lvl="0" marL="457200" rtl="0" algn="just">
              <a:lnSpc>
                <a:spcPct val="115000"/>
              </a:lnSpc>
              <a:spcBef>
                <a:spcPts val="0"/>
              </a:spcBef>
              <a:spcAft>
                <a:spcPts val="0"/>
              </a:spcAft>
              <a:buSzPts val="1800"/>
              <a:buFont typeface="Montserrat"/>
              <a:buChar char="●"/>
            </a:pPr>
            <a:r>
              <a:rPr lang="en">
                <a:solidFill>
                  <a:srgbClr val="0F0F0F"/>
                </a:solidFill>
              </a:rPr>
              <a:t>Second-Life Applications</a:t>
            </a:r>
            <a:endParaRPr>
              <a:solidFill>
                <a:srgbClr val="0F0F0F"/>
              </a:solidFill>
            </a:endParaRPr>
          </a:p>
        </p:txBody>
      </p:sp>
      <p:sp>
        <p:nvSpPr>
          <p:cNvPr id="428" name="Google Shape;428;p49"/>
          <p:cNvSpPr txBox="1"/>
          <p:nvPr>
            <p:ph idx="9" type="subTitle"/>
          </p:nvPr>
        </p:nvSpPr>
        <p:spPr>
          <a:xfrm>
            <a:off x="4142700" y="2690050"/>
            <a:ext cx="3343500" cy="8463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1500"/>
              </a:spcAft>
              <a:buClr>
                <a:schemeClr val="dk1"/>
              </a:buClr>
              <a:buSzPts val="1100"/>
              <a:buFont typeface="Arial"/>
              <a:buNone/>
            </a:pPr>
            <a:r>
              <a:rPr lang="en">
                <a:highlight>
                  <a:schemeClr val="lt1"/>
                </a:highlight>
              </a:rPr>
              <a:t>Environmental-Impact</a:t>
            </a:r>
            <a:r>
              <a:rPr lang="en">
                <a:highlight>
                  <a:schemeClr val="lt1"/>
                </a:highlight>
              </a:rPr>
              <a:t> Assessment</a:t>
            </a:r>
            <a:endParaRPr>
              <a:highlight>
                <a:schemeClr val="lt1"/>
              </a:highlight>
            </a:endParaRPr>
          </a:p>
        </p:txBody>
      </p:sp>
      <p:sp>
        <p:nvSpPr>
          <p:cNvPr id="429" name="Google Shape;429;p49"/>
          <p:cNvSpPr txBox="1"/>
          <p:nvPr>
            <p:ph idx="13" type="subTitle"/>
          </p:nvPr>
        </p:nvSpPr>
        <p:spPr>
          <a:xfrm>
            <a:off x="4111200" y="3755200"/>
            <a:ext cx="2990700" cy="1039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500"/>
              </a:spcBef>
              <a:spcAft>
                <a:spcPts val="0"/>
              </a:spcAft>
              <a:buSzPts val="1800"/>
              <a:buFont typeface="Montserrat"/>
              <a:buChar char="●"/>
            </a:pPr>
            <a:r>
              <a:rPr lang="en" sz="1200">
                <a:solidFill>
                  <a:srgbClr val="0F0F0F"/>
                </a:solidFill>
              </a:rPr>
              <a:t>Life Cycle Assessment (LCA)</a:t>
            </a:r>
            <a:endParaRPr sz="1200">
              <a:solidFill>
                <a:srgbClr val="0F0F0F"/>
              </a:solidFill>
            </a:endParaRPr>
          </a:p>
          <a:p>
            <a:pPr indent="-342900" lvl="0" marL="457200" rtl="0" algn="just">
              <a:lnSpc>
                <a:spcPct val="115000"/>
              </a:lnSpc>
              <a:spcBef>
                <a:spcPts val="0"/>
              </a:spcBef>
              <a:spcAft>
                <a:spcPts val="0"/>
              </a:spcAft>
              <a:buSzPts val="1800"/>
              <a:buFont typeface="Montserrat"/>
              <a:buChar char="●"/>
            </a:pPr>
            <a:r>
              <a:rPr lang="en" sz="1200">
                <a:solidFill>
                  <a:srgbClr val="0F0F0F"/>
                </a:solidFill>
              </a:rPr>
              <a:t>Carbon Footprint Reduction</a:t>
            </a:r>
            <a:endParaRPr sz="1200">
              <a:solidFill>
                <a:srgbClr val="0F0F0F"/>
              </a:solidFill>
            </a:endParaRPr>
          </a:p>
        </p:txBody>
      </p:sp>
      <p:sp>
        <p:nvSpPr>
          <p:cNvPr id="430" name="Google Shape;430;p49"/>
          <p:cNvSpPr txBox="1"/>
          <p:nvPr>
            <p:ph type="title"/>
          </p:nvPr>
        </p:nvSpPr>
        <p:spPr>
          <a:xfrm>
            <a:off x="543250" y="320975"/>
            <a:ext cx="77133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 CYCLE OPTIMIZATION OF LI-ION BATTERIES</a:t>
            </a:r>
            <a:endParaRPr/>
          </a:p>
        </p:txBody>
      </p:sp>
      <p:sp>
        <p:nvSpPr>
          <p:cNvPr id="431" name="Google Shape;431;p49"/>
          <p:cNvSpPr txBox="1"/>
          <p:nvPr>
            <p:ph idx="2" type="subTitle"/>
          </p:nvPr>
        </p:nvSpPr>
        <p:spPr>
          <a:xfrm>
            <a:off x="4111200" y="1917763"/>
            <a:ext cx="2261700" cy="72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Energy Efficiency</a:t>
            </a:r>
            <a:endParaRPr/>
          </a:p>
          <a:p>
            <a:pPr indent="-342900" lvl="0" marL="457200" rtl="0" algn="l">
              <a:spcBef>
                <a:spcPts val="0"/>
              </a:spcBef>
              <a:spcAft>
                <a:spcPts val="0"/>
              </a:spcAft>
              <a:buSzPts val="1800"/>
              <a:buChar char="●"/>
            </a:pPr>
            <a:r>
              <a:rPr lang="en"/>
              <a:t>Reduced Waste</a:t>
            </a:r>
            <a:endParaRPr/>
          </a:p>
        </p:txBody>
      </p:sp>
      <p:sp>
        <p:nvSpPr>
          <p:cNvPr id="432" name="Google Shape;43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2709075" y="445825"/>
            <a:ext cx="48969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DATASET OVERVIEW</a:t>
            </a:r>
            <a:endParaRPr/>
          </a:p>
        </p:txBody>
      </p:sp>
      <p:sp>
        <p:nvSpPr>
          <p:cNvPr id="438" name="Google Shape;438;p50"/>
          <p:cNvSpPr txBox="1"/>
          <p:nvPr>
            <p:ph idx="1" type="subTitle"/>
          </p:nvPr>
        </p:nvSpPr>
        <p:spPr>
          <a:xfrm>
            <a:off x="2447825" y="1168825"/>
            <a:ext cx="5634300" cy="14577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solidFill>
                  <a:srgbClr val="3C4043"/>
                </a:solidFill>
              </a:rPr>
              <a:t>The Hawaii Natural Energy Institute examined 14 batteries at specified </a:t>
            </a:r>
            <a:r>
              <a:rPr lang="en">
                <a:solidFill>
                  <a:srgbClr val="3C4043"/>
                </a:solidFill>
              </a:rPr>
              <a:t>weather</a:t>
            </a:r>
            <a:r>
              <a:rPr lang="en">
                <a:solidFill>
                  <a:srgbClr val="3C4043"/>
                </a:solidFill>
              </a:rPr>
              <a:t> conditions. From that source dataset,  we created features that showcase the voltage and current behavior over each cycle. Those features can be used to predict the remaining useful life (RUL) of the batteries. The dataset contains the summary of the 14 batteries.</a:t>
            </a:r>
            <a:endParaRPr>
              <a:solidFill>
                <a:srgbClr val="3C4043"/>
              </a:solidFill>
            </a:endParaRPr>
          </a:p>
          <a:p>
            <a:pPr indent="0" lvl="0" marL="0" rtl="0" algn="just">
              <a:lnSpc>
                <a:spcPct val="115000"/>
              </a:lnSpc>
              <a:spcBef>
                <a:spcPts val="1200"/>
              </a:spcBef>
              <a:spcAft>
                <a:spcPts val="0"/>
              </a:spcAft>
              <a:buNone/>
            </a:pPr>
            <a:r>
              <a:t/>
            </a:r>
            <a:endParaRPr sz="1600"/>
          </a:p>
          <a:p>
            <a:pPr indent="0" lvl="0" marL="0" rtl="0" algn="r">
              <a:spcBef>
                <a:spcPts val="0"/>
              </a:spcBef>
              <a:spcAft>
                <a:spcPts val="0"/>
              </a:spcAft>
              <a:buClr>
                <a:schemeClr val="dk1"/>
              </a:buClr>
              <a:buSzPts val="1100"/>
              <a:buFont typeface="Arial"/>
              <a:buNone/>
            </a:pPr>
            <a:r>
              <a:t/>
            </a:r>
            <a:endParaRPr sz="1800"/>
          </a:p>
        </p:txBody>
      </p:sp>
      <p:pic>
        <p:nvPicPr>
          <p:cNvPr id="439" name="Google Shape;439;p50"/>
          <p:cNvPicPr preferRelativeResize="0"/>
          <p:nvPr/>
        </p:nvPicPr>
        <p:blipFill>
          <a:blip r:embed="rId3">
            <a:alphaModFix/>
          </a:blip>
          <a:stretch>
            <a:fillRect/>
          </a:stretch>
        </p:blipFill>
        <p:spPr>
          <a:xfrm>
            <a:off x="0" y="2791150"/>
            <a:ext cx="9456900" cy="2133650"/>
          </a:xfrm>
          <a:prstGeom prst="rect">
            <a:avLst/>
          </a:prstGeom>
          <a:noFill/>
          <a:ln>
            <a:noFill/>
          </a:ln>
        </p:spPr>
      </p:pic>
      <p:sp>
        <p:nvSpPr>
          <p:cNvPr id="440" name="Google Shape;44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p:nvPr/>
        </p:nvSpPr>
        <p:spPr>
          <a:xfrm>
            <a:off x="1161150" y="1219950"/>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1161150" y="3565300"/>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p:nvPr/>
        </p:nvSpPr>
        <p:spPr>
          <a:xfrm>
            <a:off x="1161150" y="2823225"/>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1"/>
          <p:cNvSpPr/>
          <p:nvPr/>
        </p:nvSpPr>
        <p:spPr>
          <a:xfrm>
            <a:off x="1161150" y="2081138"/>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1"/>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 FOR RUL PREDICTION</a:t>
            </a:r>
            <a:endParaRPr/>
          </a:p>
        </p:txBody>
      </p:sp>
      <p:sp>
        <p:nvSpPr>
          <p:cNvPr id="450" name="Google Shape;450;p51"/>
          <p:cNvSpPr txBox="1"/>
          <p:nvPr>
            <p:ph idx="1" type="subTitle"/>
          </p:nvPr>
        </p:nvSpPr>
        <p:spPr>
          <a:xfrm>
            <a:off x="1260375" y="1219950"/>
            <a:ext cx="51627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EXTRA TREES REGRESSOR</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rPr lang="en">
                <a:solidFill>
                  <a:schemeClr val="lt1"/>
                </a:solidFill>
              </a:rPr>
              <a:t>RANDOM FOREST REGRESSION</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rPr lang="en">
                <a:solidFill>
                  <a:schemeClr val="lt1"/>
                </a:solidFill>
              </a:rPr>
              <a:t>EXTREME GRADIENT BOOSTING</a:t>
            </a:r>
            <a:endParaRPr>
              <a:solidFill>
                <a:schemeClr val="lt1"/>
              </a:solidFill>
            </a:endParaRPr>
          </a:p>
          <a:p>
            <a:pPr indent="0" lvl="0" marL="0" rtl="0" algn="l">
              <a:spcBef>
                <a:spcPts val="1600"/>
              </a:spcBef>
              <a:spcAft>
                <a:spcPts val="0"/>
              </a:spcAft>
              <a:buNone/>
            </a:pPr>
            <a:r>
              <a:rPr lang="en">
                <a:solidFill>
                  <a:schemeClr val="lt1"/>
                </a:solidFill>
              </a:rPr>
              <a:t>SUPPORT VECTOR REGRESSOR</a:t>
            </a:r>
            <a:endParaRPr>
              <a:solidFill>
                <a:schemeClr val="lt1"/>
              </a:solidFill>
            </a:endParaRPr>
          </a:p>
          <a:p>
            <a:pPr indent="0" lvl="0" marL="0" rtl="0" algn="ctr">
              <a:spcBef>
                <a:spcPts val="1600"/>
              </a:spcBef>
              <a:spcAft>
                <a:spcPts val="0"/>
              </a:spcAft>
              <a:buNone/>
            </a:pPr>
            <a:r>
              <a:t/>
            </a:r>
            <a:endParaRPr>
              <a:solidFill>
                <a:srgbClr val="9E9E9E"/>
              </a:solidFill>
            </a:endParaRPr>
          </a:p>
          <a:p>
            <a:pPr indent="0" lvl="0" marL="0" rtl="0" algn="ctr">
              <a:spcBef>
                <a:spcPts val="1600"/>
              </a:spcBef>
              <a:spcAft>
                <a:spcPts val="0"/>
              </a:spcAft>
              <a:buClr>
                <a:schemeClr val="dk1"/>
              </a:buClr>
              <a:buSzPts val="1100"/>
              <a:buFont typeface="Arial"/>
              <a:buNone/>
            </a:pPr>
            <a:r>
              <a:t/>
            </a:r>
            <a:endParaRPr>
              <a:solidFill>
                <a:srgbClr val="9E9E9E"/>
              </a:solidFill>
            </a:endParaRPr>
          </a:p>
          <a:p>
            <a:pPr indent="0" lvl="0" marL="0" rtl="0" algn="ctr">
              <a:spcBef>
                <a:spcPts val="1600"/>
              </a:spcBef>
              <a:spcAft>
                <a:spcPts val="1600"/>
              </a:spcAft>
              <a:buNone/>
            </a:pPr>
            <a:r>
              <a:t/>
            </a:r>
            <a:endParaRPr>
              <a:solidFill>
                <a:srgbClr val="9E9E9E"/>
              </a:solidFill>
            </a:endParaRPr>
          </a:p>
        </p:txBody>
      </p:sp>
      <p:sp>
        <p:nvSpPr>
          <p:cNvPr id="451" name="Google Shape;45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p:nvPr/>
        </p:nvSpPr>
        <p:spPr>
          <a:xfrm>
            <a:off x="1161150" y="1261363"/>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p:nvPr/>
        </p:nvSpPr>
        <p:spPr>
          <a:xfrm>
            <a:off x="1161150" y="3565300"/>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2"/>
          <p:cNvSpPr/>
          <p:nvPr/>
        </p:nvSpPr>
        <p:spPr>
          <a:xfrm>
            <a:off x="1161150" y="2823225"/>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2"/>
          <p:cNvSpPr/>
          <p:nvPr/>
        </p:nvSpPr>
        <p:spPr>
          <a:xfrm>
            <a:off x="1161150" y="2081138"/>
            <a:ext cx="6449400" cy="6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 FOR RUL PREDICTION</a:t>
            </a:r>
            <a:endParaRPr/>
          </a:p>
        </p:txBody>
      </p:sp>
      <p:sp>
        <p:nvSpPr>
          <p:cNvPr id="461" name="Google Shape;461;p52"/>
          <p:cNvSpPr txBox="1"/>
          <p:nvPr>
            <p:ph idx="1" type="subTitle"/>
          </p:nvPr>
        </p:nvSpPr>
        <p:spPr>
          <a:xfrm>
            <a:off x="1161150" y="1354400"/>
            <a:ext cx="5322300" cy="327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LINEAR REGRESSION</a:t>
            </a:r>
            <a:endParaRPr>
              <a:solidFill>
                <a:schemeClr val="lt1"/>
              </a:solidFill>
            </a:endParaRPr>
          </a:p>
          <a:p>
            <a:pPr indent="0" lvl="0" marL="0" rtl="0" algn="l">
              <a:lnSpc>
                <a:spcPct val="100000"/>
              </a:lnSpc>
              <a:spcBef>
                <a:spcPts val="1600"/>
              </a:spcBef>
              <a:spcAft>
                <a:spcPts val="0"/>
              </a:spcAft>
              <a:buNone/>
            </a:pPr>
            <a:r>
              <a:t/>
            </a:r>
            <a:endParaRPr>
              <a:solidFill>
                <a:schemeClr val="lt1"/>
              </a:solidFill>
            </a:endParaRPr>
          </a:p>
          <a:p>
            <a:pPr indent="0" lvl="0" marL="0" rtl="0" algn="l">
              <a:lnSpc>
                <a:spcPct val="100000"/>
              </a:lnSpc>
              <a:spcBef>
                <a:spcPts val="1600"/>
              </a:spcBef>
              <a:spcAft>
                <a:spcPts val="0"/>
              </a:spcAft>
              <a:buNone/>
            </a:pPr>
            <a:r>
              <a:rPr lang="en">
                <a:solidFill>
                  <a:schemeClr val="lt1"/>
                </a:solidFill>
              </a:rPr>
              <a:t>LASSO REGRESSION</a:t>
            </a:r>
            <a:endParaRPr>
              <a:solidFill>
                <a:schemeClr val="lt1"/>
              </a:solidFill>
            </a:endParaRPr>
          </a:p>
          <a:p>
            <a:pPr indent="0" lvl="0" marL="0" rtl="0" algn="l">
              <a:lnSpc>
                <a:spcPct val="100000"/>
              </a:lnSpc>
              <a:spcBef>
                <a:spcPts val="1600"/>
              </a:spcBef>
              <a:spcAft>
                <a:spcPts val="0"/>
              </a:spcAft>
              <a:buNone/>
            </a:pPr>
            <a:r>
              <a:rPr lang="en">
                <a:solidFill>
                  <a:schemeClr val="lt1"/>
                </a:solidFill>
              </a:rPr>
              <a:t>RIDGE REGRESSION</a:t>
            </a:r>
            <a:endParaRPr>
              <a:solidFill>
                <a:schemeClr val="lt1"/>
              </a:solidFill>
            </a:endParaRPr>
          </a:p>
          <a:p>
            <a:pPr indent="0" lvl="0" marL="0" rtl="0" algn="l">
              <a:lnSpc>
                <a:spcPct val="100000"/>
              </a:lnSpc>
              <a:spcBef>
                <a:spcPts val="1600"/>
              </a:spcBef>
              <a:spcAft>
                <a:spcPts val="0"/>
              </a:spcAft>
              <a:buNone/>
            </a:pPr>
            <a:r>
              <a:t/>
            </a:r>
            <a:endParaRPr>
              <a:solidFill>
                <a:schemeClr val="lt1"/>
              </a:solidFill>
            </a:endParaRPr>
          </a:p>
          <a:p>
            <a:pPr indent="0" lvl="0" marL="0" rtl="0" algn="l">
              <a:lnSpc>
                <a:spcPct val="100000"/>
              </a:lnSpc>
              <a:spcBef>
                <a:spcPts val="1600"/>
              </a:spcBef>
              <a:spcAft>
                <a:spcPts val="0"/>
              </a:spcAft>
              <a:buNone/>
            </a:pPr>
            <a:r>
              <a:rPr lang="en">
                <a:solidFill>
                  <a:schemeClr val="lt1"/>
                </a:solidFill>
              </a:rPr>
              <a:t>ELASTIC NET</a:t>
            </a:r>
            <a:endParaRPr>
              <a:solidFill>
                <a:schemeClr val="lt1"/>
              </a:solidFill>
            </a:endParaRPr>
          </a:p>
          <a:p>
            <a:pPr indent="0" lvl="0" marL="0" rtl="0" algn="ctr">
              <a:lnSpc>
                <a:spcPct val="100000"/>
              </a:lnSpc>
              <a:spcBef>
                <a:spcPts val="1600"/>
              </a:spcBef>
              <a:spcAft>
                <a:spcPts val="0"/>
              </a:spcAft>
              <a:buNone/>
            </a:pPr>
            <a:r>
              <a:t/>
            </a:r>
            <a:endParaRPr>
              <a:solidFill>
                <a:srgbClr val="9E9E9E"/>
              </a:solidFill>
            </a:endParaRPr>
          </a:p>
          <a:p>
            <a:pPr indent="0" lvl="0" marL="0" rtl="0" algn="ctr">
              <a:lnSpc>
                <a:spcPct val="100000"/>
              </a:lnSpc>
              <a:spcBef>
                <a:spcPts val="1600"/>
              </a:spcBef>
              <a:spcAft>
                <a:spcPts val="0"/>
              </a:spcAft>
              <a:buClr>
                <a:schemeClr val="dk1"/>
              </a:buClr>
              <a:buSzPts val="1100"/>
              <a:buFont typeface="Arial"/>
              <a:buNone/>
            </a:pPr>
            <a:r>
              <a:t/>
            </a:r>
            <a:endParaRPr>
              <a:solidFill>
                <a:srgbClr val="9E9E9E"/>
              </a:solidFill>
            </a:endParaRPr>
          </a:p>
          <a:p>
            <a:pPr indent="0" lvl="0" marL="0" rtl="0" algn="ctr">
              <a:lnSpc>
                <a:spcPct val="100000"/>
              </a:lnSpc>
              <a:spcBef>
                <a:spcPts val="1600"/>
              </a:spcBef>
              <a:spcAft>
                <a:spcPts val="1600"/>
              </a:spcAft>
              <a:buNone/>
            </a:pPr>
            <a:r>
              <a:t/>
            </a:r>
            <a:endParaRPr>
              <a:solidFill>
                <a:srgbClr val="9E9E9E"/>
              </a:solidFill>
            </a:endParaRPr>
          </a:p>
        </p:txBody>
      </p:sp>
      <p:sp>
        <p:nvSpPr>
          <p:cNvPr id="462" name="Google Shape;46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3"/>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68" name="Google Shape;468;p53"/>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comparative study of machine learning models suggested that XGBoost model is excellent for RUL estimation.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Quality dataset for research and analysis was generated.</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New ways to optimize the battery cycle were implemented </a:t>
            </a:r>
            <a:endParaRPr/>
          </a:p>
        </p:txBody>
      </p:sp>
      <p:sp>
        <p:nvSpPr>
          <p:cNvPr id="469" name="Google Shape;4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SCOPES</a:t>
            </a:r>
            <a:endParaRPr/>
          </a:p>
        </p:txBody>
      </p:sp>
      <p:sp>
        <p:nvSpPr>
          <p:cNvPr id="475" name="Google Shape;475;p54"/>
          <p:cNvSpPr txBox="1"/>
          <p:nvPr>
            <p:ph idx="1" type="subTitle"/>
          </p:nvPr>
        </p:nvSpPr>
        <p:spPr>
          <a:xfrm>
            <a:off x="717800" y="1255775"/>
            <a:ext cx="5295600" cy="3398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t>The device can be printed on small pcb with a more specialized and compact microprocessor and microcontrollers.</a:t>
            </a:r>
            <a:endParaRPr sz="1200"/>
          </a:p>
          <a:p>
            <a:pPr indent="-304800" lvl="0" marL="457200" rtl="0" algn="l">
              <a:lnSpc>
                <a:spcPct val="115000"/>
              </a:lnSpc>
              <a:spcBef>
                <a:spcPts val="0"/>
              </a:spcBef>
              <a:spcAft>
                <a:spcPts val="0"/>
              </a:spcAft>
              <a:buClr>
                <a:schemeClr val="dk1"/>
              </a:buClr>
              <a:buSzPts val="1200"/>
              <a:buFont typeface="Spectral"/>
              <a:buChar char="●"/>
            </a:pPr>
            <a:r>
              <a:rPr lang="en" sz="1200"/>
              <a:t>The device can be </a:t>
            </a:r>
            <a:r>
              <a:rPr b="1" lang="en" sz="1200"/>
              <a:t>incorporated in BMS</a:t>
            </a:r>
            <a:r>
              <a:rPr lang="en" sz="1200"/>
              <a:t> of an electric vehicle. It can be an added advantage increasing the range of the EV significantly. </a:t>
            </a:r>
            <a:endParaRPr sz="1200"/>
          </a:p>
          <a:p>
            <a:pPr indent="-304800" lvl="0" marL="457200" rtl="0" algn="l">
              <a:lnSpc>
                <a:spcPct val="115000"/>
              </a:lnSpc>
              <a:spcBef>
                <a:spcPts val="0"/>
              </a:spcBef>
              <a:spcAft>
                <a:spcPts val="0"/>
              </a:spcAft>
              <a:buClr>
                <a:schemeClr val="dk1"/>
              </a:buClr>
              <a:buSzPts val="1200"/>
              <a:buFont typeface="Spectral"/>
              <a:buChar char="●"/>
            </a:pPr>
            <a:r>
              <a:rPr b="1" lang="en" sz="1200"/>
              <a:t>An user recommender system</a:t>
            </a:r>
            <a:r>
              <a:rPr lang="en" sz="1200"/>
              <a:t> can be expanded upon this project which will enable the users to get insights and commands to guide them towards better usage of their battery. </a:t>
            </a:r>
            <a:endParaRPr sz="1200"/>
          </a:p>
          <a:p>
            <a:pPr indent="-304800" lvl="0" marL="457200" rtl="0" algn="l">
              <a:lnSpc>
                <a:spcPct val="115000"/>
              </a:lnSpc>
              <a:spcBef>
                <a:spcPts val="0"/>
              </a:spcBef>
              <a:spcAft>
                <a:spcPts val="0"/>
              </a:spcAft>
              <a:buClr>
                <a:schemeClr val="dk1"/>
              </a:buClr>
              <a:buSzPts val="1200"/>
              <a:buFont typeface="Spectral"/>
              <a:buChar char="●"/>
            </a:pPr>
            <a:r>
              <a:rPr b="1" lang="en" sz="1200"/>
              <a:t>Smart Grid Integration : </a:t>
            </a:r>
            <a:r>
              <a:rPr lang="en" sz="1200"/>
              <a:t>By communicating with the grid, the device can participate in demand response programs, helping to manage peak loads and contributing to a more sustainable and resilient energy infrastructure.</a:t>
            </a:r>
            <a:endParaRPr/>
          </a:p>
        </p:txBody>
      </p:sp>
      <p:sp>
        <p:nvSpPr>
          <p:cNvPr id="476" name="Google Shape;47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103375" y="742325"/>
            <a:ext cx="4894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a:t>
            </a:r>
            <a:r>
              <a:rPr lang="en"/>
              <a:t>? </a:t>
            </a:r>
            <a:endParaRPr/>
          </a:p>
        </p:txBody>
      </p:sp>
      <p:sp>
        <p:nvSpPr>
          <p:cNvPr id="225" name="Google Shape;225;p30"/>
          <p:cNvSpPr txBox="1"/>
          <p:nvPr>
            <p:ph idx="1" type="body"/>
          </p:nvPr>
        </p:nvSpPr>
        <p:spPr>
          <a:xfrm>
            <a:off x="531600" y="1668600"/>
            <a:ext cx="5253600" cy="30450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rgbClr val="252525"/>
              </a:solidFill>
              <a:highlight>
                <a:schemeClr val="lt1"/>
              </a:highlight>
            </a:endParaRPr>
          </a:p>
          <a:p>
            <a:pPr indent="0" lvl="0" marL="0" rtl="0" algn="l">
              <a:spcBef>
                <a:spcPts val="0"/>
              </a:spcBef>
              <a:spcAft>
                <a:spcPts val="0"/>
              </a:spcAft>
              <a:buNone/>
            </a:pPr>
            <a:r>
              <a:rPr lang="en"/>
              <a:t>Existing Batteries are not optimizing their full capacity due to improper usage and lack of data among manufacturers and of awareness among end users.</a:t>
            </a:r>
            <a:endParaRPr/>
          </a:p>
          <a:p>
            <a:pPr indent="0" lvl="0" marL="0" rtl="0" algn="l">
              <a:spcBef>
                <a:spcPts val="0"/>
              </a:spcBef>
              <a:spcAft>
                <a:spcPts val="0"/>
              </a:spcAft>
              <a:buNone/>
            </a:pPr>
            <a:r>
              <a:rPr lang="en"/>
              <a:t>For example-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Charging the battery to full level slowly decreases its maximum life.</a:t>
            </a:r>
            <a:endParaRPr/>
          </a:p>
          <a:p>
            <a:pPr indent="-304800" lvl="0" marL="457200" rtl="0" algn="l">
              <a:spcBef>
                <a:spcPts val="0"/>
              </a:spcBef>
              <a:spcAft>
                <a:spcPts val="0"/>
              </a:spcAft>
              <a:buSzPts val="1200"/>
              <a:buAutoNum type="arabicPeriod"/>
            </a:pPr>
            <a:r>
              <a:rPr lang="en"/>
              <a:t>Fast charging is not an good option always.</a:t>
            </a:r>
            <a:endParaRPr/>
          </a:p>
          <a:p>
            <a:pPr indent="-304800" lvl="0" marL="457200" rtl="0" algn="l">
              <a:spcBef>
                <a:spcPts val="0"/>
              </a:spcBef>
              <a:spcAft>
                <a:spcPts val="0"/>
              </a:spcAft>
              <a:buSzPts val="1200"/>
              <a:buAutoNum type="arabicPeriod"/>
            </a:pPr>
            <a:r>
              <a:rPr lang="en"/>
              <a:t>When an EV is going at cruise </a:t>
            </a:r>
            <a:r>
              <a:rPr lang="en"/>
              <a:t>it's</a:t>
            </a:r>
            <a:r>
              <a:rPr lang="en"/>
              <a:t> range can be </a:t>
            </a:r>
            <a:r>
              <a:rPr lang="en"/>
              <a:t>dramatically</a:t>
            </a:r>
            <a:r>
              <a:rPr lang="en"/>
              <a:t> increased .</a:t>
            </a:r>
            <a:endParaRPr/>
          </a:p>
          <a:p>
            <a:pPr indent="-304800" lvl="0" marL="457200" rtl="0" algn="l">
              <a:spcBef>
                <a:spcPts val="0"/>
              </a:spcBef>
              <a:spcAft>
                <a:spcPts val="0"/>
              </a:spcAft>
              <a:buSzPts val="1200"/>
              <a:buAutoNum type="arabicPeriod"/>
            </a:pPr>
            <a:r>
              <a:rPr lang="en"/>
              <a:t>When an battery should be replaced is not a very indicative thing.</a:t>
            </a:r>
            <a:endParaRPr/>
          </a:p>
          <a:p>
            <a:pPr indent="0" lvl="0" marL="457200" rtl="0" algn="l">
              <a:spcBef>
                <a:spcPts val="0"/>
              </a:spcBef>
              <a:spcAft>
                <a:spcPts val="0"/>
              </a:spcAft>
              <a:buNone/>
            </a:pPr>
            <a:r>
              <a:rPr lang="en"/>
              <a:t>.</a:t>
            </a:r>
            <a:endParaRPr/>
          </a:p>
        </p:txBody>
      </p:sp>
      <p:sp>
        <p:nvSpPr>
          <p:cNvPr id="226" name="Google Shape;22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p:nvPr/>
        </p:nvSpPr>
        <p:spPr>
          <a:xfrm>
            <a:off x="5474224"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2987255"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a:t>
            </a:r>
            <a:endParaRPr/>
          </a:p>
        </p:txBody>
      </p:sp>
      <p:sp>
        <p:nvSpPr>
          <p:cNvPr id="234" name="Google Shape;234;p31"/>
          <p:cNvSpPr/>
          <p:nvPr/>
        </p:nvSpPr>
        <p:spPr>
          <a:xfrm>
            <a:off x="529425" y="244147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idx="4294967295" type="subTitle"/>
          </p:nvPr>
        </p:nvSpPr>
        <p:spPr>
          <a:xfrm>
            <a:off x="694750" y="2657925"/>
            <a:ext cx="2350200" cy="45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lt1"/>
                </a:solidFill>
              </a:rPr>
              <a:t>DATA GENERATION AND PREPARATION</a:t>
            </a:r>
            <a:endParaRPr b="1" sz="1400">
              <a:solidFill>
                <a:schemeClr val="lt1"/>
              </a:solidFill>
            </a:endParaRPr>
          </a:p>
        </p:txBody>
      </p:sp>
      <p:sp>
        <p:nvSpPr>
          <p:cNvPr id="236" name="Google Shape;236;p31"/>
          <p:cNvSpPr txBox="1"/>
          <p:nvPr>
            <p:ph idx="4294967295" type="subTitle"/>
          </p:nvPr>
        </p:nvSpPr>
        <p:spPr>
          <a:xfrm>
            <a:off x="3555825" y="2657925"/>
            <a:ext cx="20355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chemeClr val="lt1"/>
                </a:solidFill>
              </a:rPr>
              <a:t>DATA TRANSPORTATION</a:t>
            </a:r>
            <a:endParaRPr b="1" sz="1400">
              <a:solidFill>
                <a:schemeClr val="lt1"/>
              </a:solidFill>
            </a:endParaRPr>
          </a:p>
        </p:txBody>
      </p:sp>
      <p:sp>
        <p:nvSpPr>
          <p:cNvPr id="237" name="Google Shape;237;p31"/>
          <p:cNvSpPr txBox="1"/>
          <p:nvPr>
            <p:ph idx="4294967295" type="subTitle"/>
          </p:nvPr>
        </p:nvSpPr>
        <p:spPr>
          <a:xfrm>
            <a:off x="6119966" y="26579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MACHINE LEARNING</a:t>
            </a:r>
            <a:endParaRPr b="1">
              <a:solidFill>
                <a:schemeClr val="lt1"/>
              </a:solidFill>
            </a:endParaRPr>
          </a:p>
        </p:txBody>
      </p:sp>
      <p:sp>
        <p:nvSpPr>
          <p:cNvPr id="238" name="Google Shape;23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2705775" y="2227050"/>
            <a:ext cx="572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METHODOLOGY</a:t>
            </a:r>
            <a:endParaRPr/>
          </a:p>
        </p:txBody>
      </p:sp>
      <p:sp>
        <p:nvSpPr>
          <p:cNvPr id="244" name="Google Shape;24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3"/>
          <p:cNvPicPr preferRelativeResize="0"/>
          <p:nvPr/>
        </p:nvPicPr>
        <p:blipFill>
          <a:blip r:embed="rId3">
            <a:alphaModFix/>
          </a:blip>
          <a:stretch>
            <a:fillRect/>
          </a:stretch>
        </p:blipFill>
        <p:spPr>
          <a:xfrm>
            <a:off x="0" y="0"/>
            <a:ext cx="9144003" cy="4991101"/>
          </a:xfrm>
          <a:prstGeom prst="rect">
            <a:avLst/>
          </a:prstGeom>
          <a:noFill/>
          <a:ln>
            <a:noFill/>
          </a:ln>
        </p:spPr>
      </p:pic>
      <p:sp>
        <p:nvSpPr>
          <p:cNvPr id="251" name="Google Shape;25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CIRCUIT ARRANGEMENT</a:t>
            </a:r>
            <a:endParaRPr/>
          </a:p>
        </p:txBody>
      </p:sp>
      <p:pic>
        <p:nvPicPr>
          <p:cNvPr id="257" name="Google Shape;257;p34"/>
          <p:cNvPicPr preferRelativeResize="0"/>
          <p:nvPr/>
        </p:nvPicPr>
        <p:blipFill rotWithShape="1">
          <a:blip r:embed="rId3">
            <a:alphaModFix/>
          </a:blip>
          <a:srcRect b="0" l="0" r="4643" t="0"/>
          <a:stretch/>
        </p:blipFill>
        <p:spPr>
          <a:xfrm>
            <a:off x="1321975" y="1030875"/>
            <a:ext cx="6496575" cy="3940225"/>
          </a:xfrm>
          <a:prstGeom prst="rect">
            <a:avLst/>
          </a:prstGeom>
          <a:noFill/>
          <a:ln>
            <a:noFill/>
          </a:ln>
        </p:spPr>
      </p:pic>
      <p:sp>
        <p:nvSpPr>
          <p:cNvPr id="258" name="Google Shape;25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1023625" y="71575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FIRMWARE </a:t>
            </a:r>
            <a:endParaRPr/>
          </a:p>
        </p:txBody>
      </p:sp>
      <p:sp>
        <p:nvSpPr>
          <p:cNvPr id="264" name="Google Shape;264;p35"/>
          <p:cNvSpPr txBox="1"/>
          <p:nvPr>
            <p:ph idx="1" type="body"/>
          </p:nvPr>
        </p:nvSpPr>
        <p:spPr>
          <a:xfrm>
            <a:off x="482100" y="1562250"/>
            <a:ext cx="5768100" cy="3229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Char char="●"/>
            </a:pPr>
            <a:r>
              <a:rPr lang="en">
                <a:solidFill>
                  <a:schemeClr val="dk1"/>
                </a:solidFill>
              </a:rPr>
              <a:t>Over Charge protection of the battery.</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Automated Cutoff of charging if battery is critically low.</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Over Current protection of the hardware.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Receiving Commands from frontend application to change its charging/ discharging state.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Extraction and calculation of sensor data for onboard analog to digital converter.</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Encapsulation of all data in a format which can be forwarded for further processing.</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Establishing a serial communication with raspberry pi.</a:t>
            </a:r>
            <a:endParaRPr sz="1600"/>
          </a:p>
        </p:txBody>
      </p:sp>
      <p:sp>
        <p:nvSpPr>
          <p:cNvPr id="265" name="Google Shape;26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203425" y="275050"/>
            <a:ext cx="7088700" cy="8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CHARGING VOLTAGE </a:t>
            </a:r>
            <a:r>
              <a:rPr lang="en" sz="1800"/>
              <a:t>CHARACTERISTICS</a:t>
            </a:r>
            <a:endParaRPr sz="1800"/>
          </a:p>
        </p:txBody>
      </p:sp>
      <p:sp>
        <p:nvSpPr>
          <p:cNvPr id="271" name="Google Shape;271;p36"/>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6"/>
          <p:cNvPicPr preferRelativeResize="0"/>
          <p:nvPr/>
        </p:nvPicPr>
        <p:blipFill>
          <a:blip r:embed="rId3">
            <a:alphaModFix/>
          </a:blip>
          <a:stretch>
            <a:fillRect/>
          </a:stretch>
        </p:blipFill>
        <p:spPr>
          <a:xfrm>
            <a:off x="0" y="1288400"/>
            <a:ext cx="9307274" cy="3932100"/>
          </a:xfrm>
          <a:prstGeom prst="rect">
            <a:avLst/>
          </a:prstGeom>
          <a:noFill/>
          <a:ln>
            <a:noFill/>
          </a:ln>
        </p:spPr>
      </p:pic>
      <p:sp>
        <p:nvSpPr>
          <p:cNvPr id="273" name="Google Shape;27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0E835C"/>
      </a:dk2>
      <a:lt2>
        <a:srgbClr val="EFEFEF"/>
      </a:lt2>
      <a:accent1>
        <a:srgbClr val="06503D"/>
      </a:accent1>
      <a:accent2>
        <a:srgbClr val="000000"/>
      </a:accent2>
      <a:accent3>
        <a:srgbClr val="0E835C"/>
      </a:accent3>
      <a:accent4>
        <a:srgbClr val="EFEFEF"/>
      </a:accent4>
      <a:accent5>
        <a:srgbClr val="06503D"/>
      </a:accent5>
      <a:accent6>
        <a:srgbClr val="000000"/>
      </a:accent6>
      <a:hlink>
        <a:srgbClr val="0A5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