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CE79A-C87B-42B8-9866-FC050E7FA434}" v="1" dt="2025-02-19T13:30:18.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ya Bhardwaj" userId="796fc5934d83e230" providerId="LiveId" clId="{B80CE79A-C87B-42B8-9866-FC050E7FA434}"/>
    <pc:docChg chg="modSld">
      <pc:chgData name="Pragya Bhardwaj" userId="796fc5934d83e230" providerId="LiveId" clId="{B80CE79A-C87B-42B8-9866-FC050E7FA434}" dt="2025-02-19T13:31:50.941" v="0" actId="113"/>
      <pc:docMkLst>
        <pc:docMk/>
      </pc:docMkLst>
      <pc:sldChg chg="modSp mod">
        <pc:chgData name="Pragya Bhardwaj" userId="796fc5934d83e230" providerId="LiveId" clId="{B80CE79A-C87B-42B8-9866-FC050E7FA434}" dt="2025-02-19T13:31:50.941" v="0" actId="113"/>
        <pc:sldMkLst>
          <pc:docMk/>
          <pc:sldMk cId="3210358481" sldId="263"/>
        </pc:sldMkLst>
        <pc:spChg chg="mod">
          <ac:chgData name="Pragya Bhardwaj" userId="796fc5934d83e230" providerId="LiveId" clId="{B80CE79A-C87B-42B8-9866-FC050E7FA434}" dt="2025-02-19T13:31:50.941" v="0" actId="113"/>
          <ac:spMkLst>
            <pc:docMk/>
            <pc:sldMk cId="3210358481" sldId="263"/>
            <ac:spMk id="2" creationId="{E041FD9D-DF07-9C37-1E61-1D920E0EF1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ragya-Bhardwaj/IBM-SKILLSBUILD.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marL="0" indent="0">
              <a:buNone/>
            </a:pPr>
            <a:r>
              <a:rPr lang="en-IN" dirty="0"/>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Pragya Bhardwaj</a:t>
            </a:r>
          </a:p>
          <a:p>
            <a:r>
              <a:rPr lang="en-US" sz="2000" b="1" dirty="0">
                <a:solidFill>
                  <a:schemeClr val="accent1">
                    <a:lumMod val="75000"/>
                  </a:schemeClr>
                </a:solidFill>
                <a:latin typeface="Arial"/>
                <a:cs typeface="Arial"/>
              </a:rPr>
              <a:t>Student Name : Pragya Bhardwaj</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Banasthali</a:t>
            </a:r>
            <a:r>
              <a:rPr lang="en-US" sz="2000" b="1" dirty="0">
                <a:solidFill>
                  <a:schemeClr val="accent1">
                    <a:lumMod val="75000"/>
                  </a:schemeClr>
                </a:solidFill>
                <a:latin typeface="Arial"/>
                <a:cs typeface="Arial"/>
              </a:rPr>
              <a:t> Vidyapith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IN" sz="2000" b="1" dirty="0"/>
              <a:t>Enhancing security</a:t>
            </a:r>
            <a:r>
              <a:rPr lang="en-IN" sz="2000" dirty="0"/>
              <a:t> using Least Significant Bit (LSB) Steganography.</a:t>
            </a:r>
          </a:p>
          <a:p>
            <a:pPr>
              <a:buFont typeface="Arial" panose="020B0604020202020204" pitchFamily="34" charset="0"/>
              <a:buChar char="•"/>
            </a:pPr>
            <a:r>
              <a:rPr lang="en-IN" sz="2000" b="1" dirty="0"/>
              <a:t>Supporting multiple file formats</a:t>
            </a:r>
            <a:r>
              <a:rPr lang="en-IN" sz="2000" dirty="0"/>
              <a:t> for broader applications.</a:t>
            </a:r>
          </a:p>
          <a:p>
            <a:pPr>
              <a:buFont typeface="Arial" panose="020B0604020202020204" pitchFamily="34" charset="0"/>
              <a:buChar char="•"/>
            </a:pPr>
            <a:r>
              <a:rPr lang="en-IN" sz="2000" b="1" dirty="0"/>
              <a:t>Adding AES encryption</a:t>
            </a:r>
            <a:r>
              <a:rPr lang="en-IN" sz="2000" dirty="0"/>
              <a:t> before embedding text into the image.</a:t>
            </a:r>
          </a:p>
          <a:p>
            <a:pPr>
              <a:buFont typeface="Arial" panose="020B0604020202020204" pitchFamily="34" charset="0"/>
              <a:buChar char="•"/>
            </a:pPr>
            <a:r>
              <a:rPr lang="en-IN" sz="2000" b="1" dirty="0"/>
              <a:t>Mobile &amp; Web app integration</a:t>
            </a:r>
            <a:r>
              <a:rPr lang="en-IN" sz="2000" dirty="0"/>
              <a:t> for wider accessibility.</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In today's digital world, secure communication is essential. While encryption can be intercepted, steganography hides messages inside images for extra security. This project uses Python and OpenCV to encode and decode hidden messages in images. </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t>LIBRARIES: CV2</a:t>
            </a:r>
          </a:p>
          <a:p>
            <a:pPr marL="0" indent="0">
              <a:buNone/>
            </a:pPr>
            <a:r>
              <a:rPr lang="en-IN" sz="2000" b="1" dirty="0"/>
              <a:t>		   OS</a:t>
            </a:r>
          </a:p>
          <a:p>
            <a:pPr marL="0" indent="0">
              <a:buNone/>
            </a:pPr>
            <a:r>
              <a:rPr lang="en-IN" sz="2000" b="1" dirty="0"/>
              <a:t>		  STRING</a:t>
            </a:r>
          </a:p>
          <a:p>
            <a:pPr marL="0" indent="0">
              <a:buNone/>
            </a:pPr>
            <a:r>
              <a:rPr lang="en-IN" sz="2000" b="1" dirty="0"/>
              <a:t>PLATFORM: Python 3.11.9</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900" b="1" dirty="0"/>
              <a:t>1. Steganography - Hiding Messages in Images</a:t>
            </a:r>
          </a:p>
          <a:p>
            <a:pPr>
              <a:buFont typeface="Arial" panose="020B0604020202020204" pitchFamily="34" charset="0"/>
              <a:buChar char="•"/>
            </a:pPr>
            <a:r>
              <a:rPr lang="en-US" sz="1900" dirty="0"/>
              <a:t>Instead of traditional encryption (text-to-text), this method </a:t>
            </a:r>
            <a:r>
              <a:rPr lang="en-US" sz="1900" b="1" dirty="0"/>
              <a:t>hides the message within an image's pixel values</a:t>
            </a:r>
            <a:r>
              <a:rPr lang="en-US" sz="1900" dirty="0"/>
              <a:t>.</a:t>
            </a:r>
          </a:p>
          <a:p>
            <a:pPr>
              <a:buFont typeface="Arial" panose="020B0604020202020204" pitchFamily="34" charset="0"/>
              <a:buChar char="•"/>
            </a:pPr>
            <a:r>
              <a:rPr lang="en-US" sz="1900" dirty="0"/>
              <a:t>This makes it nearly </a:t>
            </a:r>
            <a:r>
              <a:rPr lang="en-US" sz="1900" b="1" dirty="0"/>
              <a:t>invisible</a:t>
            </a:r>
            <a:r>
              <a:rPr lang="en-US" sz="1900" dirty="0"/>
              <a:t> to anyone inspecting the image with the naked eye.</a:t>
            </a:r>
          </a:p>
          <a:p>
            <a:r>
              <a:rPr lang="en-US" sz="1900" b="1" dirty="0"/>
              <a:t> 2. Minimal Image Distortion</a:t>
            </a:r>
          </a:p>
          <a:p>
            <a:pPr>
              <a:buFont typeface="Arial" panose="020B0604020202020204" pitchFamily="34" charset="0"/>
              <a:buChar char="•"/>
            </a:pPr>
            <a:r>
              <a:rPr lang="en-US" sz="1900" dirty="0"/>
              <a:t>The message is stored </a:t>
            </a:r>
            <a:r>
              <a:rPr lang="en-US" sz="1900" b="1" dirty="0"/>
              <a:t>within pixel color values</a:t>
            </a:r>
            <a:r>
              <a:rPr lang="en-US" sz="1900" dirty="0"/>
              <a:t> (RGB), ensuring the image looks normal.</a:t>
            </a:r>
          </a:p>
          <a:p>
            <a:pPr>
              <a:buFont typeface="Arial" panose="020B0604020202020204" pitchFamily="34" charset="0"/>
              <a:buChar char="•"/>
            </a:pPr>
            <a:r>
              <a:rPr lang="en-US" sz="1900" dirty="0"/>
              <a:t>Unlike watermarking or QR codes, </a:t>
            </a:r>
            <a:r>
              <a:rPr lang="en-US" sz="1900" b="1" dirty="0"/>
              <a:t>there is no visible clue</a:t>
            </a:r>
            <a:r>
              <a:rPr lang="en-US" sz="1900" dirty="0"/>
              <a:t> that a secret message is inside.</a:t>
            </a:r>
          </a:p>
          <a:p>
            <a:r>
              <a:rPr lang="en-US" sz="1900" b="1" dirty="0"/>
              <a:t>3.Potential Real-World Applications</a:t>
            </a:r>
          </a:p>
          <a:p>
            <a:pPr>
              <a:buFont typeface="Arial" panose="020B0604020202020204" pitchFamily="34" charset="0"/>
              <a:buChar char="•"/>
            </a:pPr>
            <a:r>
              <a:rPr lang="en-US" sz="1900" b="1" dirty="0"/>
              <a:t>Cybersecurity &amp; Data Privacy</a:t>
            </a:r>
            <a:r>
              <a:rPr lang="en-US" sz="1900" dirty="0"/>
              <a:t>: Secret communication without drawing attention.</a:t>
            </a:r>
          </a:p>
          <a:p>
            <a:pPr>
              <a:buFont typeface="Arial" panose="020B0604020202020204" pitchFamily="34" charset="0"/>
              <a:buChar char="•"/>
            </a:pPr>
            <a:r>
              <a:rPr lang="en-US" sz="1900" b="1" dirty="0"/>
              <a:t>Digital Watermarking</a:t>
            </a:r>
            <a:r>
              <a:rPr lang="en-US" sz="1900" dirty="0"/>
              <a:t>: Protects intellectual property by embedding invisible messages.</a:t>
            </a:r>
          </a:p>
          <a:p>
            <a:pPr>
              <a:buFont typeface="Arial" panose="020B0604020202020204" pitchFamily="34" charset="0"/>
              <a:buChar char="•"/>
            </a:pPr>
            <a:r>
              <a:rPr lang="en-US" sz="1900" b="1" dirty="0"/>
              <a:t>Secure File Transfers</a:t>
            </a:r>
            <a:r>
              <a:rPr lang="en-US" sz="1900" dirty="0"/>
              <a:t>: Send hidden data disguised as ordinary images over insecure channels.</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mj-lt"/>
              <a:buAutoNum type="arabicPeriod"/>
            </a:pPr>
            <a:r>
              <a:rPr lang="en-US" sz="2000" b="1" dirty="0"/>
              <a:t>Journalists &amp; Activists</a:t>
            </a:r>
            <a:r>
              <a:rPr lang="en-US" sz="2000" dirty="0"/>
              <a:t> - To securely communicate sensitive information while avoiding detection.</a:t>
            </a:r>
          </a:p>
          <a:p>
            <a:pPr>
              <a:buFont typeface="+mj-lt"/>
              <a:buAutoNum type="arabicPeriod"/>
            </a:pPr>
            <a:r>
              <a:rPr lang="en-US" sz="2000" b="1" dirty="0"/>
              <a:t>Cybersecurity Professionals</a:t>
            </a:r>
            <a:r>
              <a:rPr lang="en-US" sz="2000" dirty="0"/>
              <a:t> - For research and implementation of secure data hiding techniques.</a:t>
            </a:r>
          </a:p>
          <a:p>
            <a:pPr>
              <a:buFont typeface="+mj-lt"/>
              <a:buAutoNum type="arabicPeriod"/>
            </a:pPr>
            <a:r>
              <a:rPr lang="en-US" sz="2000" b="1" dirty="0"/>
              <a:t>Forensic Experts</a:t>
            </a:r>
            <a:r>
              <a:rPr lang="en-US" sz="2000" dirty="0"/>
              <a:t> - To discreetly embed crucial details within digital media for investigative purposes.</a:t>
            </a:r>
          </a:p>
          <a:p>
            <a:pPr>
              <a:buFont typeface="+mj-lt"/>
              <a:buAutoNum type="arabicPeriod"/>
            </a:pPr>
            <a:r>
              <a:rPr lang="en-US" sz="2000" b="1" dirty="0"/>
              <a:t>Military &amp; Government Agencies</a:t>
            </a:r>
            <a:r>
              <a:rPr lang="en-US" sz="2000" dirty="0"/>
              <a:t> - For confidential message storage and secure transfer of critical intelligence.</a:t>
            </a:r>
          </a:p>
          <a:p>
            <a:pPr>
              <a:buFont typeface="+mj-lt"/>
              <a:buAutoNum type="arabicPeriod"/>
            </a:pPr>
            <a:r>
              <a:rPr lang="en-US" sz="2000" b="1" dirty="0"/>
              <a:t>Privacy Enthusiasts &amp; Researchers</a:t>
            </a:r>
            <a:r>
              <a:rPr lang="en-US" sz="2000" dirty="0"/>
              <a:t> - Individuals interested in cryptography and experimenting with secure data embedding.</a:t>
            </a:r>
          </a:p>
          <a:p>
            <a:pPr>
              <a:buFont typeface="+mj-lt"/>
              <a:buAutoNum type="arabicPeriod"/>
            </a:pPr>
            <a:r>
              <a:rPr lang="en-US" sz="2000" b="1" dirty="0"/>
              <a:t>Students &amp; Educators</a:t>
            </a:r>
            <a:r>
              <a:rPr lang="en-US" sz="2000" dirty="0"/>
              <a:t> - Useful for academic projects and understanding real-world cryptographic applications.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578D63F-8E60-BC2C-59D5-FBD3DDA43F59}"/>
              </a:ext>
            </a:extLst>
          </p:cNvPr>
          <p:cNvPicPr>
            <a:picLocks noGrp="1" noChangeAspect="1"/>
          </p:cNvPicPr>
          <p:nvPr>
            <p:ph idx="1"/>
          </p:nvPr>
        </p:nvPicPr>
        <p:blipFill>
          <a:blip r:embed="rId2"/>
          <a:stretch>
            <a:fillRect/>
          </a:stretch>
        </p:blipFill>
        <p:spPr>
          <a:xfrm>
            <a:off x="827257" y="1152160"/>
            <a:ext cx="4436954" cy="2357132"/>
          </a:xfrm>
        </p:spPr>
      </p:pic>
      <p:pic>
        <p:nvPicPr>
          <p:cNvPr id="7" name="Picture 6">
            <a:extLst>
              <a:ext uri="{FF2B5EF4-FFF2-40B4-BE49-F238E27FC236}">
                <a16:creationId xmlns:a16="http://schemas.microsoft.com/office/drawing/2014/main" id="{B00F80F1-AA39-13CC-3AA0-393B504EDA4F}"/>
              </a:ext>
            </a:extLst>
          </p:cNvPr>
          <p:cNvPicPr>
            <a:picLocks noChangeAspect="1"/>
          </p:cNvPicPr>
          <p:nvPr/>
        </p:nvPicPr>
        <p:blipFill>
          <a:blip r:embed="rId3"/>
          <a:stretch>
            <a:fillRect/>
          </a:stretch>
        </p:blipFill>
        <p:spPr>
          <a:xfrm>
            <a:off x="5765300" y="1152160"/>
            <a:ext cx="4436954" cy="2357132"/>
          </a:xfrm>
          <a:prstGeom prst="rect">
            <a:avLst/>
          </a:prstGeom>
        </p:spPr>
      </p:pic>
      <p:pic>
        <p:nvPicPr>
          <p:cNvPr id="9" name="Picture 8">
            <a:extLst>
              <a:ext uri="{FF2B5EF4-FFF2-40B4-BE49-F238E27FC236}">
                <a16:creationId xmlns:a16="http://schemas.microsoft.com/office/drawing/2014/main" id="{62BCF018-7C99-C8EB-21B3-B7D7B9A5F202}"/>
              </a:ext>
            </a:extLst>
          </p:cNvPr>
          <p:cNvPicPr>
            <a:picLocks noChangeAspect="1"/>
          </p:cNvPicPr>
          <p:nvPr/>
        </p:nvPicPr>
        <p:blipFill>
          <a:blip r:embed="rId4"/>
          <a:stretch>
            <a:fillRect/>
          </a:stretch>
        </p:blipFill>
        <p:spPr>
          <a:xfrm>
            <a:off x="581192" y="3572664"/>
            <a:ext cx="4929820" cy="2618967"/>
          </a:xfrm>
          <a:prstGeom prst="rect">
            <a:avLst/>
          </a:prstGeom>
        </p:spPr>
      </p:pic>
      <p:pic>
        <p:nvPicPr>
          <p:cNvPr id="11" name="Picture 10">
            <a:extLst>
              <a:ext uri="{FF2B5EF4-FFF2-40B4-BE49-F238E27FC236}">
                <a16:creationId xmlns:a16="http://schemas.microsoft.com/office/drawing/2014/main" id="{5558A590-668C-D767-EFBE-8D00C88DC32F}"/>
              </a:ext>
            </a:extLst>
          </p:cNvPr>
          <p:cNvPicPr>
            <a:picLocks noChangeAspect="1"/>
          </p:cNvPicPr>
          <p:nvPr/>
        </p:nvPicPr>
        <p:blipFill>
          <a:blip r:embed="rId5"/>
          <a:stretch>
            <a:fillRect/>
          </a:stretch>
        </p:blipFill>
        <p:spPr>
          <a:xfrm>
            <a:off x="5913140" y="3572664"/>
            <a:ext cx="4929820" cy="26189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a:t>
            </a:r>
            <a:r>
              <a:rPr lang="en-US" sz="2000" b="1" dirty="0"/>
              <a:t>Image-Based Encryption &amp; Decryption</a:t>
            </a:r>
            <a:r>
              <a:rPr lang="en-US" sz="2000" dirty="0"/>
              <a:t> project successfully demonstrates a secure and innovative method for hiding messages within images using pixel manipulation. By leveraging </a:t>
            </a:r>
            <a:r>
              <a:rPr lang="en-US" sz="2000" b="1" dirty="0"/>
              <a:t>password-protected decryption</a:t>
            </a:r>
            <a:r>
              <a:rPr lang="en-US" sz="2000" dirty="0"/>
              <a:t>, it enhances the confidentiality of sensitive data and provides a simple yet effective alternative to traditional cryptographic methods.</a:t>
            </a:r>
          </a:p>
          <a:p>
            <a:pPr marL="0" indent="0">
              <a:buNone/>
            </a:pPr>
            <a:r>
              <a:rPr lang="en-US" sz="2000" dirty="0"/>
              <a:t> This project highlights the potential of </a:t>
            </a:r>
            <a:r>
              <a:rPr lang="en-US" sz="2000" b="1" dirty="0"/>
              <a:t>steganography in secure communication</a:t>
            </a:r>
            <a:r>
              <a:rPr lang="en-US" sz="2000" dirty="0"/>
              <a:t>, ensuring that private information remains concealed within everyday digital media. With further enhancements, such as integrating </a:t>
            </a:r>
            <a:r>
              <a:rPr lang="en-US" sz="2000" b="1" dirty="0"/>
              <a:t>advanced encryption techniques</a:t>
            </a:r>
            <a:r>
              <a:rPr lang="en-US" sz="2000" dirty="0"/>
              <a:t>, this approach could become a practical solution for real-world cybersecurity applications.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https://github.com/Pragya-Bhardwaj/IBM-SKILLSBUILD.git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231</TotalTime>
  <Words>475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Pragya Bhardwaj</cp:lastModifiedBy>
  <cp:revision>27</cp:revision>
  <dcterms:created xsi:type="dcterms:W3CDTF">2021-05-26T16:50:10Z</dcterms:created>
  <dcterms:modified xsi:type="dcterms:W3CDTF">2025-02-19T13:32:00Z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