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A7BC1-ABFC-4339-A225-4615AADC26A4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47A77-D29B-479C-90AD-F89643259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53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WSD= Word Sense Disambiguation. Three approaches and their variants were studied.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47A77-D29B-479C-90AD-F896432594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6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4A84-AF9B-42DF-A75C-83A16DD7F42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B948-3E33-4771-9922-97E49CCD7F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97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4A84-AF9B-42DF-A75C-83A16DD7F42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B948-3E33-4771-9922-97E49CCD7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8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4A84-AF9B-42DF-A75C-83A16DD7F42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B948-3E33-4771-9922-97E49CCD7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9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4A84-AF9B-42DF-A75C-83A16DD7F42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B948-3E33-4771-9922-97E49CCD7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7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4A84-AF9B-42DF-A75C-83A16DD7F42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B948-3E33-4771-9922-97E49CCD7F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89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4A84-AF9B-42DF-A75C-83A16DD7F42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B948-3E33-4771-9922-97E49CCD7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8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4A84-AF9B-42DF-A75C-83A16DD7F42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B948-3E33-4771-9922-97E49CCD7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4A84-AF9B-42DF-A75C-83A16DD7F42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B948-3E33-4771-9922-97E49CCD7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1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4A84-AF9B-42DF-A75C-83A16DD7F42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B948-3E33-4771-9922-97E49CCD7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1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C84A84-AF9B-42DF-A75C-83A16DD7F42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6DB948-3E33-4771-9922-97E49CCD7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4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4A84-AF9B-42DF-A75C-83A16DD7F42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B948-3E33-4771-9922-97E49CCD7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2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C84A84-AF9B-42DF-A75C-83A16DD7F42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6DB948-3E33-4771-9922-97E49CCD7F6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17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4D95-A7F6-4EB4-B266-F28CEE607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Russell Conjugation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919FE-F355-4B94-9D9E-C5C9E01915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science practicum</a:t>
            </a:r>
          </a:p>
          <a:p>
            <a:r>
              <a:rPr lang="en-US" dirty="0"/>
              <a:t>A20406346</a:t>
            </a:r>
          </a:p>
        </p:txBody>
      </p:sp>
    </p:spTree>
    <p:extLst>
      <p:ext uri="{BB962C8B-B14F-4D97-AF65-F5344CB8AC3E}">
        <p14:creationId xmlns:p14="http://schemas.microsoft.com/office/powerpoint/2010/main" val="347413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CDB2-9B30-46AB-AF8F-53FC5D38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93B66-C575-4E8E-9A76-2E7AF195D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Automatically identify Russell Conjugates of a word. Requirements: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/>
              <a:t>Have same denotational meaning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/>
              <a:t>Used in similar context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/>
              <a:t>Have different emotional polarity</a:t>
            </a:r>
          </a:p>
          <a:p>
            <a:pPr marL="292608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997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B33B5D-642A-4878-B139-896EB87F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A7D81-C6C5-41A5-8DF9-BED9DB692144}"/>
              </a:ext>
            </a:extLst>
          </p:cNvPr>
          <p:cNvSpPr txBox="1"/>
          <p:nvPr/>
        </p:nvSpPr>
        <p:spPr>
          <a:xfrm>
            <a:off x="1294227" y="2096086"/>
            <a:ext cx="915806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Russell Conjugates Dataset 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Created dataset with total 4756 observations.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Number of Russell Conjugate observations = 352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Number of Non-Russell Conjugate observations= 4404</a:t>
            </a:r>
          </a:p>
          <a:p>
            <a:pPr lvl="1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Automatic identification or generation of Russell Conjugates: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Classifier for identifying pair of words as Russell Conjugates or not – </a:t>
            </a:r>
            <a:r>
              <a:rPr lang="en-US" b="1" dirty="0">
                <a:solidFill>
                  <a:srgbClr val="FF0000"/>
                </a:solidFill>
              </a:rPr>
              <a:t>Approach 1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Russell Conjugates generator: Identifying a vector in word2vec vector space that provides Russell conjugates of a word when the word is added to it – </a:t>
            </a:r>
            <a:r>
              <a:rPr lang="en-US" b="1" dirty="0">
                <a:solidFill>
                  <a:srgbClr val="FF0000"/>
                </a:solidFill>
              </a:rPr>
              <a:t>Approach 2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3E76-2823-4248-8DC2-E615915007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5815" y="320953"/>
            <a:ext cx="10058400" cy="569107"/>
          </a:xfrm>
        </p:spPr>
        <p:txBody>
          <a:bodyPr>
            <a:normAutofit/>
          </a:bodyPr>
          <a:lstStyle/>
          <a:p>
            <a:r>
              <a:rPr lang="en-US" sz="3600" dirty="0"/>
              <a:t>Approach 1 – classifier for automatic identification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ABF22-553B-45D2-A6F8-64415D028A87}"/>
              </a:ext>
            </a:extLst>
          </p:cNvPr>
          <p:cNvSpPr txBox="1"/>
          <p:nvPr/>
        </p:nvSpPr>
        <p:spPr>
          <a:xfrm>
            <a:off x="5887330" y="1174373"/>
            <a:ext cx="298235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Classifier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Used for denotational and contextual grouping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Best results obtained using SVM with radial basis kernel, with gamma=0.3.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approaches used were Naïve Bayes, Logistic and Linear SVM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364ED-A1DA-4D57-B307-36244C73DD43}"/>
              </a:ext>
            </a:extLst>
          </p:cNvPr>
          <p:cNvSpPr txBox="1"/>
          <p:nvPr/>
        </p:nvSpPr>
        <p:spPr>
          <a:xfrm>
            <a:off x="2126568" y="1377704"/>
            <a:ext cx="268692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prep: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Conversion of all words into their word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Calculating difference of the 2 word vectors in each observation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878B7-A10C-4432-AC7F-BEEE784E8D54}"/>
              </a:ext>
            </a:extLst>
          </p:cNvPr>
          <p:cNvSpPr txBox="1"/>
          <p:nvPr/>
        </p:nvSpPr>
        <p:spPr>
          <a:xfrm>
            <a:off x="8646941" y="3797788"/>
            <a:ext cx="29823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Classifier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Used for filtering out synonyms (emotional valence difference=0) from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Best results obtained using SVM with radial basis kernel, with gamma=0.75.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approaches used were Naïve Bayes, Logistic, random forest, and Linear SVM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50F7F6-A722-47A4-B39C-B70E7316A44F}"/>
              </a:ext>
            </a:extLst>
          </p:cNvPr>
          <p:cNvSpPr txBox="1"/>
          <p:nvPr/>
        </p:nvSpPr>
        <p:spPr>
          <a:xfrm>
            <a:off x="126610" y="1716258"/>
            <a:ext cx="12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7089BB-5F53-4A1E-A752-3314EB68C950}"/>
              </a:ext>
            </a:extLst>
          </p:cNvPr>
          <p:cNvSpPr/>
          <p:nvPr/>
        </p:nvSpPr>
        <p:spPr>
          <a:xfrm>
            <a:off x="1791289" y="1004929"/>
            <a:ext cx="2982350" cy="24288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24BBCA-3B00-4FDA-A6B3-88B874E68AAC}"/>
              </a:ext>
            </a:extLst>
          </p:cNvPr>
          <p:cNvSpPr/>
          <p:nvPr/>
        </p:nvSpPr>
        <p:spPr>
          <a:xfrm>
            <a:off x="5394959" y="869877"/>
            <a:ext cx="3418449" cy="29480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173831-3992-4595-947F-C615340354DA}"/>
              </a:ext>
            </a:extLst>
          </p:cNvPr>
          <p:cNvSpPr/>
          <p:nvPr/>
        </p:nvSpPr>
        <p:spPr>
          <a:xfrm>
            <a:off x="8210842" y="3404240"/>
            <a:ext cx="3418449" cy="29480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01F65E-6322-4342-9853-F9DAB1E0C93C}"/>
              </a:ext>
            </a:extLst>
          </p:cNvPr>
          <p:cNvCxnSpPr/>
          <p:nvPr/>
        </p:nvCxnSpPr>
        <p:spPr>
          <a:xfrm>
            <a:off x="1139483" y="1900924"/>
            <a:ext cx="506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E957FC-B696-4439-A680-1703BEABADD6}"/>
              </a:ext>
            </a:extLst>
          </p:cNvPr>
          <p:cNvCxnSpPr>
            <a:stCxn id="10" idx="6"/>
          </p:cNvCxnSpPr>
          <p:nvPr/>
        </p:nvCxnSpPr>
        <p:spPr>
          <a:xfrm flipV="1">
            <a:off x="4773639" y="2219374"/>
            <a:ext cx="5158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9A95C1D-9743-41A6-9B07-3C4800D4BDA0}"/>
              </a:ext>
            </a:extLst>
          </p:cNvPr>
          <p:cNvCxnSpPr/>
          <p:nvPr/>
        </p:nvCxnSpPr>
        <p:spPr>
          <a:xfrm rot="16200000" flipH="1">
            <a:off x="8865603" y="2237377"/>
            <a:ext cx="1206250" cy="9026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DA228AC-B6EA-473B-B0E5-A26769676964}"/>
              </a:ext>
            </a:extLst>
          </p:cNvPr>
          <p:cNvSpPr txBox="1"/>
          <p:nvPr/>
        </p:nvSpPr>
        <p:spPr>
          <a:xfrm>
            <a:off x="9270609" y="1543705"/>
            <a:ext cx="235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F5D93D-095C-4791-91CF-F72D2FCA7E1E}"/>
              </a:ext>
            </a:extLst>
          </p:cNvPr>
          <p:cNvSpPr txBox="1"/>
          <p:nvPr/>
        </p:nvSpPr>
        <p:spPr>
          <a:xfrm>
            <a:off x="9026768" y="1948283"/>
            <a:ext cx="1799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Contextually and denotationally similar pairs of words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C68D5D-F34D-421A-AD12-71F8BA71908D}"/>
              </a:ext>
            </a:extLst>
          </p:cNvPr>
          <p:cNvCxnSpPr>
            <a:stCxn id="12" idx="2"/>
          </p:cNvCxnSpPr>
          <p:nvPr/>
        </p:nvCxnSpPr>
        <p:spPr>
          <a:xfrm flipH="1" flipV="1">
            <a:off x="7230794" y="4878286"/>
            <a:ext cx="9800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D10BFFE-E932-48CE-AC69-AEABD39175E2}"/>
              </a:ext>
            </a:extLst>
          </p:cNvPr>
          <p:cNvSpPr txBox="1"/>
          <p:nvPr/>
        </p:nvSpPr>
        <p:spPr>
          <a:xfrm>
            <a:off x="5289452" y="4698609"/>
            <a:ext cx="1631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Russell Conjugate pairs</a:t>
            </a:r>
          </a:p>
        </p:txBody>
      </p:sp>
    </p:spTree>
    <p:extLst>
      <p:ext uri="{BB962C8B-B14F-4D97-AF65-F5344CB8AC3E}">
        <p14:creationId xmlns:p14="http://schemas.microsoft.com/office/powerpoint/2010/main" val="331105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1DB52-FB6D-4CDF-9CC1-9071F73C1FB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0005" y="762921"/>
            <a:ext cx="5668424" cy="681648"/>
          </a:xfrm>
        </p:spPr>
        <p:txBody>
          <a:bodyPr>
            <a:noAutofit/>
          </a:bodyPr>
          <a:lstStyle/>
          <a:p>
            <a:r>
              <a:rPr lang="en-US" sz="2400" dirty="0"/>
              <a:t>Classifier 1 methods and result comparison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09154D-D640-493F-87E5-E1C85A5A8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870172"/>
              </p:ext>
            </p:extLst>
          </p:nvPr>
        </p:nvGraphicFramePr>
        <p:xfrm>
          <a:off x="240005" y="1517698"/>
          <a:ext cx="5188338" cy="2382848"/>
        </p:xfrm>
        <a:graphic>
          <a:graphicData uri="http://schemas.openxmlformats.org/drawingml/2006/table">
            <a:tbl>
              <a:tblPr/>
              <a:tblGrid>
                <a:gridCol w="830134">
                  <a:extLst>
                    <a:ext uri="{9D8B030D-6E8A-4147-A177-3AD203B41FA5}">
                      <a16:colId xmlns:a16="http://schemas.microsoft.com/office/drawing/2014/main" val="3883927633"/>
                    </a:ext>
                  </a:extLst>
                </a:gridCol>
                <a:gridCol w="1089551">
                  <a:extLst>
                    <a:ext uri="{9D8B030D-6E8A-4147-A177-3AD203B41FA5}">
                      <a16:colId xmlns:a16="http://schemas.microsoft.com/office/drawing/2014/main" val="1573486638"/>
                    </a:ext>
                  </a:extLst>
                </a:gridCol>
                <a:gridCol w="1089551">
                  <a:extLst>
                    <a:ext uri="{9D8B030D-6E8A-4147-A177-3AD203B41FA5}">
                      <a16:colId xmlns:a16="http://schemas.microsoft.com/office/drawing/2014/main" val="2774802140"/>
                    </a:ext>
                  </a:extLst>
                </a:gridCol>
                <a:gridCol w="1089551">
                  <a:extLst>
                    <a:ext uri="{9D8B030D-6E8A-4147-A177-3AD203B41FA5}">
                      <a16:colId xmlns:a16="http://schemas.microsoft.com/office/drawing/2014/main" val="1963004002"/>
                    </a:ext>
                  </a:extLst>
                </a:gridCol>
                <a:gridCol w="1089551">
                  <a:extLst>
                    <a:ext uri="{9D8B030D-6E8A-4147-A177-3AD203B41FA5}">
                      <a16:colId xmlns:a16="http://schemas.microsoft.com/office/drawing/2014/main" val="2154758454"/>
                    </a:ext>
                  </a:extLst>
                </a:gridCol>
              </a:tblGrid>
              <a:tr h="48401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426466"/>
                  </a:ext>
                </a:extLst>
              </a:tr>
              <a:tr h="3909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Naïve Bayes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SVM-Linear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SVM-RBF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039899"/>
                  </a:ext>
                </a:extLst>
              </a:tr>
              <a:tr h="372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0.473881029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0.892365379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0.559169891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0.940789662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351551"/>
                  </a:ext>
                </a:extLst>
              </a:tr>
              <a:tr h="372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0.326444474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0.685981865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0.361925812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0.791424944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91311"/>
                  </a:ext>
                </a:extLst>
              </a:tr>
              <a:tr h="372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0.432427529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0.664648373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0.444875423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0.926099522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377799"/>
                  </a:ext>
                </a:extLst>
              </a:tr>
              <a:tr h="3909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0.275879996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0.722130443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0.342845562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0.741192416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453681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0B309A81-1D78-4B09-B65D-7C0856C25552}"/>
              </a:ext>
            </a:extLst>
          </p:cNvPr>
          <p:cNvSpPr txBox="1">
            <a:spLocks/>
          </p:cNvSpPr>
          <p:nvPr/>
        </p:nvSpPr>
        <p:spPr>
          <a:xfrm>
            <a:off x="6081486" y="762921"/>
            <a:ext cx="5429456" cy="681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Classifier 2 methods and result comparison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4D4001C-E8B6-4F23-8873-C6382ABC0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126755"/>
              </p:ext>
            </p:extLst>
          </p:nvPr>
        </p:nvGraphicFramePr>
        <p:xfrm>
          <a:off x="6081486" y="1515192"/>
          <a:ext cx="5870508" cy="2823795"/>
        </p:xfrm>
        <a:graphic>
          <a:graphicData uri="http://schemas.openxmlformats.org/drawingml/2006/table">
            <a:tbl>
              <a:tblPr/>
              <a:tblGrid>
                <a:gridCol w="827314">
                  <a:extLst>
                    <a:ext uri="{9D8B030D-6E8A-4147-A177-3AD203B41FA5}">
                      <a16:colId xmlns:a16="http://schemas.microsoft.com/office/drawing/2014/main" val="1381771270"/>
                    </a:ext>
                  </a:extLst>
                </a:gridCol>
                <a:gridCol w="808910">
                  <a:extLst>
                    <a:ext uri="{9D8B030D-6E8A-4147-A177-3AD203B41FA5}">
                      <a16:colId xmlns:a16="http://schemas.microsoft.com/office/drawing/2014/main" val="4137469222"/>
                    </a:ext>
                  </a:extLst>
                </a:gridCol>
                <a:gridCol w="928668">
                  <a:extLst>
                    <a:ext uri="{9D8B030D-6E8A-4147-A177-3AD203B41FA5}">
                      <a16:colId xmlns:a16="http://schemas.microsoft.com/office/drawing/2014/main" val="855464941"/>
                    </a:ext>
                  </a:extLst>
                </a:gridCol>
                <a:gridCol w="1293502">
                  <a:extLst>
                    <a:ext uri="{9D8B030D-6E8A-4147-A177-3AD203B41FA5}">
                      <a16:colId xmlns:a16="http://schemas.microsoft.com/office/drawing/2014/main" val="3917327522"/>
                    </a:ext>
                  </a:extLst>
                </a:gridCol>
                <a:gridCol w="1083446">
                  <a:extLst>
                    <a:ext uri="{9D8B030D-6E8A-4147-A177-3AD203B41FA5}">
                      <a16:colId xmlns:a16="http://schemas.microsoft.com/office/drawing/2014/main" val="2066823510"/>
                    </a:ext>
                  </a:extLst>
                </a:gridCol>
                <a:gridCol w="928668">
                  <a:extLst>
                    <a:ext uri="{9D8B030D-6E8A-4147-A177-3AD203B41FA5}">
                      <a16:colId xmlns:a16="http://schemas.microsoft.com/office/drawing/2014/main" val="755926724"/>
                    </a:ext>
                  </a:extLst>
                </a:gridCol>
              </a:tblGrid>
              <a:tr h="46450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548676"/>
                  </a:ext>
                </a:extLst>
              </a:tr>
              <a:tr h="3751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Naïve Bayes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SVM-Linear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GradientBoosting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RandomForest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 - RBF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838577"/>
                  </a:ext>
                </a:extLst>
              </a:tr>
              <a:tr h="480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0.646948718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0.526809955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0.569769231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0.58741629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0.706348265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624740"/>
                  </a:ext>
                </a:extLst>
              </a:tr>
              <a:tr h="480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0.640339407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0.435208772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0.541194063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0.535540457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0.601182652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052296"/>
                  </a:ext>
                </a:extLst>
              </a:tr>
              <a:tr h="480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0.655236225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0.425913644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0.547334208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0.551725413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0.608676886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964268"/>
                  </a:ext>
                </a:extLst>
              </a:tr>
              <a:tr h="480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0.642592114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0.475737628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0.54043166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0.536755369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0.600713012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10468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9A55528-E24F-427D-A520-C9CE09C15001}"/>
              </a:ext>
            </a:extLst>
          </p:cNvPr>
          <p:cNvSpPr txBox="1"/>
          <p:nvPr/>
        </p:nvSpPr>
        <p:spPr>
          <a:xfrm>
            <a:off x="3123028" y="4614203"/>
            <a:ext cx="468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Pipeline Testing: Test performed on test9_20.csv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68D6D1-C65D-4BCA-83C9-76698798B045}"/>
              </a:ext>
            </a:extLst>
          </p:cNvPr>
          <p:cNvSpPr txBox="1"/>
          <p:nvPr/>
        </p:nvSpPr>
        <p:spPr>
          <a:xfrm>
            <a:off x="4318781" y="4936953"/>
            <a:ext cx="2785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Accuracy: 0.818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F-1 score:  0.733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Precision: 0.733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Recall: 0.733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6439F-6068-4305-83EE-6B28C6696ED2}"/>
              </a:ext>
            </a:extLst>
          </p:cNvPr>
          <p:cNvSpPr txBox="1"/>
          <p:nvPr/>
        </p:nvSpPr>
        <p:spPr>
          <a:xfrm>
            <a:off x="240005" y="239701"/>
            <a:ext cx="3980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Approach 1 results:</a:t>
            </a:r>
          </a:p>
        </p:txBody>
      </p:sp>
    </p:spTree>
    <p:extLst>
      <p:ext uri="{BB962C8B-B14F-4D97-AF65-F5344CB8AC3E}">
        <p14:creationId xmlns:p14="http://schemas.microsoft.com/office/powerpoint/2010/main" val="414204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9A5A77-E4AF-47A7-814C-53E9A3112124}"/>
              </a:ext>
            </a:extLst>
          </p:cNvPr>
          <p:cNvSpPr txBox="1"/>
          <p:nvPr/>
        </p:nvSpPr>
        <p:spPr>
          <a:xfrm>
            <a:off x="492369" y="618979"/>
            <a:ext cx="678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Approach 2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F53DDD-73AA-45DA-ACCC-F1BD431FD80A}"/>
              </a:ext>
            </a:extLst>
          </p:cNvPr>
          <p:cNvSpPr txBox="1"/>
          <p:nvPr/>
        </p:nvSpPr>
        <p:spPr>
          <a:xfrm>
            <a:off x="633045" y="1364566"/>
            <a:ext cx="104804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idea behind this approach was to find a vector v1 such that when scaled using an optimum alpha and added to a given word w, the resultant would be a vector (r) that provides the Russell conjugates of the original word 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Try1: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v1= vector(good)-vector(evil)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Alpha tried and tested from 0.1 to 5 in steps of 0.2.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Optimum alpha were between 0.1 and 0.5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tested this combination with 75 test words, we obtained on an average 3 Russell Conjugates for each word.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major problem was that, these 3 Russell conjugates were not exclusively generated. Out of all 9 words generated as most similar to the resultant vector (r) for each word, on an average 3 were potential Russell conjugates, in any random order. Thus another filter here would be needed to filter out the other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51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0CB544-C0D6-43F9-A08A-4137BD20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685570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603</TotalTime>
  <Words>509</Words>
  <Application>Microsoft Office PowerPoint</Application>
  <PresentationFormat>Widescreen</PresentationFormat>
  <Paragraphs>108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Russell Conjugation</vt:lpstr>
      <vt:lpstr>AIM</vt:lpstr>
      <vt:lpstr>Deliverables:</vt:lpstr>
      <vt:lpstr>Approach 1 – classifier for automatic identification</vt:lpstr>
      <vt:lpstr>Classifier 1 methods and result comparison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Russell Conjugation</dc:title>
  <dc:creator>Pragya Mishra</dc:creator>
  <cp:lastModifiedBy>Pragya Mishra</cp:lastModifiedBy>
  <cp:revision>29</cp:revision>
  <dcterms:created xsi:type="dcterms:W3CDTF">2018-11-29T16:37:37Z</dcterms:created>
  <dcterms:modified xsi:type="dcterms:W3CDTF">2019-05-03T15:57:56Z</dcterms:modified>
</cp:coreProperties>
</file>