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2" r:id="rId3"/>
    <p:sldId id="257" r:id="rId4"/>
    <p:sldId id="263" r:id="rId5"/>
    <p:sldId id="258" r:id="rId6"/>
    <p:sldId id="259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0" r:id="rId16"/>
    <p:sldId id="273" r:id="rId17"/>
    <p:sldId id="274" r:id="rId18"/>
    <p:sldId id="275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A7BC1-ABFC-4339-A225-4615AADC26A4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47A77-D29B-479C-90AD-F89643259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53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computational work on Russell conjugation done before – so exploratory work was the key part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47A77-D29B-479C-90AD-F896432594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44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WSD= Word Sense Disambiguation. Three approaches and their variants were studied.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47A77-D29B-479C-90AD-F896432594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60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Methods were explored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47A77-D29B-479C-90AD-F896432594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37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Precision: Of the number of conjugates presented, how many were correct?</a:t>
            </a:r>
          </a:p>
          <a:p>
            <a:r>
              <a:rPr lang="en-US" dirty="0"/>
              <a:t>, depended on Judging whether the alternate word presented were correct or incorrect human judgement. Thus 2 levels of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47A77-D29B-479C-90AD-F896432594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77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Populated as options on the drop-down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47A77-D29B-479C-90AD-F896432594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69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WSD= Word Sense Disambiguation. Three approaches and their variants were studied.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47A77-D29B-479C-90AD-F896432594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6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4A84-AF9B-42DF-A75C-83A16DD7F42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B948-3E33-4771-9922-97E49CCD7F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97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4A84-AF9B-42DF-A75C-83A16DD7F42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B948-3E33-4771-9922-97E49CCD7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8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4A84-AF9B-42DF-A75C-83A16DD7F42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B948-3E33-4771-9922-97E49CCD7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9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4A84-AF9B-42DF-A75C-83A16DD7F42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B948-3E33-4771-9922-97E49CCD7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7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4A84-AF9B-42DF-A75C-83A16DD7F42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B948-3E33-4771-9922-97E49CCD7F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89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4A84-AF9B-42DF-A75C-83A16DD7F42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B948-3E33-4771-9922-97E49CCD7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8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4A84-AF9B-42DF-A75C-83A16DD7F42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B948-3E33-4771-9922-97E49CCD7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4A84-AF9B-42DF-A75C-83A16DD7F42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B948-3E33-4771-9922-97E49CCD7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1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4A84-AF9B-42DF-A75C-83A16DD7F42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B948-3E33-4771-9922-97E49CCD7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1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C84A84-AF9B-42DF-A75C-83A16DD7F42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6DB948-3E33-4771-9922-97E49CCD7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4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4A84-AF9B-42DF-A75C-83A16DD7F42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B948-3E33-4771-9922-97E49CCD7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2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C84A84-AF9B-42DF-A75C-83A16DD7F42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6DB948-3E33-4771-9922-97E49CCD7F6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17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4D95-A7F6-4EB4-B266-F28CEE607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Russell Conjugation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919FE-F355-4B94-9D9E-C5C9E01915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Pragya MiSHRA</a:t>
            </a:r>
          </a:p>
          <a:p>
            <a:r>
              <a:rPr lang="en-US" dirty="0"/>
              <a:t>SPONSOR: Prof. SHLOMO ArGAMON, Dept Chair, COMPUTER SCIENCE</a:t>
            </a:r>
          </a:p>
          <a:p>
            <a:r>
              <a:rPr lang="en-US" dirty="0"/>
              <a:t>ILLINOIS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3474138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230AD6-B23E-4F48-9548-74A02EEAD8B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305" y="1512663"/>
            <a:ext cx="7058347" cy="3881270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A2D39-DA8E-419B-8711-3A86A4D1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Approach 1: Dictionary based WSD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6900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00EA38-334A-4488-9545-B282FB3DA86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306" y="1500028"/>
            <a:ext cx="7150813" cy="4171308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2FE8A-DF4A-46DE-9EBF-5130C54C9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Approach 2: N grams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180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A15BEE-8C9D-4FAA-8990-5BEDFC26951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853" y="1345915"/>
            <a:ext cx="7191089" cy="4417887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38849-6AD6-40AC-8F64-1B832ED2F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Approach 3: Word Embeddings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534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06EC-C10C-461F-8D77-72C3162F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1FBE-72F8-41EA-8F8B-7388129D4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metric: Precision </a:t>
            </a:r>
          </a:p>
          <a:p>
            <a:r>
              <a:rPr lang="en-US" dirty="0"/>
              <a:t>Two levels of testing were done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Developer testing: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About 100-150 webpages were used for this evaluation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Collective precision for all the web pages combined was calculated</a:t>
            </a:r>
          </a:p>
          <a:p>
            <a:pPr marL="749808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testing: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3 focus group (size 5-10) of students were used for the testing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High level question on google forms were used to evaluate the judgement of three approaches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Collective precision from all groups were noted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677AB56-D017-4292-9B62-A32BA20D592E}"/>
              </a:ext>
            </a:extLst>
          </p:cNvPr>
          <p:cNvSpPr/>
          <p:nvPr/>
        </p:nvSpPr>
        <p:spPr>
          <a:xfrm>
            <a:off x="9205645" y="1972638"/>
            <a:ext cx="2280863" cy="2208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Winner: Word Embeddings (approach 3)</a:t>
            </a:r>
          </a:p>
        </p:txBody>
      </p:sp>
    </p:spTree>
    <p:extLst>
      <p:ext uri="{BB962C8B-B14F-4D97-AF65-F5344CB8AC3E}">
        <p14:creationId xmlns:p14="http://schemas.microsoft.com/office/powerpoint/2010/main" val="3083084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FF33-EF30-43FC-A735-CBD5B2DE2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Result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5C587-7F43-4C49-A626-EF77E0D5B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569" y="2061491"/>
            <a:ext cx="5591197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Russell conjugates identified in the earlier step are now populated back on the web app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current scope, title of the CNN.com articles are used for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can be expanded to other texts and page structures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A3F93-D4BD-438F-AF17-25259335E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260" y="2061491"/>
            <a:ext cx="28479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22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6">
            <a:extLst>
              <a:ext uri="{FF2B5EF4-FFF2-40B4-BE49-F238E27FC236}">
                <a16:creationId xmlns:a16="http://schemas.microsoft.com/office/drawing/2014/main" id="{B88776FE-650D-4A3E-B877-79B1725524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9049" b="66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31DB52-FB6D-4CDF-9CC1-9071F73C1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NEXT STEPS: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46C27E-E566-4C65-B76C-08C08D2D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445562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1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Deep Dive into word embeddings</a:t>
            </a:r>
          </a:p>
        </p:txBody>
      </p:sp>
      <p:cxnSp>
        <p:nvCxnSpPr>
          <p:cNvPr id="27" name="Straight Connector 16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8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2045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B33B5D-642A-4878-B139-896EB87F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A7D81-C6C5-41A5-8DF9-BED9DB692144}"/>
              </a:ext>
            </a:extLst>
          </p:cNvPr>
          <p:cNvSpPr txBox="1"/>
          <p:nvPr/>
        </p:nvSpPr>
        <p:spPr>
          <a:xfrm>
            <a:off x="1294227" y="2096086"/>
            <a:ext cx="915806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Russell Conjugates Dataset 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Created dataset with total 4756 observations.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Number of Russell Conjugate observations = 352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Number of Non-Russell Conjugate observations= 4404</a:t>
            </a:r>
          </a:p>
          <a:p>
            <a:pPr lvl="1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Automatic identification or generation of Russell Conjugates: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Classifier for identifying pair of words as Russell Conjugates</a:t>
            </a:r>
          </a:p>
        </p:txBody>
      </p:sp>
    </p:spTree>
    <p:extLst>
      <p:ext uri="{BB962C8B-B14F-4D97-AF65-F5344CB8AC3E}">
        <p14:creationId xmlns:p14="http://schemas.microsoft.com/office/powerpoint/2010/main" val="689314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3E76-2823-4248-8DC2-E615915007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5815" y="320953"/>
            <a:ext cx="10058400" cy="569107"/>
          </a:xfrm>
        </p:spPr>
        <p:txBody>
          <a:bodyPr>
            <a:normAutofit/>
          </a:bodyPr>
          <a:lstStyle/>
          <a:p>
            <a:r>
              <a:rPr lang="en-US" sz="3200" dirty="0"/>
              <a:t>Approach - classifier for automatic identification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ABF22-553B-45D2-A6F8-64415D028A87}"/>
              </a:ext>
            </a:extLst>
          </p:cNvPr>
          <p:cNvSpPr txBox="1"/>
          <p:nvPr/>
        </p:nvSpPr>
        <p:spPr>
          <a:xfrm>
            <a:off x="5887330" y="1174373"/>
            <a:ext cx="298235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Classifier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Used for denotational and contextual grouping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Best results obtained using SVM with radial basis kernel, with gamma=0.3.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approaches used were Naïve Bayes, Logistic and Linear SVM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364ED-A1DA-4D57-B307-36244C73DD43}"/>
              </a:ext>
            </a:extLst>
          </p:cNvPr>
          <p:cNvSpPr txBox="1"/>
          <p:nvPr/>
        </p:nvSpPr>
        <p:spPr>
          <a:xfrm>
            <a:off x="2126568" y="1377704"/>
            <a:ext cx="268692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prep: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Conversion of all words into their word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Calculating difference of the 2 word vectors in each observation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878B7-A10C-4432-AC7F-BEEE784E8D54}"/>
              </a:ext>
            </a:extLst>
          </p:cNvPr>
          <p:cNvSpPr txBox="1"/>
          <p:nvPr/>
        </p:nvSpPr>
        <p:spPr>
          <a:xfrm>
            <a:off x="8646941" y="3797788"/>
            <a:ext cx="29823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Classifier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Used for filtering out synonyms (emotional valence difference=0) from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Best results obtained using SVM with radial basis kernel, with gamma=0.75.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approaches used were Naïve Bayes, Logistic, random forest, and Linear SVM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50F7F6-A722-47A4-B39C-B70E7316A44F}"/>
              </a:ext>
            </a:extLst>
          </p:cNvPr>
          <p:cNvSpPr txBox="1"/>
          <p:nvPr/>
        </p:nvSpPr>
        <p:spPr>
          <a:xfrm>
            <a:off x="126610" y="1716258"/>
            <a:ext cx="129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creation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7089BB-5F53-4A1E-A752-3314EB68C950}"/>
              </a:ext>
            </a:extLst>
          </p:cNvPr>
          <p:cNvSpPr/>
          <p:nvPr/>
        </p:nvSpPr>
        <p:spPr>
          <a:xfrm>
            <a:off x="1791289" y="1004929"/>
            <a:ext cx="2982350" cy="24288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24BBCA-3B00-4FDA-A6B3-88B874E68AAC}"/>
              </a:ext>
            </a:extLst>
          </p:cNvPr>
          <p:cNvSpPr/>
          <p:nvPr/>
        </p:nvSpPr>
        <p:spPr>
          <a:xfrm>
            <a:off x="5394959" y="869877"/>
            <a:ext cx="3418449" cy="29480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173831-3992-4595-947F-C615340354DA}"/>
              </a:ext>
            </a:extLst>
          </p:cNvPr>
          <p:cNvSpPr/>
          <p:nvPr/>
        </p:nvSpPr>
        <p:spPr>
          <a:xfrm>
            <a:off x="8210842" y="3404240"/>
            <a:ext cx="3418449" cy="29480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01F65E-6322-4342-9853-F9DAB1E0C93C}"/>
              </a:ext>
            </a:extLst>
          </p:cNvPr>
          <p:cNvCxnSpPr/>
          <p:nvPr/>
        </p:nvCxnSpPr>
        <p:spPr>
          <a:xfrm>
            <a:off x="1139483" y="1900924"/>
            <a:ext cx="506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E957FC-B696-4439-A680-1703BEABADD6}"/>
              </a:ext>
            </a:extLst>
          </p:cNvPr>
          <p:cNvCxnSpPr>
            <a:stCxn id="10" idx="6"/>
          </p:cNvCxnSpPr>
          <p:nvPr/>
        </p:nvCxnSpPr>
        <p:spPr>
          <a:xfrm flipV="1">
            <a:off x="4773639" y="2219374"/>
            <a:ext cx="5158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9A95C1D-9743-41A6-9B07-3C4800D4BDA0}"/>
              </a:ext>
            </a:extLst>
          </p:cNvPr>
          <p:cNvCxnSpPr/>
          <p:nvPr/>
        </p:nvCxnSpPr>
        <p:spPr>
          <a:xfrm rot="16200000" flipH="1">
            <a:off x="8865603" y="2237377"/>
            <a:ext cx="1206250" cy="9026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DA228AC-B6EA-473B-B0E5-A26769676964}"/>
              </a:ext>
            </a:extLst>
          </p:cNvPr>
          <p:cNvSpPr txBox="1"/>
          <p:nvPr/>
        </p:nvSpPr>
        <p:spPr>
          <a:xfrm>
            <a:off x="9270609" y="1543705"/>
            <a:ext cx="235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F5D93D-095C-4791-91CF-F72D2FCA7E1E}"/>
              </a:ext>
            </a:extLst>
          </p:cNvPr>
          <p:cNvSpPr txBox="1"/>
          <p:nvPr/>
        </p:nvSpPr>
        <p:spPr>
          <a:xfrm>
            <a:off x="9026768" y="1948283"/>
            <a:ext cx="1799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Contextually and denotationally similar pairs of words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C68D5D-F34D-421A-AD12-71F8BA71908D}"/>
              </a:ext>
            </a:extLst>
          </p:cNvPr>
          <p:cNvCxnSpPr>
            <a:stCxn id="12" idx="2"/>
          </p:cNvCxnSpPr>
          <p:nvPr/>
        </p:nvCxnSpPr>
        <p:spPr>
          <a:xfrm flipH="1" flipV="1">
            <a:off x="7230794" y="4878286"/>
            <a:ext cx="9800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D10BFFE-E932-48CE-AC69-AEABD39175E2}"/>
              </a:ext>
            </a:extLst>
          </p:cNvPr>
          <p:cNvSpPr txBox="1"/>
          <p:nvPr/>
        </p:nvSpPr>
        <p:spPr>
          <a:xfrm>
            <a:off x="5289452" y="4698609"/>
            <a:ext cx="1631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Russell Conjugate pairs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F48784-FAAC-4B7F-91EA-559C15CC9560}"/>
              </a:ext>
            </a:extLst>
          </p:cNvPr>
          <p:cNvSpPr txBox="1"/>
          <p:nvPr/>
        </p:nvSpPr>
        <p:spPr>
          <a:xfrm>
            <a:off x="400692" y="5938706"/>
            <a:ext cx="317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Timeline: 3 months</a:t>
            </a:r>
          </a:p>
        </p:txBody>
      </p:sp>
    </p:spTree>
    <p:extLst>
      <p:ext uri="{BB962C8B-B14F-4D97-AF65-F5344CB8AC3E}">
        <p14:creationId xmlns:p14="http://schemas.microsoft.com/office/powerpoint/2010/main" val="1074803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1DB52-FB6D-4CDF-9CC1-9071F73C1FB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0005" y="762921"/>
            <a:ext cx="5668424" cy="681648"/>
          </a:xfrm>
        </p:spPr>
        <p:txBody>
          <a:bodyPr>
            <a:noAutofit/>
          </a:bodyPr>
          <a:lstStyle/>
          <a:p>
            <a:r>
              <a:rPr lang="en-US" sz="2400" dirty="0"/>
              <a:t>Classifier 1 methods and result comparison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09154D-D640-493F-87E5-E1C85A5A852A}"/>
              </a:ext>
            </a:extLst>
          </p:cNvPr>
          <p:cNvGraphicFramePr>
            <a:graphicFrameLocks noGrp="1"/>
          </p:cNvGraphicFramePr>
          <p:nvPr/>
        </p:nvGraphicFramePr>
        <p:xfrm>
          <a:off x="240005" y="1517698"/>
          <a:ext cx="5188338" cy="2382848"/>
        </p:xfrm>
        <a:graphic>
          <a:graphicData uri="http://schemas.openxmlformats.org/drawingml/2006/table">
            <a:tbl>
              <a:tblPr/>
              <a:tblGrid>
                <a:gridCol w="830134">
                  <a:extLst>
                    <a:ext uri="{9D8B030D-6E8A-4147-A177-3AD203B41FA5}">
                      <a16:colId xmlns:a16="http://schemas.microsoft.com/office/drawing/2014/main" val="3883927633"/>
                    </a:ext>
                  </a:extLst>
                </a:gridCol>
                <a:gridCol w="1089551">
                  <a:extLst>
                    <a:ext uri="{9D8B030D-6E8A-4147-A177-3AD203B41FA5}">
                      <a16:colId xmlns:a16="http://schemas.microsoft.com/office/drawing/2014/main" val="1573486638"/>
                    </a:ext>
                  </a:extLst>
                </a:gridCol>
                <a:gridCol w="1089551">
                  <a:extLst>
                    <a:ext uri="{9D8B030D-6E8A-4147-A177-3AD203B41FA5}">
                      <a16:colId xmlns:a16="http://schemas.microsoft.com/office/drawing/2014/main" val="2774802140"/>
                    </a:ext>
                  </a:extLst>
                </a:gridCol>
                <a:gridCol w="1089551">
                  <a:extLst>
                    <a:ext uri="{9D8B030D-6E8A-4147-A177-3AD203B41FA5}">
                      <a16:colId xmlns:a16="http://schemas.microsoft.com/office/drawing/2014/main" val="1963004002"/>
                    </a:ext>
                  </a:extLst>
                </a:gridCol>
                <a:gridCol w="1089551">
                  <a:extLst>
                    <a:ext uri="{9D8B030D-6E8A-4147-A177-3AD203B41FA5}">
                      <a16:colId xmlns:a16="http://schemas.microsoft.com/office/drawing/2014/main" val="2154758454"/>
                    </a:ext>
                  </a:extLst>
                </a:gridCol>
              </a:tblGrid>
              <a:tr h="48401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426466"/>
                  </a:ext>
                </a:extLst>
              </a:tr>
              <a:tr h="3909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Naïve Bayes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SVM-Linear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SVM-RBF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039899"/>
                  </a:ext>
                </a:extLst>
              </a:tr>
              <a:tr h="372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0.473881029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0.892365379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0.559169891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0.940789662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351551"/>
                  </a:ext>
                </a:extLst>
              </a:tr>
              <a:tr h="372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0.326444474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0.685981865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0.361925812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0.791424944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91311"/>
                  </a:ext>
                </a:extLst>
              </a:tr>
              <a:tr h="372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0.432427529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0.664648373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0.444875423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0.926099522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77799"/>
                  </a:ext>
                </a:extLst>
              </a:tr>
              <a:tr h="3909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0.275879996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0.722130443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0.342845562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0.741192416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453681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0B309A81-1D78-4B09-B65D-7C0856C25552}"/>
              </a:ext>
            </a:extLst>
          </p:cNvPr>
          <p:cNvSpPr txBox="1">
            <a:spLocks/>
          </p:cNvSpPr>
          <p:nvPr/>
        </p:nvSpPr>
        <p:spPr>
          <a:xfrm>
            <a:off x="6081486" y="762921"/>
            <a:ext cx="5429456" cy="681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Classifier 2 methods and result comparison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4D4001C-E8B6-4F23-8873-C6382ABC0D15}"/>
              </a:ext>
            </a:extLst>
          </p:cNvPr>
          <p:cNvGraphicFramePr>
            <a:graphicFrameLocks noGrp="1"/>
          </p:cNvGraphicFramePr>
          <p:nvPr/>
        </p:nvGraphicFramePr>
        <p:xfrm>
          <a:off x="6081486" y="1515192"/>
          <a:ext cx="5870508" cy="2823795"/>
        </p:xfrm>
        <a:graphic>
          <a:graphicData uri="http://schemas.openxmlformats.org/drawingml/2006/table">
            <a:tbl>
              <a:tblPr/>
              <a:tblGrid>
                <a:gridCol w="827314">
                  <a:extLst>
                    <a:ext uri="{9D8B030D-6E8A-4147-A177-3AD203B41FA5}">
                      <a16:colId xmlns:a16="http://schemas.microsoft.com/office/drawing/2014/main" val="1381771270"/>
                    </a:ext>
                  </a:extLst>
                </a:gridCol>
                <a:gridCol w="808910">
                  <a:extLst>
                    <a:ext uri="{9D8B030D-6E8A-4147-A177-3AD203B41FA5}">
                      <a16:colId xmlns:a16="http://schemas.microsoft.com/office/drawing/2014/main" val="4137469222"/>
                    </a:ext>
                  </a:extLst>
                </a:gridCol>
                <a:gridCol w="928668">
                  <a:extLst>
                    <a:ext uri="{9D8B030D-6E8A-4147-A177-3AD203B41FA5}">
                      <a16:colId xmlns:a16="http://schemas.microsoft.com/office/drawing/2014/main" val="855464941"/>
                    </a:ext>
                  </a:extLst>
                </a:gridCol>
                <a:gridCol w="1293502">
                  <a:extLst>
                    <a:ext uri="{9D8B030D-6E8A-4147-A177-3AD203B41FA5}">
                      <a16:colId xmlns:a16="http://schemas.microsoft.com/office/drawing/2014/main" val="3917327522"/>
                    </a:ext>
                  </a:extLst>
                </a:gridCol>
                <a:gridCol w="1083446">
                  <a:extLst>
                    <a:ext uri="{9D8B030D-6E8A-4147-A177-3AD203B41FA5}">
                      <a16:colId xmlns:a16="http://schemas.microsoft.com/office/drawing/2014/main" val="2066823510"/>
                    </a:ext>
                  </a:extLst>
                </a:gridCol>
                <a:gridCol w="928668">
                  <a:extLst>
                    <a:ext uri="{9D8B030D-6E8A-4147-A177-3AD203B41FA5}">
                      <a16:colId xmlns:a16="http://schemas.microsoft.com/office/drawing/2014/main" val="755926724"/>
                    </a:ext>
                  </a:extLst>
                </a:gridCol>
              </a:tblGrid>
              <a:tr h="46450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548676"/>
                  </a:ext>
                </a:extLst>
              </a:tr>
              <a:tr h="3751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Naïve Bayes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SVM-Linear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GradientBoosting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 - RBF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838577"/>
                  </a:ext>
                </a:extLst>
              </a:tr>
              <a:tr h="480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0.646948718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0.526809955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0.569769231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0.58741629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0.706348265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624740"/>
                  </a:ext>
                </a:extLst>
              </a:tr>
              <a:tr h="480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0.640339407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0.435208772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0.541194063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0.535540457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0.601182652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052296"/>
                  </a:ext>
                </a:extLst>
              </a:tr>
              <a:tr h="480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0.655236225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0.425913644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0.547334208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0.551725413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0.608676886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964268"/>
                  </a:ext>
                </a:extLst>
              </a:tr>
              <a:tr h="480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0.642592114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0.475737628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0.54043166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0.536755369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0.600713012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10468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9A55528-E24F-427D-A520-C9CE09C15001}"/>
              </a:ext>
            </a:extLst>
          </p:cNvPr>
          <p:cNvSpPr txBox="1"/>
          <p:nvPr/>
        </p:nvSpPr>
        <p:spPr>
          <a:xfrm>
            <a:off x="3123028" y="4614203"/>
            <a:ext cx="468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Pipeline Testing: Test performed on test9_20.csv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68D6D1-C65D-4BCA-83C9-76698798B045}"/>
              </a:ext>
            </a:extLst>
          </p:cNvPr>
          <p:cNvSpPr txBox="1"/>
          <p:nvPr/>
        </p:nvSpPr>
        <p:spPr>
          <a:xfrm>
            <a:off x="4318781" y="4936953"/>
            <a:ext cx="2785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Accuracy: 0.818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F-1 score:  0.733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Precision: 0.733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Recall: 0.733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6439F-6068-4305-83EE-6B28C6696ED2}"/>
              </a:ext>
            </a:extLst>
          </p:cNvPr>
          <p:cNvSpPr txBox="1"/>
          <p:nvPr/>
        </p:nvSpPr>
        <p:spPr>
          <a:xfrm>
            <a:off x="240005" y="239701"/>
            <a:ext cx="3980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Results:</a:t>
            </a:r>
          </a:p>
        </p:txBody>
      </p:sp>
    </p:spTree>
    <p:extLst>
      <p:ext uri="{BB962C8B-B14F-4D97-AF65-F5344CB8AC3E}">
        <p14:creationId xmlns:p14="http://schemas.microsoft.com/office/powerpoint/2010/main" val="878101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0CB544-C0D6-43F9-A08A-4137BD20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6855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59D3-674A-43F1-9F02-6ED4B9789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CA90B-DC1A-4481-969A-CC95FCED2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747" y="2051217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Use of subtly emotive language can bias interpretation of otherwise objective and accurate characterizations of people and events.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Bertrand Russell memorably encapsulated the idea in pseudo-conjugations such as:</a:t>
            </a:r>
          </a:p>
          <a:p>
            <a:pPr marL="635508" lvl="1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am firm, you are obstinate, he is a pig-headed fool.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508" lvl="1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am righteously indignant, you are annoyed, he is making a fuss over nothing.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508" lvl="1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have reconsidered the matter, you have changed your mind, he has gone back on his word.</a:t>
            </a:r>
          </a:p>
          <a:p>
            <a:pPr marL="342900" indent="-342900" algn="just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Here, pairs of words such as ‘firm’, ‘obstinate’ and ‘pigheaded’ are known as 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Russell or Emotive Conjugates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each other. 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0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CDB2-9B30-46AB-AF8F-53FC5D38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93B66-C575-4E8E-9A76-2E7AF195D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0943"/>
            <a:ext cx="10058400" cy="41954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1800" b="1" dirty="0"/>
              <a:t>Long term goal: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Investigate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extent to which Russell conjugations are used to bias rhetoric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tools to make readers aware of such rhetorical tricks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 how such tools affect readers’ perceptions of bias and evaluation of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 project’s goal: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source of polarization in a rhetoric, i.e., emotive words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Explore techniques to identify and present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Russell Conjugates of these emotive words as an option to the user.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997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F67E-2B8E-448D-912D-40561A78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A41B22A-7241-4340-80E5-11766D86C93F}"/>
              </a:ext>
            </a:extLst>
          </p:cNvPr>
          <p:cNvSpPr/>
          <p:nvPr/>
        </p:nvSpPr>
        <p:spPr>
          <a:xfrm>
            <a:off x="2198669" y="2315795"/>
            <a:ext cx="2671281" cy="2568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Front-end: A web app that takes a URL as an input and provides options for alternate texts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E8374C-C43C-4BFA-80C7-1BF9DF55B45C}"/>
              </a:ext>
            </a:extLst>
          </p:cNvPr>
          <p:cNvSpPr/>
          <p:nvPr/>
        </p:nvSpPr>
        <p:spPr>
          <a:xfrm>
            <a:off x="7642260" y="2315795"/>
            <a:ext cx="2671281" cy="2568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Back-end: Potential approach to identifying Russell Conjugates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5FE01C-8DC5-4F49-AEB1-33594C5E044B}"/>
              </a:ext>
            </a:extLst>
          </p:cNvPr>
          <p:cNvCxnSpPr/>
          <p:nvPr/>
        </p:nvCxnSpPr>
        <p:spPr>
          <a:xfrm>
            <a:off x="2671281" y="5311739"/>
            <a:ext cx="70994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B8AD99-4830-4D07-8500-31465BEA6B97}"/>
              </a:ext>
            </a:extLst>
          </p:cNvPr>
          <p:cNvSpPr txBox="1"/>
          <p:nvPr/>
        </p:nvSpPr>
        <p:spPr>
          <a:xfrm>
            <a:off x="3840821" y="4884335"/>
            <a:ext cx="513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Months; 1 developer, 1 sponsor/academic advisor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D6D0D4-9336-4613-873B-EF84950C8B83}"/>
              </a:ext>
            </a:extLst>
          </p:cNvPr>
          <p:cNvSpPr txBox="1"/>
          <p:nvPr/>
        </p:nvSpPr>
        <p:spPr>
          <a:xfrm>
            <a:off x="4765495" y="5321475"/>
            <a:ext cx="513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 Language: Python</a:t>
            </a:r>
          </a:p>
        </p:txBody>
      </p:sp>
    </p:spTree>
    <p:extLst>
      <p:ext uri="{BB962C8B-B14F-4D97-AF65-F5344CB8AC3E}">
        <p14:creationId xmlns:p14="http://schemas.microsoft.com/office/powerpoint/2010/main" val="107790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4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26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28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30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9DF02A1-4431-431A-99EC-E3277E86111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878" y="704088"/>
            <a:ext cx="6206784" cy="5170551"/>
          </a:xfrm>
          <a:prstGeom prst="rect">
            <a:avLst/>
          </a:prstGeom>
          <a:noFill/>
        </p:spPr>
      </p:pic>
      <p:sp>
        <p:nvSpPr>
          <p:cNvPr id="43" name="Rectangle 32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B33B5D-642A-4878-B139-896EB87F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Workflow summary</a:t>
            </a:r>
          </a:p>
        </p:txBody>
      </p:sp>
      <p:sp>
        <p:nvSpPr>
          <p:cNvPr id="44" name="Rectangle 34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6D5E0F2-C6F1-42FC-8C3C-B0D7457D5F1C}"/>
              </a:ext>
            </a:extLst>
          </p:cNvPr>
          <p:cNvSpPr/>
          <p:nvPr/>
        </p:nvSpPr>
        <p:spPr>
          <a:xfrm>
            <a:off x="216201" y="6004886"/>
            <a:ext cx="1982913" cy="722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Agile Development</a:t>
            </a:r>
          </a:p>
        </p:txBody>
      </p:sp>
    </p:spTree>
    <p:extLst>
      <p:ext uri="{BB962C8B-B14F-4D97-AF65-F5344CB8AC3E}">
        <p14:creationId xmlns:p14="http://schemas.microsoft.com/office/powerpoint/2010/main" val="19111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3E76-2823-4248-8DC2-E61591500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rhetoric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E7625-94F9-4A08-B806-C56ADED2B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2314"/>
            <a:ext cx="4152814" cy="4023360"/>
          </a:xfrm>
        </p:spPr>
        <p:txBody>
          <a:bodyPr>
            <a:normAutofit/>
          </a:bodyPr>
          <a:lstStyle/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en-US" dirty="0"/>
              <a:t>Web scraping using Python : BeautifulSoup, Requests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en-US" dirty="0"/>
              <a:t>For the current scope, structure limited to CNN.com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92608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 descr="5 Best Web Scraping Tools to Increase Efficiency - DZone Big Data">
            <a:extLst>
              <a:ext uri="{FF2B5EF4-FFF2-40B4-BE49-F238E27FC236}">
                <a16:creationId xmlns:a16="http://schemas.microsoft.com/office/drawing/2014/main" id="{A36160B0-CFB0-4E42-8249-AC2121337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987" y="2538199"/>
            <a:ext cx="4459733" cy="222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05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1883-96F9-4EC0-9CD2-559455E0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Text pre-processing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C28D-5A5B-4BDB-86FE-CCD4140FF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512464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 Criteria for 2 words to be Russell Conjugates:</a:t>
            </a:r>
          </a:p>
          <a:p>
            <a:pPr marL="635508" lvl="1" indent="-342900" algn="just">
              <a:spcBef>
                <a:spcPts val="3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the same part of speech 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508" lvl="1" indent="-342900" algn="just">
              <a:spcBef>
                <a:spcPts val="3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approximately the same denotational meaning,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508" lvl="1" indent="-342900" algn="just">
              <a:spcBef>
                <a:spcPts val="3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differing emotional values, and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508" lvl="1" indent="-342900" algn="just">
              <a:spcBef>
                <a:spcPts val="3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used in the same or similar textual contexts.</a:t>
            </a:r>
          </a:p>
          <a:p>
            <a:pPr marL="635508" lvl="1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Thus, pre-processing includes:</a:t>
            </a:r>
          </a:p>
          <a:p>
            <a:pPr marL="544068" lvl="1" indent="-342900" algn="just">
              <a:spcBef>
                <a:spcPts val="3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Normalization – word stripping, removing non-alphabetical characters, case uniformity, etc.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4068" lvl="1" indent="-342900" algn="just">
              <a:spcBef>
                <a:spcPts val="3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Tokenizing</a:t>
            </a:r>
          </a:p>
          <a:p>
            <a:pPr marL="544068" lvl="1" indent="-342900" algn="just">
              <a:spcBef>
                <a:spcPts val="3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Stemming</a:t>
            </a:r>
          </a:p>
          <a:p>
            <a:pPr marL="544068" lvl="1" indent="-342900" algn="just">
              <a:spcBef>
                <a:spcPts val="3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Lemmatization</a:t>
            </a:r>
          </a:p>
          <a:p>
            <a:pPr marL="201168" lvl="1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85E3B-938E-4D53-9192-4CA764DD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827" y="3180761"/>
            <a:ext cx="2520289" cy="23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0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E72A-4FF6-4BC6-830D-8B4BDBD0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Identifying emotional predicates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2AF33-1542-41D1-B466-2443582DB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021" y="2020395"/>
            <a:ext cx="584805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Focus on adjectives and verbs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Scope can be later increased to nouns, adverbs and variants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Normal and contextual POS tagging was done to obtain these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Sentiment lexicons were used for initial research – lacks comprehensiveness, heavily biased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3076" name="Picture 4" descr="Sentiment Analysis: What Is It and How It Can Help Your Business">
            <a:extLst>
              <a:ext uri="{FF2B5EF4-FFF2-40B4-BE49-F238E27FC236}">
                <a16:creationId xmlns:a16="http://schemas.microsoft.com/office/drawing/2014/main" id="{7AF521B1-D5BE-43EB-9F57-9DE0A488B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627" y="2238482"/>
            <a:ext cx="3928490" cy="219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07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8276-DD77-482F-AE3E-592ECDD4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Identify Russell Conjugates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EAFC40-2DF5-42F6-AA6A-160CD26EC93E}"/>
              </a:ext>
            </a:extLst>
          </p:cNvPr>
          <p:cNvSpPr txBox="1"/>
          <p:nvPr/>
        </p:nvSpPr>
        <p:spPr>
          <a:xfrm>
            <a:off x="1222625" y="2054831"/>
            <a:ext cx="993305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approaches:</a:t>
            </a:r>
          </a:p>
          <a:p>
            <a:endParaRPr lang="en-US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Dictionary-based Word Sense Disambiguation (WSD)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Probabilistic Language Model – N grams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Word Embeddings – Word2vec</a:t>
            </a:r>
          </a:p>
        </p:txBody>
      </p:sp>
    </p:spTree>
    <p:extLst>
      <p:ext uri="{BB962C8B-B14F-4D97-AF65-F5344CB8AC3E}">
        <p14:creationId xmlns:p14="http://schemas.microsoft.com/office/powerpoint/2010/main" val="11568809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939</Words>
  <Application>Microsoft Office PowerPoint</Application>
  <PresentationFormat>Widescreen</PresentationFormat>
  <Paragraphs>182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Wingdings</vt:lpstr>
      <vt:lpstr>Retrospect</vt:lpstr>
      <vt:lpstr>Russell Conjugation</vt:lpstr>
      <vt:lpstr>Background</vt:lpstr>
      <vt:lpstr>Objective</vt:lpstr>
      <vt:lpstr>Deliverables</vt:lpstr>
      <vt:lpstr>Workflow summary</vt:lpstr>
      <vt:lpstr>Online rhetoric</vt:lpstr>
      <vt:lpstr>Step 1: Text pre-processing </vt:lpstr>
      <vt:lpstr>Step 2: Identifying emotional predicates</vt:lpstr>
      <vt:lpstr>Step 3: Identify Russell Conjugates</vt:lpstr>
      <vt:lpstr>Approach 1: Dictionary based WSD </vt:lpstr>
      <vt:lpstr>Approach 2: N grams</vt:lpstr>
      <vt:lpstr>Approach 3: Word Embeddings</vt:lpstr>
      <vt:lpstr>Evaluation of approaches</vt:lpstr>
      <vt:lpstr>Step 4: Result presentation</vt:lpstr>
      <vt:lpstr>NEXT STEPS:</vt:lpstr>
      <vt:lpstr>Deliverables:</vt:lpstr>
      <vt:lpstr>Approach - classifier for automatic identification</vt:lpstr>
      <vt:lpstr>Classifier 1 methods and result comparison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Russell Conjugation</dc:title>
  <dc:creator>Pragya Mishra</dc:creator>
  <cp:lastModifiedBy>Pragya Mishra</cp:lastModifiedBy>
  <cp:revision>4</cp:revision>
  <dcterms:created xsi:type="dcterms:W3CDTF">2021-01-15T05:17:36Z</dcterms:created>
  <dcterms:modified xsi:type="dcterms:W3CDTF">2021-01-15T14:55:26Z</dcterms:modified>
</cp:coreProperties>
</file>