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30279975" cy="21386800"/>
  <p:notesSz cx="7004050" cy="9283700"/>
  <p:defaultTextStyle>
    <a:defPPr>
      <a:defRPr lang="en-US"/>
    </a:defPPr>
    <a:lvl1pPr algn="l" rtl="0" fontAlgn="base">
      <a:spcBef>
        <a:spcPct val="0"/>
      </a:spcBef>
      <a:spcAft>
        <a:spcPct val="0"/>
      </a:spcAft>
      <a:defRPr sz="2100" kern="1200">
        <a:solidFill>
          <a:schemeClr val="tx1"/>
        </a:solidFill>
        <a:latin typeface="Arial" charset="0"/>
        <a:ea typeface="+mn-ea"/>
        <a:cs typeface="+mn-cs"/>
      </a:defRPr>
    </a:lvl1pPr>
    <a:lvl2pPr marL="307453" algn="l" rtl="0" fontAlgn="base">
      <a:spcBef>
        <a:spcPct val="0"/>
      </a:spcBef>
      <a:spcAft>
        <a:spcPct val="0"/>
      </a:spcAft>
      <a:defRPr sz="2100" kern="1200">
        <a:solidFill>
          <a:schemeClr val="tx1"/>
        </a:solidFill>
        <a:latin typeface="Arial" charset="0"/>
        <a:ea typeface="+mn-ea"/>
        <a:cs typeface="+mn-cs"/>
      </a:defRPr>
    </a:lvl2pPr>
    <a:lvl3pPr marL="614905" algn="l" rtl="0" fontAlgn="base">
      <a:spcBef>
        <a:spcPct val="0"/>
      </a:spcBef>
      <a:spcAft>
        <a:spcPct val="0"/>
      </a:spcAft>
      <a:defRPr sz="2100" kern="1200">
        <a:solidFill>
          <a:schemeClr val="tx1"/>
        </a:solidFill>
        <a:latin typeface="Arial" charset="0"/>
        <a:ea typeface="+mn-ea"/>
        <a:cs typeface="+mn-cs"/>
      </a:defRPr>
    </a:lvl3pPr>
    <a:lvl4pPr marL="922358" algn="l" rtl="0" fontAlgn="base">
      <a:spcBef>
        <a:spcPct val="0"/>
      </a:spcBef>
      <a:spcAft>
        <a:spcPct val="0"/>
      </a:spcAft>
      <a:defRPr sz="2100" kern="1200">
        <a:solidFill>
          <a:schemeClr val="tx1"/>
        </a:solidFill>
        <a:latin typeface="Arial" charset="0"/>
        <a:ea typeface="+mn-ea"/>
        <a:cs typeface="+mn-cs"/>
      </a:defRPr>
    </a:lvl4pPr>
    <a:lvl5pPr marL="1229811" algn="l" rtl="0" fontAlgn="base">
      <a:spcBef>
        <a:spcPct val="0"/>
      </a:spcBef>
      <a:spcAft>
        <a:spcPct val="0"/>
      </a:spcAft>
      <a:defRPr sz="2100" kern="1200">
        <a:solidFill>
          <a:schemeClr val="tx1"/>
        </a:solidFill>
        <a:latin typeface="Arial" charset="0"/>
        <a:ea typeface="+mn-ea"/>
        <a:cs typeface="+mn-cs"/>
      </a:defRPr>
    </a:lvl5pPr>
    <a:lvl6pPr marL="1537264" algn="l" defTabSz="614905" rtl="0" eaLnBrk="1" latinLnBrk="0" hangingPunct="1">
      <a:defRPr sz="2100" kern="1200">
        <a:solidFill>
          <a:schemeClr val="tx1"/>
        </a:solidFill>
        <a:latin typeface="Arial" charset="0"/>
        <a:ea typeface="+mn-ea"/>
        <a:cs typeface="+mn-cs"/>
      </a:defRPr>
    </a:lvl6pPr>
    <a:lvl7pPr marL="1844716" algn="l" defTabSz="614905" rtl="0" eaLnBrk="1" latinLnBrk="0" hangingPunct="1">
      <a:defRPr sz="2100" kern="1200">
        <a:solidFill>
          <a:schemeClr val="tx1"/>
        </a:solidFill>
        <a:latin typeface="Arial" charset="0"/>
        <a:ea typeface="+mn-ea"/>
        <a:cs typeface="+mn-cs"/>
      </a:defRPr>
    </a:lvl7pPr>
    <a:lvl8pPr marL="2152169" algn="l" defTabSz="614905" rtl="0" eaLnBrk="1" latinLnBrk="0" hangingPunct="1">
      <a:defRPr sz="2100" kern="1200">
        <a:solidFill>
          <a:schemeClr val="tx1"/>
        </a:solidFill>
        <a:latin typeface="Arial" charset="0"/>
        <a:ea typeface="+mn-ea"/>
        <a:cs typeface="+mn-cs"/>
      </a:defRPr>
    </a:lvl8pPr>
    <a:lvl9pPr marL="2459621" algn="l" defTabSz="614905" rtl="0" eaLnBrk="1" latinLnBrk="0" hangingPunct="1">
      <a:defRPr sz="2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736">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00"/>
    <a:srgbClr val="CC9900"/>
    <a:srgbClr val="996600"/>
    <a:srgbClr val="A6A452"/>
    <a:srgbClr val="640021"/>
    <a:srgbClr val="800000"/>
    <a:srgbClr val="CC0066"/>
    <a:srgbClr val="B400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79" autoAdjust="0"/>
  </p:normalViewPr>
  <p:slideViewPr>
    <p:cSldViewPr>
      <p:cViewPr varScale="1">
        <p:scale>
          <a:sx n="28" d="100"/>
          <a:sy n="28" d="100"/>
        </p:scale>
        <p:origin x="1632" y="72"/>
      </p:cViewPr>
      <p:guideLst>
        <p:guide orient="horz" pos="6736"/>
        <p:guide pos="953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E01757-0213-436F-836F-7BAD0D48B741}" type="doc">
      <dgm:prSet loTypeId="urn:microsoft.com/office/officeart/2005/8/layout/process1" loCatId="process" qsTypeId="urn:microsoft.com/office/officeart/2005/8/quickstyle/simple1" qsCatId="simple" csTypeId="urn:microsoft.com/office/officeart/2005/8/colors/accent5_2" csCatId="accent5" phldr="1"/>
      <dgm:spPr/>
    </dgm:pt>
    <dgm:pt modelId="{F2B962FD-6F36-489E-BCE5-4D4C63B5BD7A}">
      <dgm:prSet phldrT="[Text]"/>
      <dgm:spPr/>
      <dgm:t>
        <a:bodyPr/>
        <a:lstStyle/>
        <a:p>
          <a:r>
            <a:rPr lang="en-US" dirty="0"/>
            <a:t>Rule-Based</a:t>
          </a:r>
        </a:p>
        <a:p>
          <a:r>
            <a:rPr lang="en-US" dirty="0"/>
            <a:t>(Before 2013)</a:t>
          </a:r>
          <a:endParaRPr lang="en-IN" dirty="0"/>
        </a:p>
      </dgm:t>
    </dgm:pt>
    <dgm:pt modelId="{E3F5C000-5B81-4002-9CA5-324C46AA8545}" type="parTrans" cxnId="{B2C87322-912B-4DB9-A8A3-0B694ADCFEAB}">
      <dgm:prSet/>
      <dgm:spPr/>
      <dgm:t>
        <a:bodyPr/>
        <a:lstStyle/>
        <a:p>
          <a:endParaRPr lang="en-IN"/>
        </a:p>
      </dgm:t>
    </dgm:pt>
    <dgm:pt modelId="{EC7E7E5D-8A8D-459F-8A74-DC38AC84CAD4}" type="sibTrans" cxnId="{B2C87322-912B-4DB9-A8A3-0B694ADCFEAB}">
      <dgm:prSet/>
      <dgm:spPr/>
      <dgm:t>
        <a:bodyPr/>
        <a:lstStyle/>
        <a:p>
          <a:endParaRPr lang="en-IN"/>
        </a:p>
      </dgm:t>
    </dgm:pt>
    <dgm:pt modelId="{083A41FD-CBF0-4A91-9001-AC703069EE00}">
      <dgm:prSet phldrT="[Text]"/>
      <dgm:spPr/>
      <dgm:t>
        <a:bodyPr/>
        <a:lstStyle/>
        <a:p>
          <a:r>
            <a:rPr lang="en-US" dirty="0"/>
            <a:t>SVM / Logistic Regression</a:t>
          </a:r>
        </a:p>
        <a:p>
          <a:r>
            <a:rPr lang="en-US" dirty="0"/>
            <a:t>(2013-2016)</a:t>
          </a:r>
          <a:endParaRPr lang="en-IN" dirty="0"/>
        </a:p>
      </dgm:t>
    </dgm:pt>
    <dgm:pt modelId="{A02CE59D-BCA9-47D8-9854-7D52B23EC8DA}" type="parTrans" cxnId="{F9356606-66D4-4A91-8654-BE6615760FC9}">
      <dgm:prSet/>
      <dgm:spPr/>
      <dgm:t>
        <a:bodyPr/>
        <a:lstStyle/>
        <a:p>
          <a:endParaRPr lang="en-IN"/>
        </a:p>
      </dgm:t>
    </dgm:pt>
    <dgm:pt modelId="{B7F9C7EE-485E-4232-912E-313402E8CE7D}" type="sibTrans" cxnId="{F9356606-66D4-4A91-8654-BE6615760FC9}">
      <dgm:prSet/>
      <dgm:spPr/>
      <dgm:t>
        <a:bodyPr/>
        <a:lstStyle/>
        <a:p>
          <a:endParaRPr lang="en-IN"/>
        </a:p>
      </dgm:t>
    </dgm:pt>
    <dgm:pt modelId="{9E01F221-A8DE-4E63-B78F-3D98404420D2}">
      <dgm:prSet phldrT="[Text]"/>
      <dgm:spPr/>
      <dgm:t>
        <a:bodyPr/>
        <a:lstStyle/>
        <a:p>
          <a:r>
            <a:rPr lang="en-US" dirty="0"/>
            <a:t>Neural Networks</a:t>
          </a:r>
        </a:p>
        <a:p>
          <a:r>
            <a:rPr lang="en-US" dirty="0"/>
            <a:t>(2016-2020)</a:t>
          </a:r>
          <a:endParaRPr lang="en-IN" dirty="0"/>
        </a:p>
      </dgm:t>
    </dgm:pt>
    <dgm:pt modelId="{5D8DFC6C-D2A7-4B17-ADF6-F280D658F716}" type="parTrans" cxnId="{B8DD213D-D311-4792-9C23-92EBC9D4AC1B}">
      <dgm:prSet/>
      <dgm:spPr/>
      <dgm:t>
        <a:bodyPr/>
        <a:lstStyle/>
        <a:p>
          <a:endParaRPr lang="en-IN"/>
        </a:p>
      </dgm:t>
    </dgm:pt>
    <dgm:pt modelId="{BE2D6023-7349-4E0F-9FF0-53604142CD1F}" type="sibTrans" cxnId="{B8DD213D-D311-4792-9C23-92EBC9D4AC1B}">
      <dgm:prSet/>
      <dgm:spPr/>
      <dgm:t>
        <a:bodyPr/>
        <a:lstStyle/>
        <a:p>
          <a:endParaRPr lang="en-IN"/>
        </a:p>
      </dgm:t>
    </dgm:pt>
    <dgm:pt modelId="{FD2D6B98-959B-4666-8392-CE51B33E0755}" type="pres">
      <dgm:prSet presAssocID="{EEE01757-0213-436F-836F-7BAD0D48B741}" presName="Name0" presStyleCnt="0">
        <dgm:presLayoutVars>
          <dgm:dir/>
          <dgm:resizeHandles val="exact"/>
        </dgm:presLayoutVars>
      </dgm:prSet>
      <dgm:spPr/>
    </dgm:pt>
    <dgm:pt modelId="{5F2A1744-2FE8-4200-A32C-126CD4B2B5D7}" type="pres">
      <dgm:prSet presAssocID="{F2B962FD-6F36-489E-BCE5-4D4C63B5BD7A}" presName="node" presStyleLbl="node1" presStyleIdx="0" presStyleCnt="3">
        <dgm:presLayoutVars>
          <dgm:bulletEnabled val="1"/>
        </dgm:presLayoutVars>
      </dgm:prSet>
      <dgm:spPr/>
    </dgm:pt>
    <dgm:pt modelId="{B59D5C06-1F3C-461C-935E-946367B537D5}" type="pres">
      <dgm:prSet presAssocID="{EC7E7E5D-8A8D-459F-8A74-DC38AC84CAD4}" presName="sibTrans" presStyleLbl="sibTrans2D1" presStyleIdx="0" presStyleCnt="2"/>
      <dgm:spPr/>
    </dgm:pt>
    <dgm:pt modelId="{B7BF83A8-89B5-4A02-A2CD-1F36C314C6FB}" type="pres">
      <dgm:prSet presAssocID="{EC7E7E5D-8A8D-459F-8A74-DC38AC84CAD4}" presName="connectorText" presStyleLbl="sibTrans2D1" presStyleIdx="0" presStyleCnt="2"/>
      <dgm:spPr/>
    </dgm:pt>
    <dgm:pt modelId="{82A0DDF5-3920-4004-AB14-F4CBD5268728}" type="pres">
      <dgm:prSet presAssocID="{083A41FD-CBF0-4A91-9001-AC703069EE00}" presName="node" presStyleLbl="node1" presStyleIdx="1" presStyleCnt="3">
        <dgm:presLayoutVars>
          <dgm:bulletEnabled val="1"/>
        </dgm:presLayoutVars>
      </dgm:prSet>
      <dgm:spPr/>
    </dgm:pt>
    <dgm:pt modelId="{56917DAB-C492-40B5-A45B-7B84E4C35AEE}" type="pres">
      <dgm:prSet presAssocID="{B7F9C7EE-485E-4232-912E-313402E8CE7D}" presName="sibTrans" presStyleLbl="sibTrans2D1" presStyleIdx="1" presStyleCnt="2"/>
      <dgm:spPr/>
    </dgm:pt>
    <dgm:pt modelId="{D31986D1-4754-4472-85CD-14DAE8280D38}" type="pres">
      <dgm:prSet presAssocID="{B7F9C7EE-485E-4232-912E-313402E8CE7D}" presName="connectorText" presStyleLbl="sibTrans2D1" presStyleIdx="1" presStyleCnt="2"/>
      <dgm:spPr/>
    </dgm:pt>
    <dgm:pt modelId="{189DF8C3-B0B7-49E9-8661-F0CACA47AD10}" type="pres">
      <dgm:prSet presAssocID="{9E01F221-A8DE-4E63-B78F-3D98404420D2}" presName="node" presStyleLbl="node1" presStyleIdx="2" presStyleCnt="3">
        <dgm:presLayoutVars>
          <dgm:bulletEnabled val="1"/>
        </dgm:presLayoutVars>
      </dgm:prSet>
      <dgm:spPr/>
    </dgm:pt>
  </dgm:ptLst>
  <dgm:cxnLst>
    <dgm:cxn modelId="{F9356606-66D4-4A91-8654-BE6615760FC9}" srcId="{EEE01757-0213-436F-836F-7BAD0D48B741}" destId="{083A41FD-CBF0-4A91-9001-AC703069EE00}" srcOrd="1" destOrd="0" parTransId="{A02CE59D-BCA9-47D8-9854-7D52B23EC8DA}" sibTransId="{B7F9C7EE-485E-4232-912E-313402E8CE7D}"/>
    <dgm:cxn modelId="{1607680A-005C-4540-9242-06FFED73DB43}" type="presOf" srcId="{F2B962FD-6F36-489E-BCE5-4D4C63B5BD7A}" destId="{5F2A1744-2FE8-4200-A32C-126CD4B2B5D7}" srcOrd="0" destOrd="0" presId="urn:microsoft.com/office/officeart/2005/8/layout/process1"/>
    <dgm:cxn modelId="{B2C87322-912B-4DB9-A8A3-0B694ADCFEAB}" srcId="{EEE01757-0213-436F-836F-7BAD0D48B741}" destId="{F2B962FD-6F36-489E-BCE5-4D4C63B5BD7A}" srcOrd="0" destOrd="0" parTransId="{E3F5C000-5B81-4002-9CA5-324C46AA8545}" sibTransId="{EC7E7E5D-8A8D-459F-8A74-DC38AC84CAD4}"/>
    <dgm:cxn modelId="{69F60130-1569-4F65-965A-216FE8BB05C1}" type="presOf" srcId="{EEE01757-0213-436F-836F-7BAD0D48B741}" destId="{FD2D6B98-959B-4666-8392-CE51B33E0755}" srcOrd="0" destOrd="0" presId="urn:microsoft.com/office/officeart/2005/8/layout/process1"/>
    <dgm:cxn modelId="{B8DD213D-D311-4792-9C23-92EBC9D4AC1B}" srcId="{EEE01757-0213-436F-836F-7BAD0D48B741}" destId="{9E01F221-A8DE-4E63-B78F-3D98404420D2}" srcOrd="2" destOrd="0" parTransId="{5D8DFC6C-D2A7-4B17-ADF6-F280D658F716}" sibTransId="{BE2D6023-7349-4E0F-9FF0-53604142CD1F}"/>
    <dgm:cxn modelId="{AA43F542-2EF1-401F-A4E8-458E757DE088}" type="presOf" srcId="{083A41FD-CBF0-4A91-9001-AC703069EE00}" destId="{82A0DDF5-3920-4004-AB14-F4CBD5268728}" srcOrd="0" destOrd="0" presId="urn:microsoft.com/office/officeart/2005/8/layout/process1"/>
    <dgm:cxn modelId="{30FEFA76-139D-42B3-88BA-B86FBE1F1DA2}" type="presOf" srcId="{9E01F221-A8DE-4E63-B78F-3D98404420D2}" destId="{189DF8C3-B0B7-49E9-8661-F0CACA47AD10}" srcOrd="0" destOrd="0" presId="urn:microsoft.com/office/officeart/2005/8/layout/process1"/>
    <dgm:cxn modelId="{8CE133AE-4C2E-46AA-A4D1-212DC696764F}" type="presOf" srcId="{EC7E7E5D-8A8D-459F-8A74-DC38AC84CAD4}" destId="{B7BF83A8-89B5-4A02-A2CD-1F36C314C6FB}" srcOrd="1" destOrd="0" presId="urn:microsoft.com/office/officeart/2005/8/layout/process1"/>
    <dgm:cxn modelId="{45349DE4-C79C-425F-B5EB-5D03A2B44729}" type="presOf" srcId="{B7F9C7EE-485E-4232-912E-313402E8CE7D}" destId="{D31986D1-4754-4472-85CD-14DAE8280D38}" srcOrd="1" destOrd="0" presId="urn:microsoft.com/office/officeart/2005/8/layout/process1"/>
    <dgm:cxn modelId="{D9D253E5-5E67-4F4C-B571-06DF462CE1CB}" type="presOf" srcId="{B7F9C7EE-485E-4232-912E-313402E8CE7D}" destId="{56917DAB-C492-40B5-A45B-7B84E4C35AEE}" srcOrd="0" destOrd="0" presId="urn:microsoft.com/office/officeart/2005/8/layout/process1"/>
    <dgm:cxn modelId="{D7C886F1-CB1A-4ED8-B4D5-7557FD801643}" type="presOf" srcId="{EC7E7E5D-8A8D-459F-8A74-DC38AC84CAD4}" destId="{B59D5C06-1F3C-461C-935E-946367B537D5}" srcOrd="0" destOrd="0" presId="urn:microsoft.com/office/officeart/2005/8/layout/process1"/>
    <dgm:cxn modelId="{7D99876E-9913-4B05-91B8-AB7C861FF5C8}" type="presParOf" srcId="{FD2D6B98-959B-4666-8392-CE51B33E0755}" destId="{5F2A1744-2FE8-4200-A32C-126CD4B2B5D7}" srcOrd="0" destOrd="0" presId="urn:microsoft.com/office/officeart/2005/8/layout/process1"/>
    <dgm:cxn modelId="{BAB17CF8-C126-41F6-A834-FF816C3CED0F}" type="presParOf" srcId="{FD2D6B98-959B-4666-8392-CE51B33E0755}" destId="{B59D5C06-1F3C-461C-935E-946367B537D5}" srcOrd="1" destOrd="0" presId="urn:microsoft.com/office/officeart/2005/8/layout/process1"/>
    <dgm:cxn modelId="{EDD1C9AD-C869-4376-821B-FFBB26EB19FE}" type="presParOf" srcId="{B59D5C06-1F3C-461C-935E-946367B537D5}" destId="{B7BF83A8-89B5-4A02-A2CD-1F36C314C6FB}" srcOrd="0" destOrd="0" presId="urn:microsoft.com/office/officeart/2005/8/layout/process1"/>
    <dgm:cxn modelId="{45301D3B-0AB2-41A3-9B3D-FBAE031EC02E}" type="presParOf" srcId="{FD2D6B98-959B-4666-8392-CE51B33E0755}" destId="{82A0DDF5-3920-4004-AB14-F4CBD5268728}" srcOrd="2" destOrd="0" presId="urn:microsoft.com/office/officeart/2005/8/layout/process1"/>
    <dgm:cxn modelId="{6AC09CD8-CFC9-44AD-AF70-E46320105772}" type="presParOf" srcId="{FD2D6B98-959B-4666-8392-CE51B33E0755}" destId="{56917DAB-C492-40B5-A45B-7B84E4C35AEE}" srcOrd="3" destOrd="0" presId="urn:microsoft.com/office/officeart/2005/8/layout/process1"/>
    <dgm:cxn modelId="{D17D4ACE-D2A9-4B84-A327-8833DE0A2556}" type="presParOf" srcId="{56917DAB-C492-40B5-A45B-7B84E4C35AEE}" destId="{D31986D1-4754-4472-85CD-14DAE8280D38}" srcOrd="0" destOrd="0" presId="urn:microsoft.com/office/officeart/2005/8/layout/process1"/>
    <dgm:cxn modelId="{8BA54913-744E-4D30-9D01-FE9A3E0E53B4}" type="presParOf" srcId="{FD2D6B98-959B-4666-8392-CE51B33E0755}" destId="{189DF8C3-B0B7-49E9-8661-F0CACA47AD10}"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DCB176FF-B53B-4C06-BE1D-ECE3AF3815EF}" type="doc">
      <dgm:prSet loTypeId="urn:microsoft.com/office/officeart/2005/8/layout/process4" loCatId="process" qsTypeId="urn:microsoft.com/office/officeart/2005/8/quickstyle/simple1" qsCatId="simple" csTypeId="urn:microsoft.com/office/officeart/2005/8/colors/colorful5" csCatId="colorful" phldr="1"/>
      <dgm:spPr/>
      <dgm:t>
        <a:bodyPr/>
        <a:lstStyle/>
        <a:p>
          <a:endParaRPr lang="en-IN"/>
        </a:p>
      </dgm:t>
    </dgm:pt>
    <dgm:pt modelId="{29A3D299-D278-46C8-A934-F52C2654CE61}">
      <dgm:prSet phldrT="[Text]"/>
      <dgm:spPr/>
      <dgm:t>
        <a:bodyPr/>
        <a:lstStyle/>
        <a:p>
          <a:r>
            <a:rPr lang="en-US" dirty="0"/>
            <a:t>Reviews – “Good coffee, but no WIFI.”</a:t>
          </a:r>
          <a:endParaRPr lang="en-IN" dirty="0"/>
        </a:p>
      </dgm:t>
    </dgm:pt>
    <dgm:pt modelId="{21AA8CB2-C568-440F-936A-57BFFC7C5F30}" type="parTrans" cxnId="{AA551584-1957-40BE-B26F-70C5305C6A7D}">
      <dgm:prSet/>
      <dgm:spPr/>
      <dgm:t>
        <a:bodyPr/>
        <a:lstStyle/>
        <a:p>
          <a:endParaRPr lang="en-IN"/>
        </a:p>
      </dgm:t>
    </dgm:pt>
    <dgm:pt modelId="{F20A8CE0-6D0B-41E7-A374-621486027373}" type="sibTrans" cxnId="{AA551584-1957-40BE-B26F-70C5305C6A7D}">
      <dgm:prSet/>
      <dgm:spPr/>
      <dgm:t>
        <a:bodyPr/>
        <a:lstStyle/>
        <a:p>
          <a:endParaRPr lang="en-IN"/>
        </a:p>
      </dgm:t>
    </dgm:pt>
    <dgm:pt modelId="{7653C8E5-4DD6-4E58-A652-479096628585}">
      <dgm:prSet phldrT="[Text]"/>
      <dgm:spPr/>
      <dgm:t>
        <a:bodyPr/>
        <a:lstStyle/>
        <a:p>
          <a:r>
            <a:rPr lang="en-US" dirty="0"/>
            <a:t>Preprocess Data – “good coffee but no </a:t>
          </a:r>
          <a:r>
            <a:rPr lang="en-US" dirty="0" err="1"/>
            <a:t>wifi</a:t>
          </a:r>
          <a:r>
            <a:rPr lang="en-US" dirty="0"/>
            <a:t>”</a:t>
          </a:r>
          <a:endParaRPr lang="en-IN" dirty="0"/>
        </a:p>
      </dgm:t>
    </dgm:pt>
    <dgm:pt modelId="{9DBE8281-83A3-4875-8BFC-B9DF9A56C9D9}" type="parTrans" cxnId="{736E9BAC-2736-4278-A516-7D6909FD40EB}">
      <dgm:prSet/>
      <dgm:spPr/>
      <dgm:t>
        <a:bodyPr/>
        <a:lstStyle/>
        <a:p>
          <a:endParaRPr lang="en-IN"/>
        </a:p>
      </dgm:t>
    </dgm:pt>
    <dgm:pt modelId="{92705776-8DAB-4727-BF16-000834FA9BC1}" type="sibTrans" cxnId="{736E9BAC-2736-4278-A516-7D6909FD40EB}">
      <dgm:prSet/>
      <dgm:spPr/>
      <dgm:t>
        <a:bodyPr/>
        <a:lstStyle/>
        <a:p>
          <a:endParaRPr lang="en-IN"/>
        </a:p>
      </dgm:t>
    </dgm:pt>
    <dgm:pt modelId="{4F400267-3A33-4E69-BE48-6A2EF06FDCBA}">
      <dgm:prSet phldrT="[Text]"/>
      <dgm:spPr/>
      <dgm:t>
        <a:bodyPr/>
        <a:lstStyle/>
        <a:p>
          <a:r>
            <a:rPr lang="en-US" dirty="0"/>
            <a:t>Represent sentences or words as vectors of numbers</a:t>
          </a:r>
          <a:endParaRPr lang="en-IN" dirty="0"/>
        </a:p>
      </dgm:t>
    </dgm:pt>
    <dgm:pt modelId="{0DCCAF74-27A1-4B44-AAA2-D7DF47490E38}" type="parTrans" cxnId="{D16126BC-D9E4-4D32-BB9B-331B4F6ACD63}">
      <dgm:prSet/>
      <dgm:spPr/>
      <dgm:t>
        <a:bodyPr/>
        <a:lstStyle/>
        <a:p>
          <a:endParaRPr lang="en-IN"/>
        </a:p>
      </dgm:t>
    </dgm:pt>
    <dgm:pt modelId="{E1829223-EEC8-431F-8892-143855D8AEA1}" type="sibTrans" cxnId="{D16126BC-D9E4-4D32-BB9B-331B4F6ACD63}">
      <dgm:prSet/>
      <dgm:spPr/>
      <dgm:t>
        <a:bodyPr/>
        <a:lstStyle/>
        <a:p>
          <a:endParaRPr lang="en-IN"/>
        </a:p>
      </dgm:t>
    </dgm:pt>
    <dgm:pt modelId="{055A3236-64A9-471C-AE4B-72E030C019B4}">
      <dgm:prSet phldrT="[Text]"/>
      <dgm:spPr/>
      <dgm:t>
        <a:bodyPr/>
        <a:lstStyle/>
        <a:p>
          <a:r>
            <a:rPr lang="en-US" dirty="0"/>
            <a:t>Extract aspect terms from sentence – “coffee, </a:t>
          </a:r>
          <a:r>
            <a:rPr lang="en-US" dirty="0" err="1"/>
            <a:t>wifi</a:t>
          </a:r>
          <a:r>
            <a:rPr lang="en-US" dirty="0"/>
            <a:t>”</a:t>
          </a:r>
          <a:endParaRPr lang="en-IN" dirty="0"/>
        </a:p>
      </dgm:t>
    </dgm:pt>
    <dgm:pt modelId="{C96C054C-D776-44C1-A516-D1EF6282427D}" type="parTrans" cxnId="{59021519-557D-47AA-B0E6-823CE3138569}">
      <dgm:prSet/>
      <dgm:spPr/>
      <dgm:t>
        <a:bodyPr/>
        <a:lstStyle/>
        <a:p>
          <a:endParaRPr lang="en-IN"/>
        </a:p>
      </dgm:t>
    </dgm:pt>
    <dgm:pt modelId="{D1CBE849-492C-484F-A718-6D1CE7DCA2DA}" type="sibTrans" cxnId="{59021519-557D-47AA-B0E6-823CE3138569}">
      <dgm:prSet/>
      <dgm:spPr/>
      <dgm:t>
        <a:bodyPr/>
        <a:lstStyle/>
        <a:p>
          <a:endParaRPr lang="en-IN"/>
        </a:p>
      </dgm:t>
    </dgm:pt>
    <dgm:pt modelId="{051BF710-B7B7-49EF-8CE5-7F56AF1ABB6D}">
      <dgm:prSet phldrT="[Text]"/>
      <dgm:spPr/>
      <dgm:t>
        <a:bodyPr/>
        <a:lstStyle/>
        <a:p>
          <a:r>
            <a:rPr lang="en-US" dirty="0"/>
            <a:t>Find sentiment towards each aspect – “coffee -&gt; Positive, WIFI -&gt; Negative”</a:t>
          </a:r>
          <a:endParaRPr lang="en-IN" dirty="0"/>
        </a:p>
      </dgm:t>
    </dgm:pt>
    <dgm:pt modelId="{F3BAD912-D19D-461A-ABB8-D9EE3D1ADB3D}" type="parTrans" cxnId="{1ACC7E17-2E79-4805-A608-8B0542C29584}">
      <dgm:prSet/>
      <dgm:spPr/>
      <dgm:t>
        <a:bodyPr/>
        <a:lstStyle/>
        <a:p>
          <a:endParaRPr lang="en-IN"/>
        </a:p>
      </dgm:t>
    </dgm:pt>
    <dgm:pt modelId="{850E11A8-71E1-4089-8421-357559AE277B}" type="sibTrans" cxnId="{1ACC7E17-2E79-4805-A608-8B0542C29584}">
      <dgm:prSet/>
      <dgm:spPr/>
      <dgm:t>
        <a:bodyPr/>
        <a:lstStyle/>
        <a:p>
          <a:endParaRPr lang="en-IN"/>
        </a:p>
      </dgm:t>
    </dgm:pt>
    <dgm:pt modelId="{0FB91C99-4057-409B-A746-11E244B787D5}" type="pres">
      <dgm:prSet presAssocID="{DCB176FF-B53B-4C06-BE1D-ECE3AF3815EF}" presName="Name0" presStyleCnt="0">
        <dgm:presLayoutVars>
          <dgm:dir/>
          <dgm:animLvl val="lvl"/>
          <dgm:resizeHandles val="exact"/>
        </dgm:presLayoutVars>
      </dgm:prSet>
      <dgm:spPr/>
    </dgm:pt>
    <dgm:pt modelId="{0606EFA5-3870-4085-B752-10FC92D81FDC}" type="pres">
      <dgm:prSet presAssocID="{051BF710-B7B7-49EF-8CE5-7F56AF1ABB6D}" presName="boxAndChildren" presStyleCnt="0"/>
      <dgm:spPr/>
    </dgm:pt>
    <dgm:pt modelId="{9AD22E63-7050-4B2A-84EB-6F11BB24A126}" type="pres">
      <dgm:prSet presAssocID="{051BF710-B7B7-49EF-8CE5-7F56AF1ABB6D}" presName="parentTextBox" presStyleLbl="node1" presStyleIdx="0" presStyleCnt="5"/>
      <dgm:spPr/>
    </dgm:pt>
    <dgm:pt modelId="{0E8FCACD-84BA-4019-B983-EB339B83A2E5}" type="pres">
      <dgm:prSet presAssocID="{D1CBE849-492C-484F-A718-6D1CE7DCA2DA}" presName="sp" presStyleCnt="0"/>
      <dgm:spPr/>
    </dgm:pt>
    <dgm:pt modelId="{F7DBFE7E-75B1-4409-B180-092F8F7D3466}" type="pres">
      <dgm:prSet presAssocID="{055A3236-64A9-471C-AE4B-72E030C019B4}" presName="arrowAndChildren" presStyleCnt="0"/>
      <dgm:spPr/>
    </dgm:pt>
    <dgm:pt modelId="{F57502A8-8A65-4032-865C-797CDA50AFA5}" type="pres">
      <dgm:prSet presAssocID="{055A3236-64A9-471C-AE4B-72E030C019B4}" presName="parentTextArrow" presStyleLbl="node1" presStyleIdx="1" presStyleCnt="5"/>
      <dgm:spPr/>
    </dgm:pt>
    <dgm:pt modelId="{ABFA0114-EC88-44BA-9A2C-16C5FA3367F6}" type="pres">
      <dgm:prSet presAssocID="{E1829223-EEC8-431F-8892-143855D8AEA1}" presName="sp" presStyleCnt="0"/>
      <dgm:spPr/>
    </dgm:pt>
    <dgm:pt modelId="{BD4C4668-812E-40B1-AA64-AA8CB340A455}" type="pres">
      <dgm:prSet presAssocID="{4F400267-3A33-4E69-BE48-6A2EF06FDCBA}" presName="arrowAndChildren" presStyleCnt="0"/>
      <dgm:spPr/>
    </dgm:pt>
    <dgm:pt modelId="{CBD47399-D2A4-427A-86E0-67F89ECC11CC}" type="pres">
      <dgm:prSet presAssocID="{4F400267-3A33-4E69-BE48-6A2EF06FDCBA}" presName="parentTextArrow" presStyleLbl="node1" presStyleIdx="2" presStyleCnt="5"/>
      <dgm:spPr/>
    </dgm:pt>
    <dgm:pt modelId="{73886CB5-B1FC-4F69-A4AC-6C30733B72EE}" type="pres">
      <dgm:prSet presAssocID="{92705776-8DAB-4727-BF16-000834FA9BC1}" presName="sp" presStyleCnt="0"/>
      <dgm:spPr/>
    </dgm:pt>
    <dgm:pt modelId="{FB2903E0-9E29-4A46-9FC6-2CB8156C3081}" type="pres">
      <dgm:prSet presAssocID="{7653C8E5-4DD6-4E58-A652-479096628585}" presName="arrowAndChildren" presStyleCnt="0"/>
      <dgm:spPr/>
    </dgm:pt>
    <dgm:pt modelId="{6E4B1E2F-FEA1-4E31-AF07-9DDBAB964800}" type="pres">
      <dgm:prSet presAssocID="{7653C8E5-4DD6-4E58-A652-479096628585}" presName="parentTextArrow" presStyleLbl="node1" presStyleIdx="3" presStyleCnt="5"/>
      <dgm:spPr/>
    </dgm:pt>
    <dgm:pt modelId="{E82D25C4-1444-4F4C-99E2-5DB3DB896439}" type="pres">
      <dgm:prSet presAssocID="{F20A8CE0-6D0B-41E7-A374-621486027373}" presName="sp" presStyleCnt="0"/>
      <dgm:spPr/>
    </dgm:pt>
    <dgm:pt modelId="{322DC824-FCBE-40DB-A3E3-3DE96FBF55EB}" type="pres">
      <dgm:prSet presAssocID="{29A3D299-D278-46C8-A934-F52C2654CE61}" presName="arrowAndChildren" presStyleCnt="0"/>
      <dgm:spPr/>
    </dgm:pt>
    <dgm:pt modelId="{C5E4E9AB-BA8C-472A-A645-498C6E3D01D7}" type="pres">
      <dgm:prSet presAssocID="{29A3D299-D278-46C8-A934-F52C2654CE61}" presName="parentTextArrow" presStyleLbl="node1" presStyleIdx="4" presStyleCnt="5"/>
      <dgm:spPr/>
    </dgm:pt>
  </dgm:ptLst>
  <dgm:cxnLst>
    <dgm:cxn modelId="{1ACC7E17-2E79-4805-A608-8B0542C29584}" srcId="{DCB176FF-B53B-4C06-BE1D-ECE3AF3815EF}" destId="{051BF710-B7B7-49EF-8CE5-7F56AF1ABB6D}" srcOrd="4" destOrd="0" parTransId="{F3BAD912-D19D-461A-ABB8-D9EE3D1ADB3D}" sibTransId="{850E11A8-71E1-4089-8421-357559AE277B}"/>
    <dgm:cxn modelId="{59021519-557D-47AA-B0E6-823CE3138569}" srcId="{DCB176FF-B53B-4C06-BE1D-ECE3AF3815EF}" destId="{055A3236-64A9-471C-AE4B-72E030C019B4}" srcOrd="3" destOrd="0" parTransId="{C96C054C-D776-44C1-A516-D1EF6282427D}" sibTransId="{D1CBE849-492C-484F-A718-6D1CE7DCA2DA}"/>
    <dgm:cxn modelId="{1FCCAD1C-3ED2-44CE-928E-131010BE3D7D}" type="presOf" srcId="{29A3D299-D278-46C8-A934-F52C2654CE61}" destId="{C5E4E9AB-BA8C-472A-A645-498C6E3D01D7}" srcOrd="0" destOrd="0" presId="urn:microsoft.com/office/officeart/2005/8/layout/process4"/>
    <dgm:cxn modelId="{65306628-2ACB-48C8-BFDA-81010E37B6AE}" type="presOf" srcId="{051BF710-B7B7-49EF-8CE5-7F56AF1ABB6D}" destId="{9AD22E63-7050-4B2A-84EB-6F11BB24A126}" srcOrd="0" destOrd="0" presId="urn:microsoft.com/office/officeart/2005/8/layout/process4"/>
    <dgm:cxn modelId="{CDE07129-8161-407F-A6DE-D9A7004BDECF}" type="presOf" srcId="{4F400267-3A33-4E69-BE48-6A2EF06FDCBA}" destId="{CBD47399-D2A4-427A-86E0-67F89ECC11CC}" srcOrd="0" destOrd="0" presId="urn:microsoft.com/office/officeart/2005/8/layout/process4"/>
    <dgm:cxn modelId="{D294DB34-73D0-4E3D-898F-DF77961B8D04}" type="presOf" srcId="{7653C8E5-4DD6-4E58-A652-479096628585}" destId="{6E4B1E2F-FEA1-4E31-AF07-9DDBAB964800}" srcOrd="0" destOrd="0" presId="urn:microsoft.com/office/officeart/2005/8/layout/process4"/>
    <dgm:cxn modelId="{7850086E-76DF-4865-90D8-B3194CDC661F}" type="presOf" srcId="{DCB176FF-B53B-4C06-BE1D-ECE3AF3815EF}" destId="{0FB91C99-4057-409B-A746-11E244B787D5}" srcOrd="0" destOrd="0" presId="urn:microsoft.com/office/officeart/2005/8/layout/process4"/>
    <dgm:cxn modelId="{AA551584-1957-40BE-B26F-70C5305C6A7D}" srcId="{DCB176FF-B53B-4C06-BE1D-ECE3AF3815EF}" destId="{29A3D299-D278-46C8-A934-F52C2654CE61}" srcOrd="0" destOrd="0" parTransId="{21AA8CB2-C568-440F-936A-57BFFC7C5F30}" sibTransId="{F20A8CE0-6D0B-41E7-A374-621486027373}"/>
    <dgm:cxn modelId="{43EC8F89-D99E-4C23-9285-57DA07082B06}" type="presOf" srcId="{055A3236-64A9-471C-AE4B-72E030C019B4}" destId="{F57502A8-8A65-4032-865C-797CDA50AFA5}" srcOrd="0" destOrd="0" presId="urn:microsoft.com/office/officeart/2005/8/layout/process4"/>
    <dgm:cxn modelId="{736E9BAC-2736-4278-A516-7D6909FD40EB}" srcId="{DCB176FF-B53B-4C06-BE1D-ECE3AF3815EF}" destId="{7653C8E5-4DD6-4E58-A652-479096628585}" srcOrd="1" destOrd="0" parTransId="{9DBE8281-83A3-4875-8BFC-B9DF9A56C9D9}" sibTransId="{92705776-8DAB-4727-BF16-000834FA9BC1}"/>
    <dgm:cxn modelId="{D16126BC-D9E4-4D32-BB9B-331B4F6ACD63}" srcId="{DCB176FF-B53B-4C06-BE1D-ECE3AF3815EF}" destId="{4F400267-3A33-4E69-BE48-6A2EF06FDCBA}" srcOrd="2" destOrd="0" parTransId="{0DCCAF74-27A1-4B44-AAA2-D7DF47490E38}" sibTransId="{E1829223-EEC8-431F-8892-143855D8AEA1}"/>
    <dgm:cxn modelId="{53C43F1B-C478-49B1-B4EA-B6CFFA766F84}" type="presParOf" srcId="{0FB91C99-4057-409B-A746-11E244B787D5}" destId="{0606EFA5-3870-4085-B752-10FC92D81FDC}" srcOrd="0" destOrd="0" presId="urn:microsoft.com/office/officeart/2005/8/layout/process4"/>
    <dgm:cxn modelId="{995203FE-600C-40EB-9FE3-E9DF84AFB573}" type="presParOf" srcId="{0606EFA5-3870-4085-B752-10FC92D81FDC}" destId="{9AD22E63-7050-4B2A-84EB-6F11BB24A126}" srcOrd="0" destOrd="0" presId="urn:microsoft.com/office/officeart/2005/8/layout/process4"/>
    <dgm:cxn modelId="{48A5D79B-3A30-4329-9CA8-56DF5C643699}" type="presParOf" srcId="{0FB91C99-4057-409B-A746-11E244B787D5}" destId="{0E8FCACD-84BA-4019-B983-EB339B83A2E5}" srcOrd="1" destOrd="0" presId="urn:microsoft.com/office/officeart/2005/8/layout/process4"/>
    <dgm:cxn modelId="{197C9A37-EC7A-4771-A98F-53D4B624CE10}" type="presParOf" srcId="{0FB91C99-4057-409B-A746-11E244B787D5}" destId="{F7DBFE7E-75B1-4409-B180-092F8F7D3466}" srcOrd="2" destOrd="0" presId="urn:microsoft.com/office/officeart/2005/8/layout/process4"/>
    <dgm:cxn modelId="{640B95C1-73DA-4877-AC95-85D9BA9864F5}" type="presParOf" srcId="{F7DBFE7E-75B1-4409-B180-092F8F7D3466}" destId="{F57502A8-8A65-4032-865C-797CDA50AFA5}" srcOrd="0" destOrd="0" presId="urn:microsoft.com/office/officeart/2005/8/layout/process4"/>
    <dgm:cxn modelId="{14F25DB9-F236-4385-9CE4-0E3C7E049877}" type="presParOf" srcId="{0FB91C99-4057-409B-A746-11E244B787D5}" destId="{ABFA0114-EC88-44BA-9A2C-16C5FA3367F6}" srcOrd="3" destOrd="0" presId="urn:microsoft.com/office/officeart/2005/8/layout/process4"/>
    <dgm:cxn modelId="{5153134A-B641-4714-B5C4-F33EF25B9291}" type="presParOf" srcId="{0FB91C99-4057-409B-A746-11E244B787D5}" destId="{BD4C4668-812E-40B1-AA64-AA8CB340A455}" srcOrd="4" destOrd="0" presId="urn:microsoft.com/office/officeart/2005/8/layout/process4"/>
    <dgm:cxn modelId="{EF3022B0-14B2-4D0C-B4C0-3AAB8FA381E6}" type="presParOf" srcId="{BD4C4668-812E-40B1-AA64-AA8CB340A455}" destId="{CBD47399-D2A4-427A-86E0-67F89ECC11CC}" srcOrd="0" destOrd="0" presId="urn:microsoft.com/office/officeart/2005/8/layout/process4"/>
    <dgm:cxn modelId="{39296025-F199-482F-AC58-1317B66BCBAC}" type="presParOf" srcId="{0FB91C99-4057-409B-A746-11E244B787D5}" destId="{73886CB5-B1FC-4F69-A4AC-6C30733B72EE}" srcOrd="5" destOrd="0" presId="urn:microsoft.com/office/officeart/2005/8/layout/process4"/>
    <dgm:cxn modelId="{6FF7DB31-6FA4-4AB5-AD49-4AEB99130EEF}" type="presParOf" srcId="{0FB91C99-4057-409B-A746-11E244B787D5}" destId="{FB2903E0-9E29-4A46-9FC6-2CB8156C3081}" srcOrd="6" destOrd="0" presId="urn:microsoft.com/office/officeart/2005/8/layout/process4"/>
    <dgm:cxn modelId="{AE2BD4B9-7E5B-4849-8A6B-B4B10B768A9D}" type="presParOf" srcId="{FB2903E0-9E29-4A46-9FC6-2CB8156C3081}" destId="{6E4B1E2F-FEA1-4E31-AF07-9DDBAB964800}" srcOrd="0" destOrd="0" presId="urn:microsoft.com/office/officeart/2005/8/layout/process4"/>
    <dgm:cxn modelId="{AE9F1151-A864-4C81-ADC3-0EAFD7CE4D79}" type="presParOf" srcId="{0FB91C99-4057-409B-A746-11E244B787D5}" destId="{E82D25C4-1444-4F4C-99E2-5DB3DB896439}" srcOrd="7" destOrd="0" presId="urn:microsoft.com/office/officeart/2005/8/layout/process4"/>
    <dgm:cxn modelId="{D8CAA82D-0AC2-4281-86EB-49E8334325B9}" type="presParOf" srcId="{0FB91C99-4057-409B-A746-11E244B787D5}" destId="{322DC824-FCBE-40DB-A3E3-3DE96FBF55EB}" srcOrd="8" destOrd="0" presId="urn:microsoft.com/office/officeart/2005/8/layout/process4"/>
    <dgm:cxn modelId="{1FA87211-F003-41F5-8722-B80C112303D8}" type="presParOf" srcId="{322DC824-FCBE-40DB-A3E3-3DE96FBF55EB}" destId="{C5E4E9AB-BA8C-472A-A645-498C6E3D01D7}" srcOrd="0" destOrd="0" presId="urn:microsoft.com/office/officeart/2005/8/layout/process4"/>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A1744-2FE8-4200-A32C-126CD4B2B5D7}">
      <dsp:nvSpPr>
        <dsp:cNvPr id="0" name=""/>
        <dsp:cNvSpPr/>
      </dsp:nvSpPr>
      <dsp:spPr>
        <a:xfrm>
          <a:off x="6035" y="211899"/>
          <a:ext cx="1804002" cy="108240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Rule-Based</a:t>
          </a:r>
        </a:p>
        <a:p>
          <a:pPr marL="0" lvl="0" indent="0" algn="ctr" defTabSz="800100">
            <a:lnSpc>
              <a:spcPct val="90000"/>
            </a:lnSpc>
            <a:spcBef>
              <a:spcPct val="0"/>
            </a:spcBef>
            <a:spcAft>
              <a:spcPct val="35000"/>
            </a:spcAft>
            <a:buNone/>
          </a:pPr>
          <a:r>
            <a:rPr lang="en-US" sz="1800" kern="1200" dirty="0"/>
            <a:t>(Before 2013)</a:t>
          </a:r>
          <a:endParaRPr lang="en-IN" sz="1800" kern="1200" dirty="0"/>
        </a:p>
      </dsp:txBody>
      <dsp:txXfrm>
        <a:off x="37737" y="243601"/>
        <a:ext cx="1740598" cy="1018997"/>
      </dsp:txXfrm>
    </dsp:sp>
    <dsp:sp modelId="{B59D5C06-1F3C-461C-935E-946367B537D5}">
      <dsp:nvSpPr>
        <dsp:cNvPr id="0" name=""/>
        <dsp:cNvSpPr/>
      </dsp:nvSpPr>
      <dsp:spPr>
        <a:xfrm>
          <a:off x="1990438" y="529403"/>
          <a:ext cx="382448" cy="447392"/>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990438" y="618881"/>
        <a:ext cx="267714" cy="268436"/>
      </dsp:txXfrm>
    </dsp:sp>
    <dsp:sp modelId="{82A0DDF5-3920-4004-AB14-F4CBD5268728}">
      <dsp:nvSpPr>
        <dsp:cNvPr id="0" name=""/>
        <dsp:cNvSpPr/>
      </dsp:nvSpPr>
      <dsp:spPr>
        <a:xfrm>
          <a:off x="2531638" y="211899"/>
          <a:ext cx="1804002" cy="108240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SVM / Logistic Regression</a:t>
          </a:r>
        </a:p>
        <a:p>
          <a:pPr marL="0" lvl="0" indent="0" algn="ctr" defTabSz="800100">
            <a:lnSpc>
              <a:spcPct val="90000"/>
            </a:lnSpc>
            <a:spcBef>
              <a:spcPct val="0"/>
            </a:spcBef>
            <a:spcAft>
              <a:spcPct val="35000"/>
            </a:spcAft>
            <a:buNone/>
          </a:pPr>
          <a:r>
            <a:rPr lang="en-US" sz="1800" kern="1200" dirty="0"/>
            <a:t>(2013-2016)</a:t>
          </a:r>
          <a:endParaRPr lang="en-IN" sz="1800" kern="1200" dirty="0"/>
        </a:p>
      </dsp:txBody>
      <dsp:txXfrm>
        <a:off x="2563340" y="243601"/>
        <a:ext cx="1740598" cy="1018997"/>
      </dsp:txXfrm>
    </dsp:sp>
    <dsp:sp modelId="{56917DAB-C492-40B5-A45B-7B84E4C35AEE}">
      <dsp:nvSpPr>
        <dsp:cNvPr id="0" name=""/>
        <dsp:cNvSpPr/>
      </dsp:nvSpPr>
      <dsp:spPr>
        <a:xfrm>
          <a:off x="4516041" y="529403"/>
          <a:ext cx="382448" cy="447392"/>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4516041" y="618881"/>
        <a:ext cx="267714" cy="268436"/>
      </dsp:txXfrm>
    </dsp:sp>
    <dsp:sp modelId="{189DF8C3-B0B7-49E9-8661-F0CACA47AD10}">
      <dsp:nvSpPr>
        <dsp:cNvPr id="0" name=""/>
        <dsp:cNvSpPr/>
      </dsp:nvSpPr>
      <dsp:spPr>
        <a:xfrm>
          <a:off x="5057242" y="211899"/>
          <a:ext cx="1804002" cy="108240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Neural Networks</a:t>
          </a:r>
        </a:p>
        <a:p>
          <a:pPr marL="0" lvl="0" indent="0" algn="ctr" defTabSz="800100">
            <a:lnSpc>
              <a:spcPct val="90000"/>
            </a:lnSpc>
            <a:spcBef>
              <a:spcPct val="0"/>
            </a:spcBef>
            <a:spcAft>
              <a:spcPct val="35000"/>
            </a:spcAft>
            <a:buNone/>
          </a:pPr>
          <a:r>
            <a:rPr lang="en-US" sz="1800" kern="1200" dirty="0"/>
            <a:t>(2016-2020)</a:t>
          </a:r>
          <a:endParaRPr lang="en-IN" sz="1800" kern="1200" dirty="0"/>
        </a:p>
      </dsp:txBody>
      <dsp:txXfrm>
        <a:off x="5088944" y="243601"/>
        <a:ext cx="1740598" cy="10189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D22E63-7050-4B2A-84EB-6F11BB24A126}">
      <dsp:nvSpPr>
        <dsp:cNvPr id="0" name=""/>
        <dsp:cNvSpPr/>
      </dsp:nvSpPr>
      <dsp:spPr>
        <a:xfrm>
          <a:off x="0" y="5963167"/>
          <a:ext cx="7318970" cy="97830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Find sentiment towards each aspect – “coffee -&gt; Positive, WIFI -&gt; Negative”</a:t>
          </a:r>
          <a:endParaRPr lang="en-IN" sz="2300" kern="1200" dirty="0"/>
        </a:p>
      </dsp:txBody>
      <dsp:txXfrm>
        <a:off x="0" y="5963167"/>
        <a:ext cx="7318970" cy="978307"/>
      </dsp:txXfrm>
    </dsp:sp>
    <dsp:sp modelId="{F57502A8-8A65-4032-865C-797CDA50AFA5}">
      <dsp:nvSpPr>
        <dsp:cNvPr id="0" name=""/>
        <dsp:cNvSpPr/>
      </dsp:nvSpPr>
      <dsp:spPr>
        <a:xfrm rot="10800000">
          <a:off x="0" y="4473205"/>
          <a:ext cx="7318970" cy="1504636"/>
        </a:xfrm>
        <a:prstGeom prst="upArrowCallou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Extract aspect terms from sentence – “coffee, </a:t>
          </a:r>
          <a:r>
            <a:rPr lang="en-US" sz="2300" kern="1200" dirty="0" err="1"/>
            <a:t>wifi</a:t>
          </a:r>
          <a:r>
            <a:rPr lang="en-US" sz="2300" kern="1200" dirty="0"/>
            <a:t>”</a:t>
          </a:r>
          <a:endParaRPr lang="en-IN" sz="2300" kern="1200" dirty="0"/>
        </a:p>
      </dsp:txBody>
      <dsp:txXfrm rot="10800000">
        <a:off x="0" y="4473205"/>
        <a:ext cx="7318970" cy="977667"/>
      </dsp:txXfrm>
    </dsp:sp>
    <dsp:sp modelId="{CBD47399-D2A4-427A-86E0-67F89ECC11CC}">
      <dsp:nvSpPr>
        <dsp:cNvPr id="0" name=""/>
        <dsp:cNvSpPr/>
      </dsp:nvSpPr>
      <dsp:spPr>
        <a:xfrm rot="10800000">
          <a:off x="0" y="2983243"/>
          <a:ext cx="7318970" cy="1504636"/>
        </a:xfrm>
        <a:prstGeom prst="upArrowCallou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Represent sentences or words as vectors of numbers</a:t>
          </a:r>
          <a:endParaRPr lang="en-IN" sz="2300" kern="1200" dirty="0"/>
        </a:p>
      </dsp:txBody>
      <dsp:txXfrm rot="10800000">
        <a:off x="0" y="2983243"/>
        <a:ext cx="7318970" cy="977667"/>
      </dsp:txXfrm>
    </dsp:sp>
    <dsp:sp modelId="{6E4B1E2F-FEA1-4E31-AF07-9DDBAB964800}">
      <dsp:nvSpPr>
        <dsp:cNvPr id="0" name=""/>
        <dsp:cNvSpPr/>
      </dsp:nvSpPr>
      <dsp:spPr>
        <a:xfrm rot="10800000">
          <a:off x="0" y="1493281"/>
          <a:ext cx="7318970" cy="1504636"/>
        </a:xfrm>
        <a:prstGeom prst="upArrowCallou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Preprocess Data – “good coffee but no </a:t>
          </a:r>
          <a:r>
            <a:rPr lang="en-US" sz="2300" kern="1200" dirty="0" err="1"/>
            <a:t>wifi</a:t>
          </a:r>
          <a:r>
            <a:rPr lang="en-US" sz="2300" kern="1200" dirty="0"/>
            <a:t>”</a:t>
          </a:r>
          <a:endParaRPr lang="en-IN" sz="2300" kern="1200" dirty="0"/>
        </a:p>
      </dsp:txBody>
      <dsp:txXfrm rot="10800000">
        <a:off x="0" y="1493281"/>
        <a:ext cx="7318970" cy="977667"/>
      </dsp:txXfrm>
    </dsp:sp>
    <dsp:sp modelId="{C5E4E9AB-BA8C-472A-A645-498C6E3D01D7}">
      <dsp:nvSpPr>
        <dsp:cNvPr id="0" name=""/>
        <dsp:cNvSpPr/>
      </dsp:nvSpPr>
      <dsp:spPr>
        <a:xfrm rot="10800000">
          <a:off x="0" y="3319"/>
          <a:ext cx="7318970" cy="1504636"/>
        </a:xfrm>
        <a:prstGeom prst="upArrowCallou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Reviews – “Good coffee, but no WIFI.”</a:t>
          </a:r>
          <a:endParaRPr lang="en-IN" sz="2300" kern="1200" dirty="0"/>
        </a:p>
      </dsp:txBody>
      <dsp:txXfrm rot="10800000">
        <a:off x="0" y="3319"/>
        <a:ext cx="7318970" cy="97766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9" y="3500110"/>
            <a:ext cx="25737979" cy="7445774"/>
          </a:xfrm>
        </p:spPr>
        <p:txBody>
          <a:bodyPr anchor="b"/>
          <a:lstStyle>
            <a:lvl1pPr algn="ctr">
              <a:defRPr sz="18711"/>
            </a:lvl1pPr>
          </a:lstStyle>
          <a:p>
            <a:r>
              <a:rPr lang="en-US"/>
              <a:t>Click to edit Master title style</a:t>
            </a:r>
            <a:endParaRPr lang="en-US" dirty="0"/>
          </a:p>
        </p:txBody>
      </p:sp>
      <p:sp>
        <p:nvSpPr>
          <p:cNvPr id="3" name="Subtitle 2"/>
          <p:cNvSpPr>
            <a:spLocks noGrp="1"/>
          </p:cNvSpPr>
          <p:nvPr>
            <p:ph type="subTitle" idx="1"/>
          </p:nvPr>
        </p:nvSpPr>
        <p:spPr>
          <a:xfrm>
            <a:off x="3784997" y="11233022"/>
            <a:ext cx="22709982" cy="5163525"/>
          </a:xfrm>
        </p:spPr>
        <p:txBody>
          <a:bodyPr/>
          <a:lstStyle>
            <a:lvl1pPr marL="0" indent="0" algn="ctr">
              <a:buNone/>
              <a:defRPr sz="7484"/>
            </a:lvl1pPr>
            <a:lvl2pPr marL="1425738" indent="0" algn="ctr">
              <a:buNone/>
              <a:defRPr sz="6237"/>
            </a:lvl2pPr>
            <a:lvl3pPr marL="2851476" indent="0" algn="ctr">
              <a:buNone/>
              <a:defRPr sz="5614"/>
            </a:lvl3pPr>
            <a:lvl4pPr marL="4277214" indent="0" algn="ctr">
              <a:buNone/>
              <a:defRPr sz="4989"/>
            </a:lvl4pPr>
            <a:lvl5pPr marL="5702951" indent="0" algn="ctr">
              <a:buNone/>
              <a:defRPr sz="4989"/>
            </a:lvl5pPr>
            <a:lvl6pPr marL="7128690" indent="0" algn="ctr">
              <a:buNone/>
              <a:defRPr sz="4989"/>
            </a:lvl6pPr>
            <a:lvl7pPr marL="8554427" indent="0" algn="ctr">
              <a:buNone/>
              <a:defRPr sz="4989"/>
            </a:lvl7pPr>
            <a:lvl8pPr marL="9980165" indent="0" algn="ctr">
              <a:buNone/>
              <a:defRPr sz="4989"/>
            </a:lvl8pPr>
            <a:lvl9pPr marL="1140590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7CBD18-EE10-4046-8564-7530773EB2CF}"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C9781C-7231-430E-8F1D-3AE4F4492BC3}" type="slidenum">
              <a:rPr lang="en-IN" smtClean="0"/>
              <a:t>‹#›</a:t>
            </a:fld>
            <a:endParaRPr lang="en-IN"/>
          </a:p>
        </p:txBody>
      </p:sp>
    </p:spTree>
    <p:extLst>
      <p:ext uri="{BB962C8B-B14F-4D97-AF65-F5344CB8AC3E}">
        <p14:creationId xmlns:p14="http://schemas.microsoft.com/office/powerpoint/2010/main" val="1755804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7CBD18-EE10-4046-8564-7530773EB2CF}"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C9781C-7231-430E-8F1D-3AE4F4492BC3}" type="slidenum">
              <a:rPr lang="en-IN" smtClean="0"/>
              <a:t>‹#›</a:t>
            </a:fld>
            <a:endParaRPr lang="en-IN"/>
          </a:p>
        </p:txBody>
      </p:sp>
    </p:spTree>
    <p:extLst>
      <p:ext uri="{BB962C8B-B14F-4D97-AF65-F5344CB8AC3E}">
        <p14:creationId xmlns:p14="http://schemas.microsoft.com/office/powerpoint/2010/main" val="194915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9109" y="1138649"/>
            <a:ext cx="6529120" cy="181243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750" y="1138649"/>
            <a:ext cx="19208859" cy="1812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7CBD18-EE10-4046-8564-7530773EB2CF}"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C9781C-7231-430E-8F1D-3AE4F4492BC3}" type="slidenum">
              <a:rPr lang="en-IN" smtClean="0"/>
              <a:t>‹#›</a:t>
            </a:fld>
            <a:endParaRPr lang="en-IN"/>
          </a:p>
        </p:txBody>
      </p:sp>
    </p:spTree>
    <p:extLst>
      <p:ext uri="{BB962C8B-B14F-4D97-AF65-F5344CB8AC3E}">
        <p14:creationId xmlns:p14="http://schemas.microsoft.com/office/powerpoint/2010/main" val="4019874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7CBD18-EE10-4046-8564-7530773EB2CF}"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C9781C-7231-430E-8F1D-3AE4F4492BC3}" type="slidenum">
              <a:rPr lang="en-IN" smtClean="0"/>
              <a:t>‹#›</a:t>
            </a:fld>
            <a:endParaRPr lang="en-IN"/>
          </a:p>
        </p:txBody>
      </p:sp>
    </p:spTree>
    <p:extLst>
      <p:ext uri="{BB962C8B-B14F-4D97-AF65-F5344CB8AC3E}">
        <p14:creationId xmlns:p14="http://schemas.microsoft.com/office/powerpoint/2010/main" val="3595916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980" y="5331854"/>
            <a:ext cx="26116478" cy="8896313"/>
          </a:xfrm>
        </p:spPr>
        <p:txBody>
          <a:bodyPr anchor="b"/>
          <a:lstStyle>
            <a:lvl1pPr>
              <a:defRPr sz="18711"/>
            </a:lvl1pPr>
          </a:lstStyle>
          <a:p>
            <a:r>
              <a:rPr lang="en-US"/>
              <a:t>Click to edit Master title style</a:t>
            </a:r>
            <a:endParaRPr lang="en-US" dirty="0"/>
          </a:p>
        </p:txBody>
      </p:sp>
      <p:sp>
        <p:nvSpPr>
          <p:cNvPr id="3" name="Text Placeholder 2"/>
          <p:cNvSpPr>
            <a:spLocks noGrp="1"/>
          </p:cNvSpPr>
          <p:nvPr>
            <p:ph type="body" idx="1"/>
          </p:nvPr>
        </p:nvSpPr>
        <p:spPr>
          <a:xfrm>
            <a:off x="2065980" y="14312330"/>
            <a:ext cx="26116478" cy="4678361"/>
          </a:xfrm>
        </p:spPr>
        <p:txBody>
          <a:bodyPr/>
          <a:lstStyle>
            <a:lvl1pPr marL="0" indent="0">
              <a:buNone/>
              <a:defRPr sz="7484">
                <a:solidFill>
                  <a:schemeClr val="tx1"/>
                </a:solidFill>
              </a:defRPr>
            </a:lvl1pPr>
            <a:lvl2pPr marL="1425738" indent="0">
              <a:buNone/>
              <a:defRPr sz="6237">
                <a:solidFill>
                  <a:schemeClr val="tx1">
                    <a:tint val="75000"/>
                  </a:schemeClr>
                </a:solidFill>
              </a:defRPr>
            </a:lvl2pPr>
            <a:lvl3pPr marL="2851476" indent="0">
              <a:buNone/>
              <a:defRPr sz="5614">
                <a:solidFill>
                  <a:schemeClr val="tx1">
                    <a:tint val="75000"/>
                  </a:schemeClr>
                </a:solidFill>
              </a:defRPr>
            </a:lvl3pPr>
            <a:lvl4pPr marL="4277214" indent="0">
              <a:buNone/>
              <a:defRPr sz="4989">
                <a:solidFill>
                  <a:schemeClr val="tx1">
                    <a:tint val="75000"/>
                  </a:schemeClr>
                </a:solidFill>
              </a:defRPr>
            </a:lvl4pPr>
            <a:lvl5pPr marL="5702951" indent="0">
              <a:buNone/>
              <a:defRPr sz="4989">
                <a:solidFill>
                  <a:schemeClr val="tx1">
                    <a:tint val="75000"/>
                  </a:schemeClr>
                </a:solidFill>
              </a:defRPr>
            </a:lvl5pPr>
            <a:lvl6pPr marL="7128690" indent="0">
              <a:buNone/>
              <a:defRPr sz="4989">
                <a:solidFill>
                  <a:schemeClr val="tx1">
                    <a:tint val="75000"/>
                  </a:schemeClr>
                </a:solidFill>
              </a:defRPr>
            </a:lvl6pPr>
            <a:lvl7pPr marL="8554427" indent="0">
              <a:buNone/>
              <a:defRPr sz="4989">
                <a:solidFill>
                  <a:schemeClr val="tx1">
                    <a:tint val="75000"/>
                  </a:schemeClr>
                </a:solidFill>
              </a:defRPr>
            </a:lvl7pPr>
            <a:lvl8pPr marL="9980165" indent="0">
              <a:buNone/>
              <a:defRPr sz="4989">
                <a:solidFill>
                  <a:schemeClr val="tx1">
                    <a:tint val="75000"/>
                  </a:schemeClr>
                </a:solidFill>
              </a:defRPr>
            </a:lvl8pPr>
            <a:lvl9pPr marL="1140590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7CBD18-EE10-4046-8564-7530773EB2CF}"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C9781C-7231-430E-8F1D-3AE4F4492BC3}" type="slidenum">
              <a:rPr lang="en-IN" smtClean="0"/>
              <a:t>‹#›</a:t>
            </a:fld>
            <a:endParaRPr lang="en-IN"/>
          </a:p>
        </p:txBody>
      </p:sp>
    </p:spTree>
    <p:extLst>
      <p:ext uri="{BB962C8B-B14F-4D97-AF65-F5344CB8AC3E}">
        <p14:creationId xmlns:p14="http://schemas.microsoft.com/office/powerpoint/2010/main" val="3269388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748" y="5693245"/>
            <a:ext cx="12868990" cy="135697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9237" y="5693245"/>
            <a:ext cx="12868990" cy="135697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7CBD18-EE10-4046-8564-7530773EB2CF}" type="datetimeFigureOut">
              <a:rPr lang="en-IN" smtClean="0"/>
              <a:t>02-12-2020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C9781C-7231-430E-8F1D-3AE4F4492BC3}" type="slidenum">
              <a:rPr lang="en-IN" smtClean="0"/>
              <a:t>‹#›</a:t>
            </a:fld>
            <a:endParaRPr lang="en-IN"/>
          </a:p>
        </p:txBody>
      </p:sp>
    </p:spTree>
    <p:extLst>
      <p:ext uri="{BB962C8B-B14F-4D97-AF65-F5344CB8AC3E}">
        <p14:creationId xmlns:p14="http://schemas.microsoft.com/office/powerpoint/2010/main" val="1410970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693" y="1138654"/>
            <a:ext cx="26116478" cy="413379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696" y="5242739"/>
            <a:ext cx="12809847" cy="2569384"/>
          </a:xfrm>
        </p:spPr>
        <p:txBody>
          <a:bodyPr anchor="b"/>
          <a:lstStyle>
            <a:lvl1pPr marL="0" indent="0">
              <a:buNone/>
              <a:defRPr sz="7484" b="1"/>
            </a:lvl1pPr>
            <a:lvl2pPr marL="1425738" indent="0">
              <a:buNone/>
              <a:defRPr sz="6237" b="1"/>
            </a:lvl2pPr>
            <a:lvl3pPr marL="2851476" indent="0">
              <a:buNone/>
              <a:defRPr sz="5614" b="1"/>
            </a:lvl3pPr>
            <a:lvl4pPr marL="4277214" indent="0">
              <a:buNone/>
              <a:defRPr sz="4989" b="1"/>
            </a:lvl4pPr>
            <a:lvl5pPr marL="5702951" indent="0">
              <a:buNone/>
              <a:defRPr sz="4989" b="1"/>
            </a:lvl5pPr>
            <a:lvl6pPr marL="7128690" indent="0">
              <a:buNone/>
              <a:defRPr sz="4989" b="1"/>
            </a:lvl6pPr>
            <a:lvl7pPr marL="8554427" indent="0">
              <a:buNone/>
              <a:defRPr sz="4989" b="1"/>
            </a:lvl7pPr>
            <a:lvl8pPr marL="9980165" indent="0">
              <a:buNone/>
              <a:defRPr sz="4989" b="1"/>
            </a:lvl8pPr>
            <a:lvl9pPr marL="1140590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696" y="7812123"/>
            <a:ext cx="12809847" cy="114904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9239" y="5242739"/>
            <a:ext cx="12872933" cy="2569384"/>
          </a:xfrm>
        </p:spPr>
        <p:txBody>
          <a:bodyPr anchor="b"/>
          <a:lstStyle>
            <a:lvl1pPr marL="0" indent="0">
              <a:buNone/>
              <a:defRPr sz="7484" b="1"/>
            </a:lvl1pPr>
            <a:lvl2pPr marL="1425738" indent="0">
              <a:buNone/>
              <a:defRPr sz="6237" b="1"/>
            </a:lvl2pPr>
            <a:lvl3pPr marL="2851476" indent="0">
              <a:buNone/>
              <a:defRPr sz="5614" b="1"/>
            </a:lvl3pPr>
            <a:lvl4pPr marL="4277214" indent="0">
              <a:buNone/>
              <a:defRPr sz="4989" b="1"/>
            </a:lvl4pPr>
            <a:lvl5pPr marL="5702951" indent="0">
              <a:buNone/>
              <a:defRPr sz="4989" b="1"/>
            </a:lvl5pPr>
            <a:lvl6pPr marL="7128690" indent="0">
              <a:buNone/>
              <a:defRPr sz="4989" b="1"/>
            </a:lvl6pPr>
            <a:lvl7pPr marL="8554427" indent="0">
              <a:buNone/>
              <a:defRPr sz="4989" b="1"/>
            </a:lvl7pPr>
            <a:lvl8pPr marL="9980165" indent="0">
              <a:buNone/>
              <a:defRPr sz="4989" b="1"/>
            </a:lvl8pPr>
            <a:lvl9pPr marL="1140590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9239" y="7812123"/>
            <a:ext cx="12872933" cy="114904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7CBD18-EE10-4046-8564-7530773EB2CF}" type="datetimeFigureOut">
              <a:rPr lang="en-IN" smtClean="0"/>
              <a:t>02-12-2020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C9781C-7231-430E-8F1D-3AE4F4492BC3}" type="slidenum">
              <a:rPr lang="en-IN" smtClean="0"/>
              <a:t>‹#›</a:t>
            </a:fld>
            <a:endParaRPr lang="en-IN"/>
          </a:p>
        </p:txBody>
      </p:sp>
    </p:spTree>
    <p:extLst>
      <p:ext uri="{BB962C8B-B14F-4D97-AF65-F5344CB8AC3E}">
        <p14:creationId xmlns:p14="http://schemas.microsoft.com/office/powerpoint/2010/main" val="1667417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7CBD18-EE10-4046-8564-7530773EB2CF}" type="datetimeFigureOut">
              <a:rPr lang="en-IN" smtClean="0"/>
              <a:t>02-12-2020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C9781C-7231-430E-8F1D-3AE4F4492BC3}" type="slidenum">
              <a:rPr lang="en-IN" smtClean="0"/>
              <a:t>‹#›</a:t>
            </a:fld>
            <a:endParaRPr lang="en-IN"/>
          </a:p>
        </p:txBody>
      </p:sp>
    </p:spTree>
    <p:extLst>
      <p:ext uri="{BB962C8B-B14F-4D97-AF65-F5344CB8AC3E}">
        <p14:creationId xmlns:p14="http://schemas.microsoft.com/office/powerpoint/2010/main" val="1650898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CBD18-EE10-4046-8564-7530773EB2CF}" type="datetimeFigureOut">
              <a:rPr lang="en-IN" smtClean="0"/>
              <a:t>02-12-2020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C9781C-7231-430E-8F1D-3AE4F4492BC3}" type="slidenum">
              <a:rPr lang="en-IN" smtClean="0"/>
              <a:t>‹#›</a:t>
            </a:fld>
            <a:endParaRPr lang="en-IN"/>
          </a:p>
        </p:txBody>
      </p:sp>
    </p:spTree>
    <p:extLst>
      <p:ext uri="{BB962C8B-B14F-4D97-AF65-F5344CB8AC3E}">
        <p14:creationId xmlns:p14="http://schemas.microsoft.com/office/powerpoint/2010/main" val="3785651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692" y="1425787"/>
            <a:ext cx="9766080" cy="4990254"/>
          </a:xfrm>
        </p:spPr>
        <p:txBody>
          <a:bodyPr anchor="b"/>
          <a:lstStyle>
            <a:lvl1pPr>
              <a:defRPr sz="9979"/>
            </a:lvl1pPr>
          </a:lstStyle>
          <a:p>
            <a:r>
              <a:rPr lang="en-US"/>
              <a:t>Click to edit Master title style</a:t>
            </a:r>
            <a:endParaRPr lang="en-US" dirty="0"/>
          </a:p>
        </p:txBody>
      </p:sp>
      <p:sp>
        <p:nvSpPr>
          <p:cNvPr id="3" name="Content Placeholder 2"/>
          <p:cNvSpPr>
            <a:spLocks noGrp="1"/>
          </p:cNvSpPr>
          <p:nvPr>
            <p:ph idx="1"/>
          </p:nvPr>
        </p:nvSpPr>
        <p:spPr>
          <a:xfrm>
            <a:off x="12872934" y="3079307"/>
            <a:ext cx="15329238" cy="15198490"/>
          </a:xfrm>
        </p:spPr>
        <p:txBody>
          <a:bodyPr/>
          <a:lstStyle>
            <a:lvl1pPr>
              <a:defRPr sz="9979"/>
            </a:lvl1pPr>
            <a:lvl2pPr>
              <a:defRPr sz="8732"/>
            </a:lvl2pPr>
            <a:lvl3pPr>
              <a:defRPr sz="7484"/>
            </a:lvl3pPr>
            <a:lvl4pPr>
              <a:defRPr sz="6237"/>
            </a:lvl4pPr>
            <a:lvl5pPr>
              <a:defRPr sz="6237"/>
            </a:lvl5pPr>
            <a:lvl6pPr>
              <a:defRPr sz="6237"/>
            </a:lvl6pPr>
            <a:lvl7pPr>
              <a:defRPr sz="6237"/>
            </a:lvl7pPr>
            <a:lvl8pPr>
              <a:defRPr sz="6237"/>
            </a:lvl8pPr>
            <a:lvl9pPr>
              <a:defRPr sz="623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692" y="6416041"/>
            <a:ext cx="9766080" cy="11886508"/>
          </a:xfrm>
        </p:spPr>
        <p:txBody>
          <a:bodyPr/>
          <a:lstStyle>
            <a:lvl1pPr marL="0" indent="0">
              <a:buNone/>
              <a:defRPr sz="4989"/>
            </a:lvl1pPr>
            <a:lvl2pPr marL="1425738" indent="0">
              <a:buNone/>
              <a:defRPr sz="4365"/>
            </a:lvl2pPr>
            <a:lvl3pPr marL="2851476" indent="0">
              <a:buNone/>
              <a:defRPr sz="3742"/>
            </a:lvl3pPr>
            <a:lvl4pPr marL="4277214" indent="0">
              <a:buNone/>
              <a:defRPr sz="3118"/>
            </a:lvl4pPr>
            <a:lvl5pPr marL="5702951" indent="0">
              <a:buNone/>
              <a:defRPr sz="3118"/>
            </a:lvl5pPr>
            <a:lvl6pPr marL="7128690" indent="0">
              <a:buNone/>
              <a:defRPr sz="3118"/>
            </a:lvl6pPr>
            <a:lvl7pPr marL="8554427" indent="0">
              <a:buNone/>
              <a:defRPr sz="3118"/>
            </a:lvl7pPr>
            <a:lvl8pPr marL="9980165" indent="0">
              <a:buNone/>
              <a:defRPr sz="3118"/>
            </a:lvl8pPr>
            <a:lvl9pPr marL="1140590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817CBD18-EE10-4046-8564-7530773EB2CF}" type="datetimeFigureOut">
              <a:rPr lang="en-IN" smtClean="0"/>
              <a:t>02-12-2020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C9781C-7231-430E-8F1D-3AE4F4492BC3}" type="slidenum">
              <a:rPr lang="en-IN" smtClean="0"/>
              <a:t>‹#›</a:t>
            </a:fld>
            <a:endParaRPr lang="en-IN"/>
          </a:p>
        </p:txBody>
      </p:sp>
    </p:spTree>
    <p:extLst>
      <p:ext uri="{BB962C8B-B14F-4D97-AF65-F5344CB8AC3E}">
        <p14:creationId xmlns:p14="http://schemas.microsoft.com/office/powerpoint/2010/main" val="216545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692" y="1425787"/>
            <a:ext cx="9766080" cy="4990254"/>
          </a:xfrm>
        </p:spPr>
        <p:txBody>
          <a:bodyPr anchor="b"/>
          <a:lstStyle>
            <a:lvl1pPr>
              <a:defRPr sz="9979"/>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2934" y="3079307"/>
            <a:ext cx="15329238" cy="15198490"/>
          </a:xfrm>
        </p:spPr>
        <p:txBody>
          <a:bodyPr anchor="t"/>
          <a:lstStyle>
            <a:lvl1pPr marL="0" indent="0">
              <a:buNone/>
              <a:defRPr sz="9979"/>
            </a:lvl1pPr>
            <a:lvl2pPr marL="1425738" indent="0">
              <a:buNone/>
              <a:defRPr sz="8732"/>
            </a:lvl2pPr>
            <a:lvl3pPr marL="2851476" indent="0">
              <a:buNone/>
              <a:defRPr sz="7484"/>
            </a:lvl3pPr>
            <a:lvl4pPr marL="4277214" indent="0">
              <a:buNone/>
              <a:defRPr sz="6237"/>
            </a:lvl4pPr>
            <a:lvl5pPr marL="5702951" indent="0">
              <a:buNone/>
              <a:defRPr sz="6237"/>
            </a:lvl5pPr>
            <a:lvl6pPr marL="7128690" indent="0">
              <a:buNone/>
              <a:defRPr sz="6237"/>
            </a:lvl6pPr>
            <a:lvl7pPr marL="8554427" indent="0">
              <a:buNone/>
              <a:defRPr sz="6237"/>
            </a:lvl7pPr>
            <a:lvl8pPr marL="9980165" indent="0">
              <a:buNone/>
              <a:defRPr sz="6237"/>
            </a:lvl8pPr>
            <a:lvl9pPr marL="11405903" indent="0">
              <a:buNone/>
              <a:defRPr sz="6237"/>
            </a:lvl9pPr>
          </a:lstStyle>
          <a:p>
            <a:r>
              <a:rPr lang="en-US"/>
              <a:t>Click icon to add picture</a:t>
            </a:r>
            <a:endParaRPr lang="en-US" dirty="0"/>
          </a:p>
        </p:txBody>
      </p:sp>
      <p:sp>
        <p:nvSpPr>
          <p:cNvPr id="4" name="Text Placeholder 3"/>
          <p:cNvSpPr>
            <a:spLocks noGrp="1"/>
          </p:cNvSpPr>
          <p:nvPr>
            <p:ph type="body" sz="half" idx="2"/>
          </p:nvPr>
        </p:nvSpPr>
        <p:spPr>
          <a:xfrm>
            <a:off x="2085692" y="6416041"/>
            <a:ext cx="9766080" cy="11886508"/>
          </a:xfrm>
        </p:spPr>
        <p:txBody>
          <a:bodyPr/>
          <a:lstStyle>
            <a:lvl1pPr marL="0" indent="0">
              <a:buNone/>
              <a:defRPr sz="4989"/>
            </a:lvl1pPr>
            <a:lvl2pPr marL="1425738" indent="0">
              <a:buNone/>
              <a:defRPr sz="4365"/>
            </a:lvl2pPr>
            <a:lvl3pPr marL="2851476" indent="0">
              <a:buNone/>
              <a:defRPr sz="3742"/>
            </a:lvl3pPr>
            <a:lvl4pPr marL="4277214" indent="0">
              <a:buNone/>
              <a:defRPr sz="3118"/>
            </a:lvl4pPr>
            <a:lvl5pPr marL="5702951" indent="0">
              <a:buNone/>
              <a:defRPr sz="3118"/>
            </a:lvl5pPr>
            <a:lvl6pPr marL="7128690" indent="0">
              <a:buNone/>
              <a:defRPr sz="3118"/>
            </a:lvl6pPr>
            <a:lvl7pPr marL="8554427" indent="0">
              <a:buNone/>
              <a:defRPr sz="3118"/>
            </a:lvl7pPr>
            <a:lvl8pPr marL="9980165" indent="0">
              <a:buNone/>
              <a:defRPr sz="3118"/>
            </a:lvl8pPr>
            <a:lvl9pPr marL="1140590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817CBD18-EE10-4046-8564-7530773EB2CF}" type="datetimeFigureOut">
              <a:rPr lang="en-IN" smtClean="0"/>
              <a:t>02-12-2020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C9781C-7231-430E-8F1D-3AE4F4492BC3}" type="slidenum">
              <a:rPr lang="en-IN" smtClean="0"/>
              <a:t>‹#›</a:t>
            </a:fld>
            <a:endParaRPr lang="en-IN"/>
          </a:p>
        </p:txBody>
      </p:sp>
    </p:spTree>
    <p:extLst>
      <p:ext uri="{BB962C8B-B14F-4D97-AF65-F5344CB8AC3E}">
        <p14:creationId xmlns:p14="http://schemas.microsoft.com/office/powerpoint/2010/main" val="2416784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749" y="1138654"/>
            <a:ext cx="26116478" cy="413379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749" y="5693245"/>
            <a:ext cx="26116478" cy="1356972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749" y="19822400"/>
            <a:ext cx="6812994" cy="1138649"/>
          </a:xfrm>
          <a:prstGeom prst="rect">
            <a:avLst/>
          </a:prstGeom>
        </p:spPr>
        <p:txBody>
          <a:bodyPr vert="horz" lIns="91440" tIns="45720" rIns="91440" bIns="45720" rtlCol="0" anchor="ctr"/>
          <a:lstStyle>
            <a:lvl1pPr algn="l">
              <a:defRPr sz="3742">
                <a:solidFill>
                  <a:schemeClr val="tx1">
                    <a:tint val="75000"/>
                  </a:schemeClr>
                </a:solidFill>
              </a:defRPr>
            </a:lvl1pPr>
          </a:lstStyle>
          <a:p>
            <a:fld id="{817CBD18-EE10-4046-8564-7530773EB2CF}" type="datetimeFigureOut">
              <a:rPr lang="en-IN" smtClean="0"/>
              <a:t>02-12-2020</a:t>
            </a:fld>
            <a:endParaRPr lang="en-IN"/>
          </a:p>
        </p:txBody>
      </p:sp>
      <p:sp>
        <p:nvSpPr>
          <p:cNvPr id="5" name="Footer Placeholder 4"/>
          <p:cNvSpPr>
            <a:spLocks noGrp="1"/>
          </p:cNvSpPr>
          <p:nvPr>
            <p:ph type="ftr" sz="quarter" idx="3"/>
          </p:nvPr>
        </p:nvSpPr>
        <p:spPr>
          <a:xfrm>
            <a:off x="10030243" y="19822400"/>
            <a:ext cx="10219491" cy="1138649"/>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1385233" y="19822400"/>
            <a:ext cx="6812994" cy="1138649"/>
          </a:xfrm>
          <a:prstGeom prst="rect">
            <a:avLst/>
          </a:prstGeom>
        </p:spPr>
        <p:txBody>
          <a:bodyPr vert="horz" lIns="91440" tIns="45720" rIns="91440" bIns="45720" rtlCol="0" anchor="ctr"/>
          <a:lstStyle>
            <a:lvl1pPr algn="r">
              <a:defRPr sz="3742">
                <a:solidFill>
                  <a:schemeClr val="tx1">
                    <a:tint val="75000"/>
                  </a:schemeClr>
                </a:solidFill>
              </a:defRPr>
            </a:lvl1pPr>
          </a:lstStyle>
          <a:p>
            <a:fld id="{02C9781C-7231-430E-8F1D-3AE4F4492BC3}" type="slidenum">
              <a:rPr lang="en-IN" smtClean="0"/>
              <a:t>‹#›</a:t>
            </a:fld>
            <a:endParaRPr lang="en-IN"/>
          </a:p>
        </p:txBody>
      </p:sp>
    </p:spTree>
    <p:extLst>
      <p:ext uri="{BB962C8B-B14F-4D97-AF65-F5344CB8AC3E}">
        <p14:creationId xmlns:p14="http://schemas.microsoft.com/office/powerpoint/2010/main" val="1624954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476" rtl="0" eaLnBrk="1" latinLnBrk="0" hangingPunct="1">
        <a:lnSpc>
          <a:spcPct val="90000"/>
        </a:lnSpc>
        <a:spcBef>
          <a:spcPct val="0"/>
        </a:spcBef>
        <a:buNone/>
        <a:defRPr sz="13721" kern="1200">
          <a:solidFill>
            <a:schemeClr val="tx1"/>
          </a:solidFill>
          <a:latin typeface="+mj-lt"/>
          <a:ea typeface="+mj-ea"/>
          <a:cs typeface="+mj-cs"/>
        </a:defRPr>
      </a:lvl1pPr>
    </p:titleStyle>
    <p:bodyStyle>
      <a:lvl1pPr marL="712869" indent="-712869" algn="l" defTabSz="2851476" rtl="0" eaLnBrk="1" latinLnBrk="0" hangingPunct="1">
        <a:lnSpc>
          <a:spcPct val="90000"/>
        </a:lnSpc>
        <a:spcBef>
          <a:spcPts val="3118"/>
        </a:spcBef>
        <a:buFont typeface="Arial" panose="020B0604020202020204" pitchFamily="34" charset="0"/>
        <a:buChar char="•"/>
        <a:defRPr sz="8732" kern="1200">
          <a:solidFill>
            <a:schemeClr val="tx1"/>
          </a:solidFill>
          <a:latin typeface="+mn-lt"/>
          <a:ea typeface="+mn-ea"/>
          <a:cs typeface="+mn-cs"/>
        </a:defRPr>
      </a:lvl1pPr>
      <a:lvl2pPr marL="2138607" indent="-712869" algn="l" defTabSz="2851476" rtl="0" eaLnBrk="1" latinLnBrk="0" hangingPunct="1">
        <a:lnSpc>
          <a:spcPct val="90000"/>
        </a:lnSpc>
        <a:spcBef>
          <a:spcPts val="1559"/>
        </a:spcBef>
        <a:buFont typeface="Arial" panose="020B0604020202020204" pitchFamily="34" charset="0"/>
        <a:buChar char="•"/>
        <a:defRPr sz="7484" kern="1200">
          <a:solidFill>
            <a:schemeClr val="tx1"/>
          </a:solidFill>
          <a:latin typeface="+mn-lt"/>
          <a:ea typeface="+mn-ea"/>
          <a:cs typeface="+mn-cs"/>
        </a:defRPr>
      </a:lvl2pPr>
      <a:lvl3pPr marL="3564344" indent="-712869" algn="l" defTabSz="2851476" rtl="0" eaLnBrk="1" latinLnBrk="0" hangingPunct="1">
        <a:lnSpc>
          <a:spcPct val="90000"/>
        </a:lnSpc>
        <a:spcBef>
          <a:spcPts val="1559"/>
        </a:spcBef>
        <a:buFont typeface="Arial" panose="020B0604020202020204" pitchFamily="34" charset="0"/>
        <a:buChar char="•"/>
        <a:defRPr sz="6237" kern="1200">
          <a:solidFill>
            <a:schemeClr val="tx1"/>
          </a:solidFill>
          <a:latin typeface="+mn-lt"/>
          <a:ea typeface="+mn-ea"/>
          <a:cs typeface="+mn-cs"/>
        </a:defRPr>
      </a:lvl3pPr>
      <a:lvl4pPr marL="4990083" indent="-712869" algn="l" defTabSz="2851476"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4pPr>
      <a:lvl5pPr marL="6415821" indent="-712869" algn="l" defTabSz="2851476"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5pPr>
      <a:lvl6pPr marL="7841558" indent="-712869" algn="l" defTabSz="2851476"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6pPr>
      <a:lvl7pPr marL="9267297" indent="-712869" algn="l" defTabSz="2851476"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7pPr>
      <a:lvl8pPr marL="10693034" indent="-712869" algn="l" defTabSz="2851476"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8pPr>
      <a:lvl9pPr marL="12118772" indent="-712869" algn="l" defTabSz="2851476"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9pPr>
    </p:bodyStyle>
    <p:otherStyle>
      <a:defPPr>
        <a:defRPr lang="en-US"/>
      </a:defPPr>
      <a:lvl1pPr marL="0" algn="l" defTabSz="2851476" rtl="0" eaLnBrk="1" latinLnBrk="0" hangingPunct="1">
        <a:defRPr sz="5614" kern="1200">
          <a:solidFill>
            <a:schemeClr val="tx1"/>
          </a:solidFill>
          <a:latin typeface="+mn-lt"/>
          <a:ea typeface="+mn-ea"/>
          <a:cs typeface="+mn-cs"/>
        </a:defRPr>
      </a:lvl1pPr>
      <a:lvl2pPr marL="1425738" algn="l" defTabSz="2851476" rtl="0" eaLnBrk="1" latinLnBrk="0" hangingPunct="1">
        <a:defRPr sz="5614" kern="1200">
          <a:solidFill>
            <a:schemeClr val="tx1"/>
          </a:solidFill>
          <a:latin typeface="+mn-lt"/>
          <a:ea typeface="+mn-ea"/>
          <a:cs typeface="+mn-cs"/>
        </a:defRPr>
      </a:lvl2pPr>
      <a:lvl3pPr marL="2851476" algn="l" defTabSz="2851476" rtl="0" eaLnBrk="1" latinLnBrk="0" hangingPunct="1">
        <a:defRPr sz="5614" kern="1200">
          <a:solidFill>
            <a:schemeClr val="tx1"/>
          </a:solidFill>
          <a:latin typeface="+mn-lt"/>
          <a:ea typeface="+mn-ea"/>
          <a:cs typeface="+mn-cs"/>
        </a:defRPr>
      </a:lvl3pPr>
      <a:lvl4pPr marL="4277214" algn="l" defTabSz="2851476" rtl="0" eaLnBrk="1" latinLnBrk="0" hangingPunct="1">
        <a:defRPr sz="5614" kern="1200">
          <a:solidFill>
            <a:schemeClr val="tx1"/>
          </a:solidFill>
          <a:latin typeface="+mn-lt"/>
          <a:ea typeface="+mn-ea"/>
          <a:cs typeface="+mn-cs"/>
        </a:defRPr>
      </a:lvl4pPr>
      <a:lvl5pPr marL="5702951" algn="l" defTabSz="2851476" rtl="0" eaLnBrk="1" latinLnBrk="0" hangingPunct="1">
        <a:defRPr sz="5614" kern="1200">
          <a:solidFill>
            <a:schemeClr val="tx1"/>
          </a:solidFill>
          <a:latin typeface="+mn-lt"/>
          <a:ea typeface="+mn-ea"/>
          <a:cs typeface="+mn-cs"/>
        </a:defRPr>
      </a:lvl5pPr>
      <a:lvl6pPr marL="7128690" algn="l" defTabSz="2851476" rtl="0" eaLnBrk="1" latinLnBrk="0" hangingPunct="1">
        <a:defRPr sz="5614" kern="1200">
          <a:solidFill>
            <a:schemeClr val="tx1"/>
          </a:solidFill>
          <a:latin typeface="+mn-lt"/>
          <a:ea typeface="+mn-ea"/>
          <a:cs typeface="+mn-cs"/>
        </a:defRPr>
      </a:lvl6pPr>
      <a:lvl7pPr marL="8554427" algn="l" defTabSz="2851476" rtl="0" eaLnBrk="1" latinLnBrk="0" hangingPunct="1">
        <a:defRPr sz="5614" kern="1200">
          <a:solidFill>
            <a:schemeClr val="tx1"/>
          </a:solidFill>
          <a:latin typeface="+mn-lt"/>
          <a:ea typeface="+mn-ea"/>
          <a:cs typeface="+mn-cs"/>
        </a:defRPr>
      </a:lvl7pPr>
      <a:lvl8pPr marL="9980165" algn="l" defTabSz="2851476" rtl="0" eaLnBrk="1" latinLnBrk="0" hangingPunct="1">
        <a:defRPr sz="5614" kern="1200">
          <a:solidFill>
            <a:schemeClr val="tx1"/>
          </a:solidFill>
          <a:latin typeface="+mn-lt"/>
          <a:ea typeface="+mn-ea"/>
          <a:cs typeface="+mn-cs"/>
        </a:defRPr>
      </a:lvl8pPr>
      <a:lvl9pPr marL="11405903" algn="l" defTabSz="2851476" rtl="0" eaLnBrk="1" latinLnBrk="0" hangingPunct="1">
        <a:defRPr sz="5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diagramColors" Target="../diagrams/colors2.xml"/><Relationship Id="rId3" Type="http://schemas.openxmlformats.org/officeDocument/2006/relationships/image" Target="../media/image2.jpeg"/><Relationship Id="rId7" Type="http://schemas.openxmlformats.org/officeDocument/2006/relationships/diagramColors" Target="../diagrams/colors1.xml"/><Relationship Id="rId12" Type="http://schemas.openxmlformats.org/officeDocument/2006/relationships/diagramQuickStyle" Target="../diagrams/quickStyle2.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diagramLayout" Target="../diagrams/layout2.xml"/><Relationship Id="rId5" Type="http://schemas.openxmlformats.org/officeDocument/2006/relationships/diagramLayout" Target="../diagrams/layout1.xml"/><Relationship Id="rId15" Type="http://schemas.openxmlformats.org/officeDocument/2006/relationships/image" Target="../media/image4.png"/><Relationship Id="rId10" Type="http://schemas.openxmlformats.org/officeDocument/2006/relationships/diagramData" Target="../diagrams/data2.xml"/><Relationship Id="rId4" Type="http://schemas.openxmlformats.org/officeDocument/2006/relationships/diagramData" Target="../diagrams/data1.xml"/><Relationship Id="rId9" Type="http://schemas.openxmlformats.org/officeDocument/2006/relationships/image" Target="../media/image3.png"/><Relationship Id="rId14" Type="http://schemas.microsoft.com/office/2007/relationships/diagramDrawing" Target="../diagrams/drawing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4FFC9E-4DA0-4C81-A1CC-F624826EC753}"/>
              </a:ext>
            </a:extLst>
          </p:cNvPr>
          <p:cNvSpPr/>
          <p:nvPr/>
        </p:nvSpPr>
        <p:spPr>
          <a:xfrm>
            <a:off x="134" y="1"/>
            <a:ext cx="30279708" cy="3464149"/>
          </a:xfrm>
          <a:prstGeom prst="rect">
            <a:avLst/>
          </a:prstGeom>
          <a:solidFill>
            <a:srgbClr val="951B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46" fontAlgn="auto">
              <a:spcBef>
                <a:spcPts val="0"/>
              </a:spcBef>
              <a:spcAft>
                <a:spcPts val="0"/>
              </a:spcAft>
            </a:pPr>
            <a:endParaRPr lang="en-IN" sz="1800" dirty="0">
              <a:solidFill>
                <a:prstClr val="white"/>
              </a:solidFill>
              <a:latin typeface="Calibri" panose="020F0502020204030204"/>
            </a:endParaRPr>
          </a:p>
        </p:txBody>
      </p:sp>
      <p:sp>
        <p:nvSpPr>
          <p:cNvPr id="5" name="Text Box 15">
            <a:extLst>
              <a:ext uri="{FF2B5EF4-FFF2-40B4-BE49-F238E27FC236}">
                <a16:creationId xmlns:a16="http://schemas.microsoft.com/office/drawing/2014/main" id="{0C9E8AD9-1DBE-4746-9953-95FFF98E02C3}"/>
              </a:ext>
            </a:extLst>
          </p:cNvPr>
          <p:cNvSpPr txBox="1">
            <a:spLocks noChangeArrowheads="1"/>
          </p:cNvSpPr>
          <p:nvPr/>
        </p:nvSpPr>
        <p:spPr bwMode="auto">
          <a:xfrm>
            <a:off x="6307209" y="2"/>
            <a:ext cx="23967539" cy="1781466"/>
          </a:xfrm>
          <a:prstGeom prst="rect">
            <a:avLst/>
          </a:prstGeom>
          <a:noFill/>
          <a:ln w="9525">
            <a:noFill/>
            <a:miter lim="800000"/>
            <a:headEnd/>
            <a:tailEnd/>
          </a:ln>
          <a:effectLst/>
        </p:spPr>
        <p:txBody>
          <a:bodyPr lIns="307499" tIns="614996" rIns="307499" bIns="307499" anchor="ctr" anchorCtr="1"/>
          <a:lstStyle/>
          <a:p>
            <a:pPr algn="ctr" defTabSz="2952055" fontAlgn="auto">
              <a:spcBef>
                <a:spcPts val="0"/>
              </a:spcBef>
              <a:spcAft>
                <a:spcPts val="0"/>
              </a:spcAft>
            </a:pPr>
            <a:r>
              <a:rPr lang="en-US" sz="5401" dirty="0">
                <a:solidFill>
                  <a:prstClr val="white"/>
                </a:solidFill>
                <a:effectLst>
                  <a:outerShdw blurRad="38100" dist="38100" dir="2700000" algn="tl">
                    <a:srgbClr val="000000"/>
                  </a:outerShdw>
                </a:effectLst>
                <a:latin typeface="Impact" pitchFamily="34" charset="0"/>
              </a:rPr>
              <a:t>Review of Modern Computational Algorithms and Techniques for Aspect Based Fine-Grained Sentiment Analysis.</a:t>
            </a:r>
          </a:p>
        </p:txBody>
      </p:sp>
      <p:sp>
        <p:nvSpPr>
          <p:cNvPr id="6" name="Text Box 16">
            <a:extLst>
              <a:ext uri="{FF2B5EF4-FFF2-40B4-BE49-F238E27FC236}">
                <a16:creationId xmlns:a16="http://schemas.microsoft.com/office/drawing/2014/main" id="{A6FB7784-449C-44B9-A8C2-29EC343F2F3E}"/>
              </a:ext>
            </a:extLst>
          </p:cNvPr>
          <p:cNvSpPr txBox="1">
            <a:spLocks noChangeArrowheads="1"/>
          </p:cNvSpPr>
          <p:nvPr/>
        </p:nvSpPr>
        <p:spPr bwMode="auto">
          <a:xfrm>
            <a:off x="6307209" y="1781467"/>
            <a:ext cx="23967539" cy="1781466"/>
          </a:xfrm>
          <a:prstGeom prst="rect">
            <a:avLst/>
          </a:prstGeom>
          <a:noFill/>
          <a:ln w="9525">
            <a:noFill/>
            <a:miter lim="800000"/>
            <a:headEnd/>
            <a:tailEnd/>
          </a:ln>
          <a:effectLst/>
        </p:spPr>
        <p:txBody>
          <a:bodyPr lIns="307499" tIns="307499" rIns="307499" bIns="307499" anchor="ctr" anchorCtr="1"/>
          <a:lstStyle/>
          <a:p>
            <a:pPr algn="ctr" defTabSz="2952055" fontAlgn="auto">
              <a:lnSpc>
                <a:spcPct val="150000"/>
              </a:lnSpc>
              <a:spcBef>
                <a:spcPts val="0"/>
              </a:spcBef>
              <a:spcAft>
                <a:spcPts val="0"/>
              </a:spcAft>
            </a:pPr>
            <a:r>
              <a:rPr lang="en-US" sz="3500" dirty="0" err="1">
                <a:solidFill>
                  <a:prstClr val="white"/>
                </a:solidFill>
                <a:latin typeface="Times New Roman" panose="02020603050405020304" pitchFamily="18" charset="0"/>
                <a:cs typeface="Times New Roman" panose="02020603050405020304" pitchFamily="18" charset="0"/>
              </a:rPr>
              <a:t>Suchet</a:t>
            </a:r>
            <a:r>
              <a:rPr lang="en-US" sz="3500" dirty="0">
                <a:solidFill>
                  <a:prstClr val="white"/>
                </a:solidFill>
                <a:latin typeface="Times New Roman" panose="02020603050405020304" pitchFamily="18" charset="0"/>
                <a:cs typeface="Times New Roman" panose="02020603050405020304" pitchFamily="18" charset="0"/>
              </a:rPr>
              <a:t> Agarwal, Ujjwal Singh, Pragya Sethi</a:t>
            </a:r>
          </a:p>
          <a:p>
            <a:pPr algn="ctr" defTabSz="2952055" fontAlgn="auto">
              <a:spcBef>
                <a:spcPts val="0"/>
              </a:spcBef>
              <a:spcAft>
                <a:spcPts val="0"/>
              </a:spcAft>
            </a:pPr>
            <a:r>
              <a:rPr lang="en-US" sz="3500" dirty="0">
                <a:solidFill>
                  <a:prstClr val="white"/>
                </a:solidFill>
                <a:latin typeface="Times New Roman" panose="02020603050405020304" pitchFamily="18" charset="0"/>
                <a:cs typeface="Times New Roman" panose="02020603050405020304" pitchFamily="18" charset="0"/>
              </a:rPr>
              <a:t>Indraprastha Institute of Information Technology, Delhi</a:t>
            </a:r>
          </a:p>
        </p:txBody>
      </p:sp>
      <p:pic>
        <p:nvPicPr>
          <p:cNvPr id="7" name="Picture 63" descr="Indraprastha Institute of Information Technology, Delhi - Wikipedia">
            <a:extLst>
              <a:ext uri="{FF2B5EF4-FFF2-40B4-BE49-F238E27FC236}">
                <a16:creationId xmlns:a16="http://schemas.microsoft.com/office/drawing/2014/main" id="{9F45C1EE-D052-49A0-90A1-57A6F81E1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34" y="350456"/>
            <a:ext cx="5273381" cy="26366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3" descr="Aspect-Based Sentiment Analysis in Product Reviews: Unsupervised Way | by  Nitesh Tripathi | Medium">
            <a:extLst>
              <a:ext uri="{FF2B5EF4-FFF2-40B4-BE49-F238E27FC236}">
                <a16:creationId xmlns:a16="http://schemas.microsoft.com/office/drawing/2014/main" id="{3F71045E-1DAB-4609-BC4F-06EB88A0A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672" y="4576353"/>
            <a:ext cx="7452449" cy="3837342"/>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23">
            <a:extLst>
              <a:ext uri="{FF2B5EF4-FFF2-40B4-BE49-F238E27FC236}">
                <a16:creationId xmlns:a16="http://schemas.microsoft.com/office/drawing/2014/main" id="{B2F1A282-8975-42F2-A415-46A3A075FBF2}"/>
              </a:ext>
            </a:extLst>
          </p:cNvPr>
          <p:cNvSpPr txBox="1">
            <a:spLocks noChangeArrowheads="1"/>
          </p:cNvSpPr>
          <p:nvPr/>
        </p:nvSpPr>
        <p:spPr bwMode="auto">
          <a:xfrm>
            <a:off x="189455" y="3570666"/>
            <a:ext cx="6938001" cy="891248"/>
          </a:xfrm>
          <a:prstGeom prst="rect">
            <a:avLst/>
          </a:prstGeom>
          <a:noFill/>
          <a:ln w="9525">
            <a:noFill/>
            <a:prstDash val="sysDot"/>
            <a:miter lim="800000"/>
            <a:headEnd/>
            <a:tailEnd/>
          </a:ln>
          <a:effectLst/>
        </p:spPr>
        <p:txBody>
          <a:bodyPr wrap="none" lIns="153750" tIns="153750" rIns="153750" bIns="153750" anchor="ctr" anchorCtr="1"/>
          <a:lstStyle/>
          <a:p>
            <a:pPr defTabSz="2952055" fontAlgn="auto">
              <a:spcBef>
                <a:spcPts val="0"/>
              </a:spcBef>
              <a:spcAft>
                <a:spcPts val="0"/>
              </a:spcAft>
            </a:pPr>
            <a:r>
              <a:rPr lang="en-US" sz="3100" dirty="0">
                <a:solidFill>
                  <a:prstClr val="black"/>
                </a:solidFill>
                <a:latin typeface="Impact" pitchFamily="34" charset="0"/>
              </a:rPr>
              <a:t>INTRODUCTION</a:t>
            </a:r>
          </a:p>
        </p:txBody>
      </p:sp>
      <p:sp>
        <p:nvSpPr>
          <p:cNvPr id="10" name="Text Box 25">
            <a:extLst>
              <a:ext uri="{FF2B5EF4-FFF2-40B4-BE49-F238E27FC236}">
                <a16:creationId xmlns:a16="http://schemas.microsoft.com/office/drawing/2014/main" id="{4415A189-F8EA-4E92-9E97-50D7833ED779}"/>
              </a:ext>
            </a:extLst>
          </p:cNvPr>
          <p:cNvSpPr txBox="1">
            <a:spLocks noChangeArrowheads="1"/>
          </p:cNvSpPr>
          <p:nvPr/>
        </p:nvSpPr>
        <p:spPr bwMode="auto">
          <a:xfrm>
            <a:off x="8050219" y="3570666"/>
            <a:ext cx="6938001" cy="891248"/>
          </a:xfrm>
          <a:prstGeom prst="rect">
            <a:avLst/>
          </a:prstGeom>
          <a:noFill/>
          <a:ln w="9525">
            <a:noFill/>
            <a:prstDash val="sysDot"/>
            <a:miter lim="800000"/>
            <a:headEnd/>
            <a:tailEnd/>
          </a:ln>
          <a:effectLst/>
        </p:spPr>
        <p:txBody>
          <a:bodyPr wrap="none" lIns="153750" tIns="153750" rIns="153750" bIns="153750" anchor="ctr" anchorCtr="1"/>
          <a:lstStyle/>
          <a:p>
            <a:pPr defTabSz="2952055" fontAlgn="auto">
              <a:spcBef>
                <a:spcPts val="0"/>
              </a:spcBef>
              <a:spcAft>
                <a:spcPts val="0"/>
              </a:spcAft>
            </a:pPr>
            <a:r>
              <a:rPr lang="en-US" sz="3100" dirty="0">
                <a:solidFill>
                  <a:prstClr val="black"/>
                </a:solidFill>
                <a:latin typeface="Impact" pitchFamily="34" charset="0"/>
              </a:rPr>
              <a:t>METHODS</a:t>
            </a:r>
          </a:p>
        </p:txBody>
      </p:sp>
      <p:sp>
        <p:nvSpPr>
          <p:cNvPr id="11" name="Text Box 27">
            <a:extLst>
              <a:ext uri="{FF2B5EF4-FFF2-40B4-BE49-F238E27FC236}">
                <a16:creationId xmlns:a16="http://schemas.microsoft.com/office/drawing/2014/main" id="{598F5950-132E-4951-B1B7-E11C095B1BAB}"/>
              </a:ext>
            </a:extLst>
          </p:cNvPr>
          <p:cNvSpPr txBox="1">
            <a:spLocks noChangeArrowheads="1"/>
          </p:cNvSpPr>
          <p:nvPr/>
        </p:nvSpPr>
        <p:spPr bwMode="auto">
          <a:xfrm>
            <a:off x="22705822" y="6786825"/>
            <a:ext cx="6938001" cy="891248"/>
          </a:xfrm>
          <a:prstGeom prst="rect">
            <a:avLst/>
          </a:prstGeom>
          <a:noFill/>
          <a:ln w="9525">
            <a:noFill/>
            <a:prstDash val="sysDot"/>
            <a:miter lim="800000"/>
            <a:headEnd/>
            <a:tailEnd/>
          </a:ln>
          <a:effectLst/>
        </p:spPr>
        <p:txBody>
          <a:bodyPr wrap="none" lIns="153750" tIns="153750" rIns="153750" bIns="153750" anchor="ctr" anchorCtr="1"/>
          <a:lstStyle/>
          <a:p>
            <a:pPr defTabSz="2952055" fontAlgn="auto">
              <a:spcBef>
                <a:spcPts val="0"/>
              </a:spcBef>
              <a:spcAft>
                <a:spcPts val="0"/>
              </a:spcAft>
            </a:pPr>
            <a:r>
              <a:rPr lang="en-US" sz="3100" dirty="0">
                <a:solidFill>
                  <a:prstClr val="black"/>
                </a:solidFill>
                <a:latin typeface="Impact" pitchFamily="34" charset="0"/>
              </a:rPr>
              <a:t>CONCLUSIONS</a:t>
            </a:r>
          </a:p>
        </p:txBody>
      </p:sp>
      <p:sp>
        <p:nvSpPr>
          <p:cNvPr id="12" name="Text Box 28">
            <a:extLst>
              <a:ext uri="{FF2B5EF4-FFF2-40B4-BE49-F238E27FC236}">
                <a16:creationId xmlns:a16="http://schemas.microsoft.com/office/drawing/2014/main" id="{04E856FC-D1A6-4FF8-8A96-8C540C8AEC7C}"/>
              </a:ext>
            </a:extLst>
          </p:cNvPr>
          <p:cNvSpPr txBox="1">
            <a:spLocks noChangeArrowheads="1"/>
          </p:cNvSpPr>
          <p:nvPr/>
        </p:nvSpPr>
        <p:spPr bwMode="auto">
          <a:xfrm>
            <a:off x="22705822" y="3564999"/>
            <a:ext cx="6938001" cy="891248"/>
          </a:xfrm>
          <a:prstGeom prst="rect">
            <a:avLst/>
          </a:prstGeom>
          <a:noFill/>
          <a:ln w="9525">
            <a:noFill/>
            <a:prstDash val="sysDot"/>
            <a:miter lim="800000"/>
            <a:headEnd/>
            <a:tailEnd/>
          </a:ln>
          <a:effectLst/>
        </p:spPr>
        <p:txBody>
          <a:bodyPr wrap="none" lIns="153750" tIns="153750" rIns="153750" bIns="153750" anchor="ctr" anchorCtr="1"/>
          <a:lstStyle/>
          <a:p>
            <a:pPr defTabSz="2952055" fontAlgn="auto">
              <a:spcBef>
                <a:spcPts val="0"/>
              </a:spcBef>
              <a:spcAft>
                <a:spcPts val="0"/>
              </a:spcAft>
            </a:pPr>
            <a:r>
              <a:rPr lang="en-US" sz="3100" dirty="0">
                <a:solidFill>
                  <a:prstClr val="black"/>
                </a:solidFill>
                <a:latin typeface="Impact" pitchFamily="34" charset="0"/>
              </a:rPr>
              <a:t>DISCUSSION</a:t>
            </a:r>
          </a:p>
        </p:txBody>
      </p:sp>
      <p:sp>
        <p:nvSpPr>
          <p:cNvPr id="13" name="Text Box 29">
            <a:extLst>
              <a:ext uri="{FF2B5EF4-FFF2-40B4-BE49-F238E27FC236}">
                <a16:creationId xmlns:a16="http://schemas.microsoft.com/office/drawing/2014/main" id="{CF682328-19C7-40B0-B003-8C2345F5D68A}"/>
              </a:ext>
            </a:extLst>
          </p:cNvPr>
          <p:cNvSpPr txBox="1">
            <a:spLocks noChangeArrowheads="1"/>
          </p:cNvSpPr>
          <p:nvPr/>
        </p:nvSpPr>
        <p:spPr bwMode="auto">
          <a:xfrm>
            <a:off x="15136895" y="5004488"/>
            <a:ext cx="7568927" cy="891248"/>
          </a:xfrm>
          <a:prstGeom prst="rect">
            <a:avLst/>
          </a:prstGeom>
          <a:noFill/>
          <a:ln w="9525">
            <a:noFill/>
            <a:prstDash val="sysDot"/>
            <a:miter lim="800000"/>
            <a:headEnd/>
            <a:tailEnd/>
          </a:ln>
          <a:effectLst/>
        </p:spPr>
        <p:txBody>
          <a:bodyPr wrap="none" lIns="153750" tIns="153750" rIns="153750" bIns="153750" anchor="ctr" anchorCtr="1"/>
          <a:lstStyle/>
          <a:p>
            <a:pPr defTabSz="2952055" fontAlgn="auto">
              <a:spcBef>
                <a:spcPts val="0"/>
              </a:spcBef>
              <a:spcAft>
                <a:spcPts val="0"/>
              </a:spcAft>
            </a:pPr>
            <a:r>
              <a:rPr lang="en-US" sz="3100" dirty="0">
                <a:solidFill>
                  <a:prstClr val="black"/>
                </a:solidFill>
                <a:latin typeface="Impact" pitchFamily="34" charset="0"/>
              </a:rPr>
              <a:t>RESULTS</a:t>
            </a:r>
          </a:p>
        </p:txBody>
      </p:sp>
      <p:sp>
        <p:nvSpPr>
          <p:cNvPr id="14" name="Text Box 30">
            <a:extLst>
              <a:ext uri="{FF2B5EF4-FFF2-40B4-BE49-F238E27FC236}">
                <a16:creationId xmlns:a16="http://schemas.microsoft.com/office/drawing/2014/main" id="{BF2F59CC-2931-4E04-9229-AEDC09F1AA28}"/>
              </a:ext>
            </a:extLst>
          </p:cNvPr>
          <p:cNvSpPr txBox="1">
            <a:spLocks noChangeArrowheads="1"/>
          </p:cNvSpPr>
          <p:nvPr/>
        </p:nvSpPr>
        <p:spPr bwMode="auto">
          <a:xfrm>
            <a:off x="22706685" y="13915108"/>
            <a:ext cx="6938001" cy="891248"/>
          </a:xfrm>
          <a:prstGeom prst="rect">
            <a:avLst/>
          </a:prstGeom>
          <a:noFill/>
          <a:ln w="9525">
            <a:noFill/>
            <a:prstDash val="sysDot"/>
            <a:miter lim="800000"/>
            <a:headEnd/>
            <a:tailEnd/>
          </a:ln>
          <a:effectLst/>
        </p:spPr>
        <p:txBody>
          <a:bodyPr wrap="none" lIns="153750" tIns="153750" rIns="153750" bIns="153750" anchor="ctr" anchorCtr="1"/>
          <a:lstStyle/>
          <a:p>
            <a:pPr defTabSz="2952055" fontAlgn="auto">
              <a:spcBef>
                <a:spcPts val="0"/>
              </a:spcBef>
              <a:spcAft>
                <a:spcPts val="0"/>
              </a:spcAft>
            </a:pPr>
            <a:r>
              <a:rPr lang="en-US" sz="3100" dirty="0">
                <a:solidFill>
                  <a:prstClr val="black"/>
                </a:solidFill>
                <a:latin typeface="Impact" pitchFamily="34" charset="0"/>
              </a:rPr>
              <a:t>REFERENCES</a:t>
            </a:r>
          </a:p>
        </p:txBody>
      </p:sp>
      <p:sp>
        <p:nvSpPr>
          <p:cNvPr id="23" name="Text Box 135">
            <a:extLst>
              <a:ext uri="{FF2B5EF4-FFF2-40B4-BE49-F238E27FC236}">
                <a16:creationId xmlns:a16="http://schemas.microsoft.com/office/drawing/2014/main" id="{84097DA5-2BD7-492C-8161-F9F1B7EE6282}"/>
              </a:ext>
            </a:extLst>
          </p:cNvPr>
          <p:cNvSpPr txBox="1">
            <a:spLocks noChangeArrowheads="1"/>
          </p:cNvSpPr>
          <p:nvPr/>
        </p:nvSpPr>
        <p:spPr bwMode="auto">
          <a:xfrm>
            <a:off x="15282051" y="11912600"/>
            <a:ext cx="6938001" cy="4459364"/>
          </a:xfrm>
          <a:prstGeom prst="rect">
            <a:avLst/>
          </a:prstGeom>
          <a:solidFill>
            <a:srgbClr val="DDDDDD"/>
          </a:solidFill>
          <a:ln w="19050">
            <a:noFill/>
            <a:prstDash val="dash"/>
            <a:miter lim="800000"/>
            <a:headEnd/>
            <a:tailEnd/>
          </a:ln>
          <a:effectLst/>
        </p:spPr>
        <p:txBody>
          <a:bodyPr lIns="153750" tIns="153750" rIns="153750" bIns="153750"/>
          <a:lstStyle/>
          <a:p>
            <a:pPr defTabSz="457246" fontAlgn="auto">
              <a:spcBef>
                <a:spcPts val="0"/>
              </a:spcBef>
              <a:spcAft>
                <a:spcPts val="0"/>
              </a:spcAft>
            </a:pPr>
            <a:r>
              <a:rPr lang="en-US" sz="1800" b="0" i="0" u="none" strike="noStrike" dirty="0">
                <a:solidFill>
                  <a:srgbClr val="000000"/>
                </a:solidFill>
                <a:effectLst/>
                <a:latin typeface="Times New Roman" panose="02020603050405020304" pitchFamily="18" charset="0"/>
              </a:rPr>
              <a:t>F1-score, precision, recall and accuracy are used to report efficiency. The closer the values are to 1, the better is the model.</a:t>
            </a:r>
          </a:p>
          <a:p>
            <a:pPr marL="285750" indent="-285750" defTabSz="457246" fontAlgn="auto">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rule-based model proposed in (Hu et al. 2004), had average precision and recall of </a:t>
            </a:r>
            <a:r>
              <a:rPr lang="en-US" sz="1800" b="1" i="0" u="none" strike="noStrike" dirty="0">
                <a:solidFill>
                  <a:srgbClr val="000000"/>
                </a:solidFill>
                <a:effectLst/>
                <a:latin typeface="Times New Roman" panose="02020603050405020304" pitchFamily="18" charset="0"/>
              </a:rPr>
              <a:t>0.68, 0.56,</a:t>
            </a:r>
            <a:r>
              <a:rPr lang="en-US" sz="1800" b="0" i="0" u="none" strike="noStrike" dirty="0">
                <a:solidFill>
                  <a:srgbClr val="000000"/>
                </a:solidFill>
                <a:effectLst/>
                <a:latin typeface="Times New Roman" panose="02020603050405020304" pitchFamily="18" charset="0"/>
              </a:rPr>
              <a:t> respectively for frequent features and </a:t>
            </a:r>
            <a:r>
              <a:rPr lang="en-US" sz="1800" b="1" i="0" u="none" strike="noStrike" dirty="0">
                <a:solidFill>
                  <a:srgbClr val="000000"/>
                </a:solidFill>
                <a:effectLst/>
                <a:latin typeface="Times New Roman" panose="02020603050405020304" pitchFamily="18" charset="0"/>
              </a:rPr>
              <a:t>0.80, 0.72</a:t>
            </a:r>
            <a:r>
              <a:rPr lang="en-US" sz="1800" b="0" i="0" u="none" strike="noStrike" dirty="0">
                <a:solidFill>
                  <a:srgbClr val="000000"/>
                </a:solidFill>
                <a:effectLst/>
                <a:latin typeface="Times New Roman" panose="02020603050405020304" pitchFamily="18" charset="0"/>
              </a:rPr>
              <a:t>, respectively for infrequent features. </a:t>
            </a:r>
          </a:p>
          <a:p>
            <a:pPr marL="285750" indent="-285750" defTabSz="457246" fontAlgn="auto">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Neural networks like CNN and Bi-LSTM give F1-score higher than </a:t>
            </a:r>
            <a:r>
              <a:rPr lang="en-US" sz="1800" b="1" i="0" u="none" strike="noStrike" dirty="0">
                <a:solidFill>
                  <a:srgbClr val="000000"/>
                </a:solidFill>
                <a:effectLst/>
                <a:latin typeface="Times New Roman" panose="02020603050405020304" pitchFamily="18" charset="0"/>
              </a:rPr>
              <a:t>70%</a:t>
            </a:r>
            <a:r>
              <a:rPr lang="en-US" sz="1800" b="0" i="0" u="none" strike="noStrike" dirty="0">
                <a:solidFill>
                  <a:srgbClr val="000000"/>
                </a:solidFill>
                <a:effectLst/>
                <a:latin typeface="Times New Roman" panose="02020603050405020304" pitchFamily="18" charset="0"/>
              </a:rPr>
              <a:t> without adding constraints on features.</a:t>
            </a:r>
          </a:p>
          <a:p>
            <a:pPr marL="285750" indent="-285750" defTabSz="457246" fontAlgn="auto">
              <a:spcBef>
                <a:spcPts val="0"/>
              </a:spcBef>
              <a:spcAft>
                <a:spcPts val="0"/>
              </a:spcAft>
              <a:buFont typeface="Arial" panose="020B0604020202020204" pitchFamily="34" charset="0"/>
              <a:buChar char="•"/>
            </a:pPr>
            <a:r>
              <a:rPr lang="en-US" sz="1800" dirty="0">
                <a:solidFill>
                  <a:srgbClr val="000000"/>
                </a:solidFill>
                <a:latin typeface="Times New Roman" panose="02020603050405020304" pitchFamily="18" charset="0"/>
              </a:rPr>
              <a:t>P</a:t>
            </a:r>
            <a:r>
              <a:rPr lang="en-US" sz="1800" b="0" i="0" u="none" strike="noStrike" dirty="0">
                <a:solidFill>
                  <a:srgbClr val="000000"/>
                </a:solidFill>
                <a:effectLst/>
                <a:latin typeface="Times New Roman" panose="02020603050405020304" pitchFamily="18" charset="0"/>
              </a:rPr>
              <a:t>re-trained models like BERT, achieve F1-scores scores of around </a:t>
            </a:r>
            <a:r>
              <a:rPr lang="en-US" sz="1800" b="1" i="0" u="none" strike="noStrike" dirty="0">
                <a:solidFill>
                  <a:srgbClr val="000000"/>
                </a:solidFill>
                <a:effectLst/>
                <a:latin typeface="Times New Roman" panose="02020603050405020304" pitchFamily="18" charset="0"/>
              </a:rPr>
              <a:t>75%</a:t>
            </a:r>
            <a:r>
              <a:rPr lang="en-US" sz="1800" b="0" i="0" u="none" strike="noStrike" dirty="0">
                <a:solidFill>
                  <a:srgbClr val="000000"/>
                </a:solidFill>
                <a:effectLst/>
                <a:latin typeface="Times New Roman" panose="02020603050405020304" pitchFamily="18" charset="0"/>
              </a:rPr>
              <a:t> for </a:t>
            </a:r>
            <a:r>
              <a:rPr lang="en-US" sz="1800" i="0" u="none" strike="noStrike" dirty="0">
                <a:solidFill>
                  <a:srgbClr val="000000"/>
                </a:solidFill>
                <a:effectLst/>
                <a:latin typeface="Times New Roman" panose="02020603050405020304" pitchFamily="18" charset="0"/>
              </a:rPr>
              <a:t>diverse</a:t>
            </a:r>
            <a:r>
              <a:rPr lang="en-US" sz="1800" b="0" i="0" u="none" strike="noStrike" dirty="0">
                <a:solidFill>
                  <a:srgbClr val="000000"/>
                </a:solidFill>
                <a:effectLst/>
                <a:latin typeface="Times New Roman" panose="02020603050405020304" pitchFamily="18" charset="0"/>
              </a:rPr>
              <a:t> datasets.</a:t>
            </a:r>
          </a:p>
          <a:p>
            <a:pPr marL="285750" indent="-285750" defTabSz="457246" fontAlgn="auto">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(Xin Li et al. 2020) report </a:t>
            </a:r>
            <a:r>
              <a:rPr lang="en-US" sz="1800" b="1" i="0" u="none" strike="noStrike" dirty="0">
                <a:solidFill>
                  <a:srgbClr val="000000"/>
                </a:solidFill>
                <a:effectLst/>
                <a:latin typeface="Times New Roman" panose="02020603050405020304" pitchFamily="18" charset="0"/>
              </a:rPr>
              <a:t>0.7472</a:t>
            </a:r>
            <a:r>
              <a:rPr lang="en-US" sz="1800" b="0" i="0" u="none" strike="noStrike" dirty="0">
                <a:solidFill>
                  <a:srgbClr val="000000"/>
                </a:solidFill>
                <a:effectLst/>
                <a:latin typeface="Times New Roman" panose="02020603050405020304" pitchFamily="18" charset="0"/>
              </a:rPr>
              <a:t> F1-score for restaurant dataset outperforming it for ML models like SVM and LR for this dataset. It makes the ABSA task domain independent.</a:t>
            </a:r>
          </a:p>
          <a:p>
            <a:pPr marL="285750" indent="-285750" defTabSz="457246" fontAlgn="auto">
              <a:spcBef>
                <a:spcPts val="0"/>
              </a:spcBef>
              <a:spcAft>
                <a:spcPts val="0"/>
              </a:spcAft>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rPr>
              <a:t>(Phan et al, 2020) has outperformed other models with F1-score of </a:t>
            </a:r>
            <a:r>
              <a:rPr lang="en-IN" sz="1800" b="1" i="0" u="none" strike="noStrike" dirty="0">
                <a:solidFill>
                  <a:srgbClr val="000000"/>
                </a:solidFill>
                <a:effectLst/>
                <a:latin typeface="Times New Roman" panose="02020603050405020304" pitchFamily="18" charset="0"/>
              </a:rPr>
              <a:t>0.77</a:t>
            </a:r>
            <a:r>
              <a:rPr lang="en-IN" sz="1800" b="0" i="0" u="none" strike="noStrike" dirty="0">
                <a:solidFill>
                  <a:srgbClr val="000000"/>
                </a:solidFill>
                <a:effectLst/>
                <a:latin typeface="Times New Roman" panose="02020603050405020304" pitchFamily="18" charset="0"/>
              </a:rPr>
              <a:t> for Laptop reviews and </a:t>
            </a:r>
            <a:r>
              <a:rPr lang="en-IN" sz="1800" b="1" i="0" u="none" strike="noStrike" dirty="0">
                <a:solidFill>
                  <a:srgbClr val="000000"/>
                </a:solidFill>
                <a:effectLst/>
                <a:latin typeface="Times New Roman" panose="02020603050405020304" pitchFamily="18" charset="0"/>
              </a:rPr>
              <a:t>0.80</a:t>
            </a:r>
            <a:r>
              <a:rPr lang="en-IN" sz="1800" b="0" i="0" u="none" strike="noStrike" dirty="0">
                <a:solidFill>
                  <a:srgbClr val="000000"/>
                </a:solidFill>
                <a:effectLst/>
                <a:latin typeface="Times New Roman" panose="02020603050405020304" pitchFamily="18" charset="0"/>
              </a:rPr>
              <a:t> for restaurant reviews. It is the current state-of-the-art.</a:t>
            </a:r>
            <a:endParaRPr lang="en-US" sz="1800" b="0" i="0" u="none" strike="noStrike" dirty="0">
              <a:solidFill>
                <a:srgbClr val="000000"/>
              </a:solidFill>
              <a:effectLst/>
              <a:latin typeface="Times New Roman" panose="02020603050405020304" pitchFamily="18" charset="0"/>
            </a:endParaRPr>
          </a:p>
          <a:p>
            <a:pPr marL="285750" indent="-285750" defTabSz="457246" fontAlgn="auto">
              <a:spcBef>
                <a:spcPts val="0"/>
              </a:spcBef>
              <a:spcAft>
                <a:spcPts val="0"/>
              </a:spcAft>
              <a:buFont typeface="Arial" panose="020B0604020202020204" pitchFamily="34" charset="0"/>
              <a:buChar char="•"/>
            </a:pPr>
            <a:endParaRPr lang="en-US" sz="1800" dirty="0">
              <a:solidFill>
                <a:srgbClr val="000000"/>
              </a:solidFill>
              <a:latin typeface="Times New Roman" panose="02020603050405020304" pitchFamily="18" charset="0"/>
            </a:endParaRPr>
          </a:p>
          <a:p>
            <a:pPr marL="285750" indent="-285750" defTabSz="457246" fontAlgn="auto">
              <a:spcBef>
                <a:spcPts val="0"/>
              </a:spcBef>
              <a:spcAft>
                <a:spcPts val="0"/>
              </a:spcAft>
              <a:buFont typeface="Arial" panose="020B0604020202020204" pitchFamily="34" charset="0"/>
              <a:buChar char="•"/>
            </a:pPr>
            <a:endParaRPr lang="en-US" sz="1800" b="0" i="0" u="none" strike="noStrike" dirty="0">
              <a:solidFill>
                <a:srgbClr val="000000"/>
              </a:solidFill>
              <a:effectLst/>
              <a:latin typeface="Times New Roman" panose="02020603050405020304" pitchFamily="18" charset="0"/>
            </a:endParaRPr>
          </a:p>
          <a:p>
            <a:pPr marL="285750" indent="-285750" defTabSz="457246" fontAlgn="auto">
              <a:spcBef>
                <a:spcPts val="0"/>
              </a:spcBef>
              <a:spcAft>
                <a:spcPts val="0"/>
              </a:spcAft>
              <a:buFont typeface="Arial" panose="020B0604020202020204" pitchFamily="34" charset="0"/>
              <a:buChar char="•"/>
            </a:pPr>
            <a:endParaRPr lang="en-US" sz="1800" dirty="0">
              <a:solidFill>
                <a:prstClr val="black"/>
              </a:solidFill>
              <a:latin typeface="Calibri" panose="020F0502020204030204"/>
            </a:endParaRPr>
          </a:p>
        </p:txBody>
      </p:sp>
      <p:sp>
        <p:nvSpPr>
          <p:cNvPr id="24" name="Text Box 136">
            <a:extLst>
              <a:ext uri="{FF2B5EF4-FFF2-40B4-BE49-F238E27FC236}">
                <a16:creationId xmlns:a16="http://schemas.microsoft.com/office/drawing/2014/main" id="{25C3AA1F-5778-4382-968D-C259DAE4CF39}"/>
              </a:ext>
            </a:extLst>
          </p:cNvPr>
          <p:cNvSpPr txBox="1">
            <a:spLocks noChangeArrowheads="1"/>
          </p:cNvSpPr>
          <p:nvPr/>
        </p:nvSpPr>
        <p:spPr bwMode="auto">
          <a:xfrm>
            <a:off x="22705822" y="4454184"/>
            <a:ext cx="6938001" cy="2334704"/>
          </a:xfrm>
          <a:prstGeom prst="rect">
            <a:avLst/>
          </a:prstGeom>
          <a:solidFill>
            <a:srgbClr val="DDDDDD"/>
          </a:solidFill>
          <a:ln w="19050">
            <a:noFill/>
            <a:prstDash val="dash"/>
            <a:miter lim="800000"/>
            <a:headEnd/>
            <a:tailEnd/>
          </a:ln>
          <a:effectLst/>
        </p:spPr>
        <p:txBody>
          <a:bodyPr lIns="153750" tIns="153750" rIns="153750" bIns="153750"/>
          <a:lstStyle/>
          <a:p>
            <a:pPr marL="285750" indent="-285750" algn="just" rtl="0">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Aspect based sentiment analysis is one of the most utilitarian tool for the design of a target audience specific computational system. </a:t>
            </a:r>
          </a:p>
          <a:p>
            <a:pPr marL="285750" indent="-285750" algn="just" rtl="0">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in-depth analysis helps entities like companies, public speakers, in gauging the reaction, improving their products and services. </a:t>
            </a:r>
          </a:p>
          <a:p>
            <a:pPr marL="285750" indent="-285750" algn="just" rtl="0">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Deep Learning have achieved state of the art results, and some systems have been able to model the given multi-step task as a single shot learning problem and have developed end-to-end models.</a:t>
            </a:r>
            <a:endParaRPr lang="en-US" sz="1400" b="0" dirty="0">
              <a:effectLst/>
            </a:endParaRPr>
          </a:p>
          <a:p>
            <a:br>
              <a:rPr lang="en-US" sz="1400" dirty="0"/>
            </a:br>
            <a:endParaRPr lang="en-US" sz="1800" dirty="0">
              <a:solidFill>
                <a:prstClr val="black"/>
              </a:solidFill>
              <a:latin typeface="Calibri" panose="020F0502020204030204"/>
            </a:endParaRPr>
          </a:p>
        </p:txBody>
      </p:sp>
      <p:sp>
        <p:nvSpPr>
          <p:cNvPr id="26" name="Text Box 138">
            <a:extLst>
              <a:ext uri="{FF2B5EF4-FFF2-40B4-BE49-F238E27FC236}">
                <a16:creationId xmlns:a16="http://schemas.microsoft.com/office/drawing/2014/main" id="{E2FB1539-8256-4770-ABE1-D721DFF3B950}"/>
              </a:ext>
            </a:extLst>
          </p:cNvPr>
          <p:cNvSpPr txBox="1">
            <a:spLocks noChangeArrowheads="1"/>
          </p:cNvSpPr>
          <p:nvPr/>
        </p:nvSpPr>
        <p:spPr bwMode="auto">
          <a:xfrm>
            <a:off x="22737425" y="7678073"/>
            <a:ext cx="6938001" cy="2780272"/>
          </a:xfrm>
          <a:prstGeom prst="rect">
            <a:avLst/>
          </a:prstGeom>
          <a:solidFill>
            <a:srgbClr val="DDDDDD"/>
          </a:solidFill>
          <a:ln w="19050">
            <a:noFill/>
            <a:prstDash val="dash"/>
            <a:miter lim="800000"/>
            <a:headEnd/>
            <a:tailEnd/>
          </a:ln>
          <a:effectLst/>
        </p:spPr>
        <p:txBody>
          <a:bodyPr lIns="153750" tIns="153750" rIns="153750" bIns="153750"/>
          <a:lstStyle/>
          <a:p>
            <a:pPr marL="285750" indent="-285750" defTabSz="457246" fontAlgn="auto">
              <a:spcBef>
                <a:spcPts val="0"/>
              </a:spcBef>
              <a:spcAft>
                <a:spcPts val="0"/>
              </a:spcAft>
              <a:buFont typeface="Arial" panose="020B0604020202020204" pitchFamily="34" charset="0"/>
              <a:buChar char="•"/>
            </a:pPr>
            <a:r>
              <a:rPr lang="en-US" sz="1800" dirty="0">
                <a:solidFill>
                  <a:prstClr val="black"/>
                </a:solidFill>
                <a:latin typeface="Times New Roman" panose="02020603050405020304" pitchFamily="18" charset="0"/>
                <a:cs typeface="Times New Roman" panose="02020603050405020304" pitchFamily="18" charset="0"/>
              </a:rPr>
              <a:t>Rule-based techniques are limited to specific structure of sentences and domain of reviews.</a:t>
            </a:r>
          </a:p>
          <a:p>
            <a:pPr marL="285750" indent="-285750" defTabSz="457246" fontAlgn="auto">
              <a:spcBef>
                <a:spcPts val="0"/>
              </a:spcBef>
              <a:spcAft>
                <a:spcPts val="0"/>
              </a:spcAft>
              <a:buFont typeface="Arial" panose="020B0604020202020204" pitchFamily="34" charset="0"/>
              <a:buChar char="•"/>
            </a:pPr>
            <a:r>
              <a:rPr lang="en-US" sz="1800" dirty="0">
                <a:solidFill>
                  <a:prstClr val="black"/>
                </a:solidFill>
                <a:latin typeface="Times New Roman" panose="02020603050405020304" pitchFamily="18" charset="0"/>
                <a:cs typeface="Times New Roman" panose="02020603050405020304" pitchFamily="18" charset="0"/>
              </a:rPr>
              <a:t>SVM and LR model perform well and can be made domain independent unlike rule-based approaches.</a:t>
            </a:r>
          </a:p>
          <a:p>
            <a:pPr marL="285750" indent="-285750" defTabSz="457246" fontAlgn="auto">
              <a:spcBef>
                <a:spcPts val="0"/>
              </a:spcBef>
              <a:spcAft>
                <a:spcPts val="0"/>
              </a:spcAft>
              <a:buFont typeface="Arial" panose="020B0604020202020204" pitchFamily="34" charset="0"/>
              <a:buChar char="•"/>
            </a:pPr>
            <a:r>
              <a:rPr lang="en-US" sz="1800" dirty="0">
                <a:solidFill>
                  <a:prstClr val="black"/>
                </a:solidFill>
                <a:latin typeface="Times New Roman" panose="02020603050405020304" pitchFamily="18" charset="0"/>
                <a:cs typeface="Times New Roman" panose="02020603050405020304" pitchFamily="18" charset="0"/>
              </a:rPr>
              <a:t>Neural networks perform best. They are able to capture context and interdependence relation between sentences are words as seen in (Ruder et al. </a:t>
            </a:r>
            <a:r>
              <a:rPr lang="en-US" sz="1800" dirty="0" err="1">
                <a:solidFill>
                  <a:prstClr val="black"/>
                </a:solidFill>
                <a:latin typeface="Times New Roman" panose="02020603050405020304" pitchFamily="18" charset="0"/>
                <a:cs typeface="Times New Roman" panose="02020603050405020304" pitchFamily="18" charset="0"/>
              </a:rPr>
              <a:t>BiLSTM</a:t>
            </a:r>
            <a:r>
              <a:rPr lang="en-US" sz="1800" dirty="0">
                <a:solidFill>
                  <a:prstClr val="black"/>
                </a:solidFill>
                <a:latin typeface="Times New Roman" panose="02020603050405020304" pitchFamily="18" charset="0"/>
                <a:cs typeface="Times New Roman" panose="02020603050405020304" pitchFamily="18" charset="0"/>
              </a:rPr>
              <a:t>).</a:t>
            </a:r>
          </a:p>
          <a:p>
            <a:pPr marL="285750" indent="-285750" defTabSz="457246" fontAlgn="auto">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(Phan, M. H., et. al. 2020)</a:t>
            </a:r>
            <a:r>
              <a:rPr lang="en-US" sz="1800" b="0" i="0" u="none" strike="noStrike" dirty="0">
                <a:solidFill>
                  <a:prstClr val="black"/>
                </a:solidFill>
                <a:effectLst/>
                <a:latin typeface="Times New Roman" panose="02020603050405020304" pitchFamily="18" charset="0"/>
                <a:cs typeface="Times New Roman" panose="02020603050405020304" pitchFamily="18" charset="0"/>
              </a:rPr>
              <a:t> proved that </a:t>
            </a:r>
            <a:r>
              <a:rPr lang="en-US" sz="1800" dirty="0">
                <a:solidFill>
                  <a:prstClr val="black"/>
                </a:solidFill>
                <a:latin typeface="Times New Roman" panose="02020603050405020304" pitchFamily="18" charset="0"/>
                <a:cs typeface="Times New Roman" panose="02020603050405020304" pitchFamily="18" charset="0"/>
              </a:rPr>
              <a:t>incorporating grammatical aspects in NNs improves efficiency.</a:t>
            </a:r>
          </a:p>
        </p:txBody>
      </p:sp>
      <p:sp>
        <p:nvSpPr>
          <p:cNvPr id="27" name="Text Box 139">
            <a:extLst>
              <a:ext uri="{FF2B5EF4-FFF2-40B4-BE49-F238E27FC236}">
                <a16:creationId xmlns:a16="http://schemas.microsoft.com/office/drawing/2014/main" id="{F6E1032D-04F1-426C-88C7-5F3E9B1A86A9}"/>
              </a:ext>
            </a:extLst>
          </p:cNvPr>
          <p:cNvSpPr txBox="1">
            <a:spLocks noChangeArrowheads="1"/>
          </p:cNvSpPr>
          <p:nvPr/>
        </p:nvSpPr>
        <p:spPr bwMode="auto">
          <a:xfrm>
            <a:off x="301380" y="8740998"/>
            <a:ext cx="7318970" cy="4467002"/>
          </a:xfrm>
          <a:prstGeom prst="rect">
            <a:avLst/>
          </a:prstGeom>
          <a:solidFill>
            <a:srgbClr val="DDDDDD"/>
          </a:solidFill>
          <a:ln w="19050">
            <a:noFill/>
            <a:prstDash val="dash"/>
            <a:miter lim="800000"/>
            <a:headEnd/>
            <a:tailEnd/>
          </a:ln>
          <a:effectLst/>
        </p:spPr>
        <p:txBody>
          <a:bodyPr lIns="153750" tIns="153750" rIns="153750" bIns="153750"/>
          <a:lstStyle/>
          <a:p>
            <a:r>
              <a:rPr lang="en-US" sz="1800" dirty="0">
                <a:latin typeface="Times New Roman" panose="02020603050405020304" pitchFamily="18" charset="0"/>
                <a:cs typeface="Times New Roman" panose="02020603050405020304" pitchFamily="18" charset="0"/>
              </a:rPr>
              <a:t>Aspect Based Sentiment Analysis (ABSA) is the study of identifying aspects of a product and finding the sentiments expressed towards them.</a:t>
            </a:r>
          </a:p>
          <a:p>
            <a:r>
              <a:rPr lang="en-US" sz="1800" dirty="0">
                <a:latin typeface="Times New Roman" panose="02020603050405020304" pitchFamily="18" charset="0"/>
                <a:cs typeface="Times New Roman" panose="02020603050405020304" pitchFamily="18" charset="0"/>
              </a:rPr>
              <a:t>It mainly consists of two tasks</a:t>
            </a:r>
          </a:p>
          <a:p>
            <a:pPr marL="457200" indent="-457200">
              <a:buAutoNum type="arabicPeriod"/>
            </a:pPr>
            <a:r>
              <a:rPr lang="en-US" sz="1800" dirty="0">
                <a:latin typeface="Times New Roman" panose="02020603050405020304" pitchFamily="18" charset="0"/>
                <a:cs typeface="Times New Roman" panose="02020603050405020304" pitchFamily="18" charset="0"/>
              </a:rPr>
              <a:t>Aspect Extraction </a:t>
            </a:r>
          </a:p>
          <a:p>
            <a:pPr marL="457200" indent="-457200">
              <a:buAutoNum type="arabicPeriod"/>
            </a:pPr>
            <a:r>
              <a:rPr lang="en-US" sz="1800" dirty="0">
                <a:latin typeface="Times New Roman" panose="02020603050405020304" pitchFamily="18" charset="0"/>
                <a:cs typeface="Times New Roman" panose="02020603050405020304" pitchFamily="18" charset="0"/>
              </a:rPr>
              <a:t>Aspect Sentiment Prediction</a:t>
            </a:r>
          </a:p>
          <a:p>
            <a:pPr marL="457200" indent="-457200">
              <a:buAutoNum type="arabicPeriod"/>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Consumers and end-users use the internet to share their experiences about products, services, or destinations they visit. </a:t>
            </a:r>
          </a:p>
          <a:p>
            <a:r>
              <a:rPr lang="en-US" sz="1800" dirty="0">
                <a:latin typeface="Times New Roman" panose="02020603050405020304" pitchFamily="18" charset="0"/>
                <a:cs typeface="Times New Roman" panose="02020603050405020304" pitchFamily="18" charset="0"/>
              </a:rPr>
              <a:t>ABSA uses user’s reviews and provide valuable insights for both businesses and consumers.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Our study collates the existing works and computational algorithms tailored for this task. We highlight the key features and contributions of the various studies.</a:t>
            </a:r>
          </a:p>
        </p:txBody>
      </p:sp>
      <p:sp>
        <p:nvSpPr>
          <p:cNvPr id="28" name="Text Box 140">
            <a:extLst>
              <a:ext uri="{FF2B5EF4-FFF2-40B4-BE49-F238E27FC236}">
                <a16:creationId xmlns:a16="http://schemas.microsoft.com/office/drawing/2014/main" id="{290EB0AD-1FF5-4198-A126-07643B49115D}"/>
              </a:ext>
            </a:extLst>
          </p:cNvPr>
          <p:cNvSpPr txBox="1">
            <a:spLocks noChangeArrowheads="1"/>
          </p:cNvSpPr>
          <p:nvPr/>
        </p:nvSpPr>
        <p:spPr bwMode="auto">
          <a:xfrm>
            <a:off x="22705822" y="14806356"/>
            <a:ext cx="6938001" cy="5982235"/>
          </a:xfrm>
          <a:prstGeom prst="rect">
            <a:avLst/>
          </a:prstGeom>
          <a:solidFill>
            <a:srgbClr val="DDDDDD"/>
          </a:solidFill>
          <a:ln w="19050">
            <a:noFill/>
            <a:prstDash val="dash"/>
            <a:miter lim="800000"/>
            <a:headEnd/>
            <a:tailEnd/>
          </a:ln>
          <a:effectLst/>
        </p:spPr>
        <p:txBody>
          <a:bodyPr lIns="153750" tIns="153750" rIns="153750" bIns="153750"/>
          <a:lstStyle/>
          <a:p>
            <a:pPr algn="just" rtl="0">
              <a:spcBef>
                <a:spcPts val="0"/>
              </a:spcBef>
              <a:spcAft>
                <a:spcPts val="0"/>
              </a:spcAft>
            </a:pPr>
            <a:r>
              <a:rPr lang="en-US" sz="1000" b="0" i="0" u="none" strike="noStrike" dirty="0">
                <a:solidFill>
                  <a:srgbClr val="000000"/>
                </a:solidFill>
                <a:effectLst/>
                <a:latin typeface="Times New Roman" panose="02020603050405020304" pitchFamily="18" charset="0"/>
              </a:rPr>
              <a:t>[1] </a:t>
            </a:r>
            <a:r>
              <a:rPr lang="en-US" sz="1000" b="0" i="0" u="none" strike="noStrike" dirty="0" err="1">
                <a:solidFill>
                  <a:srgbClr val="000000"/>
                </a:solidFill>
                <a:effectLst/>
                <a:latin typeface="Times New Roman" panose="02020603050405020304" pitchFamily="18" charset="0"/>
              </a:rPr>
              <a:t>Radoslav</a:t>
            </a:r>
            <a:r>
              <a:rPr lang="en-US" sz="1000" b="0" i="0" u="none" strike="noStrike" dirty="0">
                <a:solidFill>
                  <a:srgbClr val="000000"/>
                </a:solidFill>
                <a:effectLst/>
                <a:latin typeface="Times New Roman" panose="02020603050405020304" pitchFamily="18" charset="0"/>
              </a:rPr>
              <a:t>, Ch. (2020) </a:t>
            </a:r>
            <a:r>
              <a:rPr lang="en-US" sz="1000" b="0" i="1" u="none" strike="noStrike" dirty="0">
                <a:solidFill>
                  <a:srgbClr val="000000"/>
                </a:solidFill>
                <a:effectLst/>
                <a:latin typeface="Times New Roman" panose="02020603050405020304" pitchFamily="18" charset="0"/>
              </a:rPr>
              <a:t>How Many Blogs Are There? We Counted Them All! </a:t>
            </a:r>
            <a:r>
              <a:rPr lang="en-US" sz="1000" b="0" i="0" u="none" strike="noStrike" dirty="0">
                <a:solidFill>
                  <a:srgbClr val="000000"/>
                </a:solidFill>
                <a:effectLst/>
                <a:latin typeface="Times New Roman" panose="02020603050405020304" pitchFamily="18" charset="0"/>
              </a:rPr>
              <a:t>[Online]. Available at: https://hostingtribunal.com/blog/how-many-blogs/ (Accessed: 23 Nov 2020)</a:t>
            </a:r>
            <a:endParaRPr lang="en-US" sz="1000" b="0" dirty="0">
              <a:effectLst/>
            </a:endParaRPr>
          </a:p>
          <a:p>
            <a:pPr algn="just" rtl="0">
              <a:spcBef>
                <a:spcPts val="0"/>
              </a:spcBef>
              <a:spcAft>
                <a:spcPts val="0"/>
              </a:spcAft>
            </a:pPr>
            <a:r>
              <a:rPr lang="en-US" sz="1000" b="0" i="0" u="none" strike="noStrike" dirty="0">
                <a:solidFill>
                  <a:srgbClr val="000000"/>
                </a:solidFill>
                <a:effectLst/>
                <a:latin typeface="Times New Roman" panose="02020603050405020304" pitchFamily="18" charset="0"/>
              </a:rPr>
              <a:t>[2] </a:t>
            </a:r>
            <a:r>
              <a:rPr lang="en-US" sz="1000" b="0" i="0" u="none" strike="noStrike" dirty="0" err="1">
                <a:solidFill>
                  <a:srgbClr val="000000"/>
                </a:solidFill>
                <a:effectLst/>
                <a:latin typeface="Times New Roman" panose="02020603050405020304" pitchFamily="18" charset="0"/>
              </a:rPr>
              <a:t>Pontiki</a:t>
            </a:r>
            <a:r>
              <a:rPr lang="en-US" sz="1000" b="0" i="0" u="none" strike="noStrike" dirty="0">
                <a:solidFill>
                  <a:srgbClr val="000000"/>
                </a:solidFill>
                <a:effectLst/>
                <a:latin typeface="Times New Roman" panose="02020603050405020304" pitchFamily="18" charset="0"/>
              </a:rPr>
              <a:t>, S. (2014) </a:t>
            </a:r>
            <a:r>
              <a:rPr lang="en-US" sz="1000" b="0" i="1" u="none" strike="noStrike" dirty="0">
                <a:solidFill>
                  <a:srgbClr val="000000"/>
                </a:solidFill>
                <a:effectLst/>
                <a:latin typeface="Times New Roman" panose="02020603050405020304" pitchFamily="18" charset="0"/>
              </a:rPr>
              <a:t>SemEval-2014 Task 4: Aspect Based Sentiment Analysis</a:t>
            </a:r>
            <a:r>
              <a:rPr lang="en-US" sz="1000" b="0" i="0" u="none" strike="noStrike" dirty="0">
                <a:solidFill>
                  <a:srgbClr val="000000"/>
                </a:solidFill>
                <a:effectLst/>
                <a:latin typeface="Times New Roman" panose="02020603050405020304" pitchFamily="18" charset="0"/>
              </a:rPr>
              <a:t>, In </a:t>
            </a:r>
            <a:r>
              <a:rPr lang="en-US" sz="1000" b="0" i="1" u="none" strike="noStrike" dirty="0">
                <a:solidFill>
                  <a:srgbClr val="000000"/>
                </a:solidFill>
                <a:effectLst/>
                <a:latin typeface="Times New Roman" panose="02020603050405020304" pitchFamily="18" charset="0"/>
              </a:rPr>
              <a:t>Proceedings of the 8th International Workshop on Semantic Evaluation (</a:t>
            </a:r>
            <a:r>
              <a:rPr lang="en-US" sz="1000" b="0" i="1" u="none" strike="noStrike" dirty="0" err="1">
                <a:solidFill>
                  <a:srgbClr val="000000"/>
                </a:solidFill>
                <a:effectLst/>
                <a:latin typeface="Times New Roman" panose="02020603050405020304" pitchFamily="18" charset="0"/>
              </a:rPr>
              <a:t>SemEval</a:t>
            </a:r>
            <a:r>
              <a:rPr lang="en-US" sz="1000" b="0" i="1" u="none" strike="noStrike" dirty="0">
                <a:solidFill>
                  <a:srgbClr val="000000"/>
                </a:solidFill>
                <a:effectLst/>
                <a:latin typeface="Times New Roman" panose="02020603050405020304" pitchFamily="18" charset="0"/>
              </a:rPr>
              <a:t> 2014)</a:t>
            </a:r>
            <a:r>
              <a:rPr lang="en-US" sz="1000" b="0" i="0" u="none" strike="noStrike" dirty="0">
                <a:solidFill>
                  <a:srgbClr val="000000"/>
                </a:solidFill>
                <a:effectLst/>
                <a:latin typeface="Times New Roman" panose="02020603050405020304" pitchFamily="18" charset="0"/>
              </a:rPr>
              <a:t>, (pp. 27–35)</a:t>
            </a:r>
            <a:endParaRPr lang="en-US" sz="1000" b="0" dirty="0">
              <a:effectLst/>
            </a:endParaRPr>
          </a:p>
          <a:p>
            <a:pPr algn="just" rtl="0">
              <a:spcBef>
                <a:spcPts val="0"/>
              </a:spcBef>
              <a:spcAft>
                <a:spcPts val="0"/>
              </a:spcAft>
            </a:pPr>
            <a:r>
              <a:rPr lang="en-US" sz="1000" b="0" i="0" u="none" strike="noStrike" dirty="0">
                <a:solidFill>
                  <a:srgbClr val="000000"/>
                </a:solidFill>
                <a:effectLst/>
                <a:latin typeface="Times New Roman" panose="02020603050405020304" pitchFamily="18" charset="0"/>
              </a:rPr>
              <a:t>[3] Hu, M. and Liu, B. (2004) </a:t>
            </a:r>
            <a:r>
              <a:rPr lang="en-US" sz="1000" b="0" i="1" u="none" strike="noStrike" dirty="0">
                <a:solidFill>
                  <a:srgbClr val="000000"/>
                </a:solidFill>
                <a:effectLst/>
                <a:latin typeface="Times New Roman" panose="02020603050405020304" pitchFamily="18" charset="0"/>
              </a:rPr>
              <a:t>Mining and Summarizing Customer Reviews</a:t>
            </a:r>
            <a:r>
              <a:rPr lang="en-US" sz="1000" b="0" i="0" u="none" strike="noStrike" dirty="0">
                <a:solidFill>
                  <a:srgbClr val="000000"/>
                </a:solidFill>
                <a:effectLst/>
                <a:latin typeface="Times New Roman" panose="02020603050405020304" pitchFamily="18" charset="0"/>
              </a:rPr>
              <a:t>, In  </a:t>
            </a:r>
            <a:r>
              <a:rPr lang="en-US" sz="1000" b="0" i="1" u="none" strike="noStrike" dirty="0">
                <a:solidFill>
                  <a:srgbClr val="000000"/>
                </a:solidFill>
                <a:effectLst/>
                <a:latin typeface="Times New Roman" panose="02020603050405020304" pitchFamily="18" charset="0"/>
              </a:rPr>
              <a:t>Proceedings of the 19th national conference on Artificial intelligence</a:t>
            </a:r>
            <a:r>
              <a:rPr lang="en-US" sz="1000" b="0" i="0" u="none" strike="noStrike" dirty="0">
                <a:solidFill>
                  <a:srgbClr val="000000"/>
                </a:solidFill>
                <a:effectLst/>
                <a:latin typeface="Times New Roman" panose="02020603050405020304" pitchFamily="18" charset="0"/>
              </a:rPr>
              <a:t>, (pp. 755–760). DOI: 10.1145/1014052.1014073</a:t>
            </a:r>
            <a:endParaRPr lang="en-US" sz="1000" b="0" dirty="0">
              <a:effectLst/>
            </a:endParaRPr>
          </a:p>
          <a:p>
            <a:pPr algn="just" rtl="0">
              <a:spcBef>
                <a:spcPts val="0"/>
              </a:spcBef>
              <a:spcAft>
                <a:spcPts val="0"/>
              </a:spcAft>
            </a:pPr>
            <a:r>
              <a:rPr lang="en-US" sz="1000" b="0" i="0" u="none" strike="noStrike" dirty="0">
                <a:solidFill>
                  <a:srgbClr val="000000"/>
                </a:solidFill>
                <a:effectLst/>
                <a:latin typeface="Times New Roman" panose="02020603050405020304" pitchFamily="18" charset="0"/>
              </a:rPr>
              <a:t>[4] Jakob, N., and </a:t>
            </a:r>
            <a:r>
              <a:rPr lang="en-US" sz="1000" b="0" i="0" u="none" strike="noStrike" dirty="0" err="1">
                <a:solidFill>
                  <a:srgbClr val="000000"/>
                </a:solidFill>
                <a:effectLst/>
                <a:latin typeface="Times New Roman" panose="02020603050405020304" pitchFamily="18" charset="0"/>
              </a:rPr>
              <a:t>Gurevych</a:t>
            </a:r>
            <a:r>
              <a:rPr lang="en-US" sz="1000" b="0" i="0" u="none" strike="noStrike" dirty="0">
                <a:solidFill>
                  <a:srgbClr val="000000"/>
                </a:solidFill>
                <a:effectLst/>
                <a:latin typeface="Times New Roman" panose="02020603050405020304" pitchFamily="18" charset="0"/>
              </a:rPr>
              <a:t>, I. (2010) </a:t>
            </a:r>
            <a:r>
              <a:rPr lang="en-US" sz="1000" b="0" i="1" u="none" strike="noStrike" dirty="0">
                <a:solidFill>
                  <a:srgbClr val="000000"/>
                </a:solidFill>
                <a:effectLst/>
                <a:latin typeface="Times New Roman" panose="02020603050405020304" pitchFamily="18" charset="0"/>
              </a:rPr>
              <a:t>Extracting Opinion Targets in a Single- and Cross-Domain Setting with Conditional Random Fields</a:t>
            </a:r>
            <a:r>
              <a:rPr lang="en-US" sz="1000" b="0" i="0" u="none" strike="noStrike" dirty="0">
                <a:solidFill>
                  <a:srgbClr val="000000"/>
                </a:solidFill>
                <a:effectLst/>
                <a:latin typeface="Times New Roman" panose="02020603050405020304" pitchFamily="18" charset="0"/>
              </a:rPr>
              <a:t>, In </a:t>
            </a:r>
            <a:r>
              <a:rPr lang="en-US" sz="1000" b="0" i="1" u="none" strike="noStrike" dirty="0">
                <a:solidFill>
                  <a:srgbClr val="000000"/>
                </a:solidFill>
                <a:effectLst/>
                <a:latin typeface="Times New Roman" panose="02020603050405020304" pitchFamily="18" charset="0"/>
              </a:rPr>
              <a:t>Proceedings of the 2010 Conference on Empirical Methods in Natural Language Processing</a:t>
            </a:r>
            <a:r>
              <a:rPr lang="en-US" sz="1000" b="0" i="0" u="none" strike="noStrike" dirty="0">
                <a:solidFill>
                  <a:srgbClr val="000000"/>
                </a:solidFill>
                <a:effectLst/>
                <a:latin typeface="Times New Roman" panose="02020603050405020304" pitchFamily="18" charset="0"/>
              </a:rPr>
              <a:t>, (pp. 1035–1045)</a:t>
            </a:r>
            <a:endParaRPr lang="en-US" sz="1000" b="0" dirty="0">
              <a:effectLst/>
            </a:endParaRPr>
          </a:p>
          <a:p>
            <a:pPr algn="just" rtl="0">
              <a:spcBef>
                <a:spcPts val="0"/>
              </a:spcBef>
              <a:spcAft>
                <a:spcPts val="0"/>
              </a:spcAft>
            </a:pPr>
            <a:r>
              <a:rPr lang="en-US" sz="1000" b="0" i="0" u="none" strike="noStrike" dirty="0">
                <a:solidFill>
                  <a:srgbClr val="000000"/>
                </a:solidFill>
                <a:effectLst/>
                <a:latin typeface="Times New Roman" panose="02020603050405020304" pitchFamily="18" charset="0"/>
              </a:rPr>
              <a:t>[5] </a:t>
            </a:r>
            <a:r>
              <a:rPr lang="en-US" sz="1000" b="0" i="0" u="none" strike="noStrike" dirty="0" err="1">
                <a:solidFill>
                  <a:srgbClr val="000000"/>
                </a:solidFill>
                <a:effectLst/>
                <a:latin typeface="Times New Roman" panose="02020603050405020304" pitchFamily="18" charset="0"/>
              </a:rPr>
              <a:t>Kiritchenko</a:t>
            </a:r>
            <a:r>
              <a:rPr lang="en-US" sz="1000" b="0" i="0" u="none" strike="noStrike" dirty="0">
                <a:solidFill>
                  <a:srgbClr val="000000"/>
                </a:solidFill>
                <a:effectLst/>
                <a:latin typeface="Times New Roman" panose="02020603050405020304" pitchFamily="18" charset="0"/>
              </a:rPr>
              <a:t>, S., Zhu, X., Cherry, C., and Mohammad, S. (2014) </a:t>
            </a:r>
            <a:r>
              <a:rPr lang="en-US" sz="1000" b="0" i="1" u="none" strike="noStrike" dirty="0">
                <a:solidFill>
                  <a:srgbClr val="000000"/>
                </a:solidFill>
                <a:effectLst/>
                <a:latin typeface="Times New Roman" panose="02020603050405020304" pitchFamily="18" charset="0"/>
              </a:rPr>
              <a:t>NRC-Canada-2014: Detecting Aspects and Sentiment in Customer Reviews</a:t>
            </a:r>
            <a:r>
              <a:rPr lang="en-US" sz="1000" b="0" i="0" u="none" strike="noStrike" dirty="0">
                <a:solidFill>
                  <a:srgbClr val="000000"/>
                </a:solidFill>
                <a:effectLst/>
                <a:latin typeface="Times New Roman" panose="02020603050405020304" pitchFamily="18" charset="0"/>
              </a:rPr>
              <a:t>, In </a:t>
            </a:r>
            <a:r>
              <a:rPr lang="en-US" sz="1000" b="0" i="1" u="none" strike="noStrike" dirty="0">
                <a:solidFill>
                  <a:srgbClr val="000000"/>
                </a:solidFill>
                <a:effectLst/>
                <a:latin typeface="Times New Roman" panose="02020603050405020304" pitchFamily="18" charset="0"/>
              </a:rPr>
              <a:t>Proceedings of the 8th International Workshop on Semantic Evaluation (</a:t>
            </a:r>
            <a:r>
              <a:rPr lang="en-US" sz="1000" b="0" i="1" u="none" strike="noStrike" dirty="0" err="1">
                <a:solidFill>
                  <a:srgbClr val="000000"/>
                </a:solidFill>
                <a:effectLst/>
                <a:latin typeface="Times New Roman" panose="02020603050405020304" pitchFamily="18" charset="0"/>
              </a:rPr>
              <a:t>SemEval</a:t>
            </a:r>
            <a:r>
              <a:rPr lang="en-US" sz="1000" b="0" i="1" u="none" strike="noStrike" dirty="0">
                <a:solidFill>
                  <a:srgbClr val="000000"/>
                </a:solidFill>
                <a:effectLst/>
                <a:latin typeface="Times New Roman" panose="02020603050405020304" pitchFamily="18" charset="0"/>
              </a:rPr>
              <a:t> 2014)</a:t>
            </a:r>
            <a:r>
              <a:rPr lang="en-US" sz="1000" b="0" i="0" u="none" strike="noStrike" dirty="0">
                <a:solidFill>
                  <a:srgbClr val="000000"/>
                </a:solidFill>
                <a:effectLst/>
                <a:latin typeface="Times New Roman" panose="02020603050405020304" pitchFamily="18" charset="0"/>
              </a:rPr>
              <a:t>, (pp. 437-442)</a:t>
            </a:r>
            <a:endParaRPr lang="en-US" sz="1000" b="0" dirty="0">
              <a:effectLst/>
            </a:endParaRPr>
          </a:p>
          <a:p>
            <a:pPr algn="just" rtl="0">
              <a:spcBef>
                <a:spcPts val="0"/>
              </a:spcBef>
              <a:spcAft>
                <a:spcPts val="0"/>
              </a:spcAft>
            </a:pPr>
            <a:r>
              <a:rPr lang="en-US" sz="1000" b="0" i="0" u="none" strike="noStrike" dirty="0">
                <a:solidFill>
                  <a:srgbClr val="000000"/>
                </a:solidFill>
                <a:effectLst/>
                <a:latin typeface="Times New Roman" panose="02020603050405020304" pitchFamily="18" charset="0"/>
              </a:rPr>
              <a:t>[6] </a:t>
            </a:r>
            <a:r>
              <a:rPr lang="en-US" sz="1000" b="0" i="0" u="none" strike="noStrike" dirty="0" err="1">
                <a:solidFill>
                  <a:srgbClr val="000000"/>
                </a:solidFill>
                <a:effectLst/>
                <a:latin typeface="Times New Roman" panose="02020603050405020304" pitchFamily="18" charset="0"/>
              </a:rPr>
              <a:t>Toh</a:t>
            </a:r>
            <a:r>
              <a:rPr lang="en-US" sz="1000" b="0" i="0" u="none" strike="noStrike" dirty="0">
                <a:solidFill>
                  <a:srgbClr val="000000"/>
                </a:solidFill>
                <a:effectLst/>
                <a:latin typeface="Times New Roman" panose="02020603050405020304" pitchFamily="18" charset="0"/>
              </a:rPr>
              <a:t>, Z., and Wang, W. (2014) DLIREC: </a:t>
            </a:r>
            <a:r>
              <a:rPr lang="en-US" sz="1000" b="0" i="1" u="none" strike="noStrike" dirty="0">
                <a:solidFill>
                  <a:srgbClr val="000000"/>
                </a:solidFill>
                <a:effectLst/>
                <a:latin typeface="Times New Roman" panose="02020603050405020304" pitchFamily="18" charset="0"/>
              </a:rPr>
              <a:t>Aspect Term Extraction and Term Polarity Classification System</a:t>
            </a:r>
            <a:r>
              <a:rPr lang="en-US" sz="1000" b="0" i="0" u="none" strike="noStrike" dirty="0">
                <a:solidFill>
                  <a:srgbClr val="000000"/>
                </a:solidFill>
                <a:effectLst/>
                <a:latin typeface="Times New Roman" panose="02020603050405020304" pitchFamily="18" charset="0"/>
              </a:rPr>
              <a:t>, In </a:t>
            </a:r>
            <a:r>
              <a:rPr lang="en-US" sz="1000" b="0" i="1" u="none" strike="noStrike" dirty="0">
                <a:solidFill>
                  <a:srgbClr val="000000"/>
                </a:solidFill>
                <a:effectLst/>
                <a:latin typeface="Times New Roman" panose="02020603050405020304" pitchFamily="18" charset="0"/>
              </a:rPr>
              <a:t>Proceedings of the 8th International Workshop on Semantic Evaluation (</a:t>
            </a:r>
            <a:r>
              <a:rPr lang="en-US" sz="1000" b="0" i="1" u="none" strike="noStrike" dirty="0" err="1">
                <a:solidFill>
                  <a:srgbClr val="000000"/>
                </a:solidFill>
                <a:effectLst/>
                <a:latin typeface="Times New Roman" panose="02020603050405020304" pitchFamily="18" charset="0"/>
              </a:rPr>
              <a:t>SemEval</a:t>
            </a:r>
            <a:r>
              <a:rPr lang="en-US" sz="1000" b="0" i="1" u="none" strike="noStrike" dirty="0">
                <a:solidFill>
                  <a:srgbClr val="000000"/>
                </a:solidFill>
                <a:effectLst/>
                <a:latin typeface="Times New Roman" panose="02020603050405020304" pitchFamily="18" charset="0"/>
              </a:rPr>
              <a:t> 2014)</a:t>
            </a:r>
            <a:r>
              <a:rPr lang="en-US" sz="1000" b="0" i="0" u="none" strike="noStrike" dirty="0">
                <a:solidFill>
                  <a:srgbClr val="000000"/>
                </a:solidFill>
                <a:effectLst/>
                <a:latin typeface="Times New Roman" panose="02020603050405020304" pitchFamily="18" charset="0"/>
              </a:rPr>
              <a:t>, (pp. 235-240) DOI: 10.3115/v1/S14-2038</a:t>
            </a:r>
            <a:endParaRPr lang="en-US" sz="1000" b="0" dirty="0">
              <a:effectLst/>
            </a:endParaRPr>
          </a:p>
          <a:p>
            <a:pPr algn="just" rtl="0">
              <a:spcBef>
                <a:spcPts val="0"/>
              </a:spcBef>
              <a:spcAft>
                <a:spcPts val="0"/>
              </a:spcAft>
            </a:pPr>
            <a:r>
              <a:rPr lang="en-US" sz="1000" b="0" i="0" u="none" strike="noStrike" dirty="0">
                <a:solidFill>
                  <a:srgbClr val="000000"/>
                </a:solidFill>
                <a:effectLst/>
                <a:latin typeface="Times New Roman" panose="02020603050405020304" pitchFamily="18" charset="0"/>
              </a:rPr>
              <a:t>[7] Wang, B. and Liu, M. (2015) </a:t>
            </a:r>
            <a:r>
              <a:rPr lang="en-US" sz="1000" b="0" i="1" u="none" strike="noStrike" dirty="0">
                <a:solidFill>
                  <a:srgbClr val="000000"/>
                </a:solidFill>
                <a:effectLst/>
                <a:latin typeface="Times New Roman" panose="02020603050405020304" pitchFamily="18" charset="0"/>
              </a:rPr>
              <a:t>Deep Learning for Aspect-Based Sentiment Analysis</a:t>
            </a:r>
            <a:r>
              <a:rPr lang="en-US" sz="1000" b="0" i="0" u="none" strike="noStrike" dirty="0">
                <a:solidFill>
                  <a:srgbClr val="000000"/>
                </a:solidFill>
                <a:effectLst/>
                <a:latin typeface="Times New Roman" panose="02020603050405020304" pitchFamily="18" charset="0"/>
              </a:rPr>
              <a:t>. [Online] Available at: https://cs224d.stanford.edu/reports/WangBo.pdf (Accessed: 20 Nov 2020)</a:t>
            </a:r>
            <a:endParaRPr lang="en-US" sz="1000" b="0" dirty="0">
              <a:effectLst/>
            </a:endParaRPr>
          </a:p>
          <a:p>
            <a:pPr algn="just" rtl="0">
              <a:spcBef>
                <a:spcPts val="0"/>
              </a:spcBef>
              <a:spcAft>
                <a:spcPts val="0"/>
              </a:spcAft>
            </a:pPr>
            <a:r>
              <a:rPr lang="en-US" sz="1000" b="0" i="0" u="none" strike="noStrike" dirty="0">
                <a:solidFill>
                  <a:srgbClr val="000000"/>
                </a:solidFill>
                <a:effectLst/>
                <a:latin typeface="Times New Roman" panose="02020603050405020304" pitchFamily="18" charset="0"/>
              </a:rPr>
              <a:t>[8] Liu, Q., Gao, Z., Liu, B., and Zhang, Y. (2016) </a:t>
            </a:r>
            <a:r>
              <a:rPr lang="en-US" sz="1000" b="0" i="1" u="none" strike="noStrike" dirty="0">
                <a:solidFill>
                  <a:srgbClr val="000000"/>
                </a:solidFill>
                <a:effectLst/>
                <a:latin typeface="Times New Roman" panose="02020603050405020304" pitchFamily="18" charset="0"/>
              </a:rPr>
              <a:t>Automated Rule Selection for Opinion Target Extraction, Knowledge-Based Systems</a:t>
            </a:r>
            <a:r>
              <a:rPr lang="en-US" sz="1000" b="0" i="0" u="none" strike="noStrike" dirty="0">
                <a:solidFill>
                  <a:srgbClr val="000000"/>
                </a:solidFill>
                <a:effectLst/>
                <a:latin typeface="Times New Roman" panose="02020603050405020304" pitchFamily="18" charset="0"/>
              </a:rPr>
              <a:t>, 104(1) DOI: 10.1016/j.knosys.2016.04.010.</a:t>
            </a:r>
            <a:endParaRPr lang="en-US" sz="1000" b="0" dirty="0">
              <a:effectLst/>
            </a:endParaRPr>
          </a:p>
          <a:p>
            <a:pPr algn="just" rtl="0">
              <a:spcBef>
                <a:spcPts val="0"/>
              </a:spcBef>
              <a:spcAft>
                <a:spcPts val="0"/>
              </a:spcAft>
            </a:pPr>
            <a:r>
              <a:rPr lang="en-US" sz="1000" b="0" i="0" u="none" strike="noStrike" dirty="0">
                <a:solidFill>
                  <a:srgbClr val="000000"/>
                </a:solidFill>
                <a:effectLst/>
                <a:latin typeface="Times New Roman" panose="02020603050405020304" pitchFamily="18" charset="0"/>
              </a:rPr>
              <a:t>[9] Ruder, S., </a:t>
            </a:r>
            <a:r>
              <a:rPr lang="en-US" sz="1000" b="0" i="0" u="none" strike="noStrike" dirty="0" err="1">
                <a:solidFill>
                  <a:srgbClr val="000000"/>
                </a:solidFill>
                <a:effectLst/>
                <a:latin typeface="Times New Roman" panose="02020603050405020304" pitchFamily="18" charset="0"/>
              </a:rPr>
              <a:t>Ghaffari</a:t>
            </a:r>
            <a:r>
              <a:rPr lang="en-US" sz="1000" b="0" i="0" u="none" strike="noStrike" dirty="0">
                <a:solidFill>
                  <a:srgbClr val="000000"/>
                </a:solidFill>
                <a:effectLst/>
                <a:latin typeface="Times New Roman" panose="02020603050405020304" pitchFamily="18" charset="0"/>
              </a:rPr>
              <a:t>, P., and Breslin, J. (2016) </a:t>
            </a:r>
            <a:r>
              <a:rPr lang="en-US" sz="1000" b="0" i="1" u="none" strike="noStrike" dirty="0">
                <a:solidFill>
                  <a:srgbClr val="000000"/>
                </a:solidFill>
                <a:effectLst/>
                <a:latin typeface="Times New Roman" panose="02020603050405020304" pitchFamily="18" charset="0"/>
              </a:rPr>
              <a:t>A Hierarchical Model of Reviews for Aspect-based Sentiment Analysis</a:t>
            </a:r>
            <a:r>
              <a:rPr lang="en-US" sz="1000" b="0" i="0" u="none" strike="noStrike" dirty="0">
                <a:solidFill>
                  <a:srgbClr val="000000"/>
                </a:solidFill>
                <a:effectLst/>
                <a:latin typeface="Times New Roman" panose="02020603050405020304" pitchFamily="18" charset="0"/>
              </a:rPr>
              <a:t>, In </a:t>
            </a:r>
            <a:r>
              <a:rPr lang="en-US" sz="1000" b="0" i="1" u="none" strike="noStrike" dirty="0">
                <a:solidFill>
                  <a:srgbClr val="000000"/>
                </a:solidFill>
                <a:effectLst/>
                <a:latin typeface="Times New Roman" panose="02020603050405020304" pitchFamily="18" charset="0"/>
              </a:rPr>
              <a:t>Proceedings of the 2016 Conference on Empirical Methods in Natural Language Processing</a:t>
            </a:r>
            <a:r>
              <a:rPr lang="en-US" sz="1000" b="0" i="0" u="none" strike="noStrike" dirty="0">
                <a:solidFill>
                  <a:srgbClr val="000000"/>
                </a:solidFill>
                <a:effectLst/>
                <a:latin typeface="Times New Roman" panose="02020603050405020304" pitchFamily="18" charset="0"/>
              </a:rPr>
              <a:t>, (pp. 999-1005).</a:t>
            </a:r>
            <a:endParaRPr lang="en-US" sz="1000" b="0" dirty="0">
              <a:effectLst/>
            </a:endParaRPr>
          </a:p>
          <a:p>
            <a:pPr algn="just" rtl="0">
              <a:spcBef>
                <a:spcPts val="0"/>
              </a:spcBef>
              <a:spcAft>
                <a:spcPts val="0"/>
              </a:spcAft>
            </a:pPr>
            <a:r>
              <a:rPr lang="en-US" sz="1000" b="0" i="0" u="none" strike="noStrike" dirty="0">
                <a:solidFill>
                  <a:srgbClr val="000000"/>
                </a:solidFill>
                <a:effectLst/>
                <a:latin typeface="Times New Roman" panose="02020603050405020304" pitchFamily="18" charset="0"/>
              </a:rPr>
              <a:t>[10] </a:t>
            </a:r>
            <a:r>
              <a:rPr lang="en-US" sz="1000" b="0" i="0" u="none" strike="noStrike" dirty="0" err="1">
                <a:solidFill>
                  <a:srgbClr val="000000"/>
                </a:solidFill>
                <a:effectLst/>
                <a:latin typeface="Times New Roman" panose="02020603050405020304" pitchFamily="18" charset="0"/>
              </a:rPr>
              <a:t>Hochreiter</a:t>
            </a:r>
            <a:r>
              <a:rPr lang="en-US" sz="1000" b="0" i="0" u="none" strike="noStrike" dirty="0">
                <a:solidFill>
                  <a:srgbClr val="000000"/>
                </a:solidFill>
                <a:effectLst/>
                <a:latin typeface="Times New Roman" panose="02020603050405020304" pitchFamily="18" charset="0"/>
              </a:rPr>
              <a:t>, S. and </a:t>
            </a:r>
            <a:r>
              <a:rPr lang="en-US" sz="1000" b="0" i="0" u="none" strike="noStrike" dirty="0" err="1">
                <a:solidFill>
                  <a:srgbClr val="000000"/>
                </a:solidFill>
                <a:effectLst/>
                <a:latin typeface="Times New Roman" panose="02020603050405020304" pitchFamily="18" charset="0"/>
              </a:rPr>
              <a:t>Schmidhuber</a:t>
            </a:r>
            <a:r>
              <a:rPr lang="en-US" sz="1000" b="0" i="0" u="none" strike="noStrike" dirty="0">
                <a:solidFill>
                  <a:srgbClr val="000000"/>
                </a:solidFill>
                <a:effectLst/>
                <a:latin typeface="Times New Roman" panose="02020603050405020304" pitchFamily="18" charset="0"/>
              </a:rPr>
              <a:t>, J. (1997) </a:t>
            </a:r>
            <a:r>
              <a:rPr lang="en-US" sz="1000" b="0" i="1" u="none" strike="noStrike" dirty="0">
                <a:solidFill>
                  <a:srgbClr val="000000"/>
                </a:solidFill>
                <a:effectLst/>
                <a:latin typeface="Times New Roman" panose="02020603050405020304" pitchFamily="18" charset="0"/>
              </a:rPr>
              <a:t>Long Short-Term Memory, Neural Computation</a:t>
            </a:r>
            <a:r>
              <a:rPr lang="en-US" sz="1000" b="0" i="0" u="none" strike="noStrike" dirty="0">
                <a:solidFill>
                  <a:srgbClr val="000000"/>
                </a:solidFill>
                <a:effectLst/>
                <a:latin typeface="Times New Roman" panose="02020603050405020304" pitchFamily="18" charset="0"/>
              </a:rPr>
              <a:t>, DOI: https://doi.org/10.1162/neco.1997.9.8.1735</a:t>
            </a:r>
            <a:endParaRPr lang="en-US" sz="1000" b="0" dirty="0">
              <a:effectLst/>
            </a:endParaRPr>
          </a:p>
          <a:p>
            <a:pPr algn="just" rtl="0">
              <a:spcBef>
                <a:spcPts val="0"/>
              </a:spcBef>
              <a:spcAft>
                <a:spcPts val="0"/>
              </a:spcAft>
            </a:pPr>
            <a:r>
              <a:rPr lang="en-US" sz="1000" b="0" i="0" u="none" strike="noStrike" dirty="0">
                <a:solidFill>
                  <a:srgbClr val="000000"/>
                </a:solidFill>
                <a:effectLst/>
                <a:latin typeface="Times New Roman" panose="02020603050405020304" pitchFamily="18" charset="0"/>
              </a:rPr>
              <a:t>[11] Tang, D., Qin, B., and Liu, T. (2016) </a:t>
            </a:r>
            <a:r>
              <a:rPr lang="en-US" sz="1000" b="0" i="1" u="none" strike="noStrike" dirty="0">
                <a:solidFill>
                  <a:srgbClr val="000000"/>
                </a:solidFill>
                <a:effectLst/>
                <a:latin typeface="Times New Roman" panose="02020603050405020304" pitchFamily="18" charset="0"/>
              </a:rPr>
              <a:t>Aspect Level Sentiment Classification with Deep Memory Network</a:t>
            </a:r>
            <a:r>
              <a:rPr lang="en-US" sz="1000" b="0" i="0" u="none" strike="noStrike" dirty="0">
                <a:solidFill>
                  <a:srgbClr val="000000"/>
                </a:solidFill>
                <a:effectLst/>
                <a:latin typeface="Times New Roman" panose="02020603050405020304" pitchFamily="18" charset="0"/>
              </a:rPr>
              <a:t>, In </a:t>
            </a:r>
            <a:r>
              <a:rPr lang="en-US" sz="1000" b="0" i="1" u="none" strike="noStrike" dirty="0">
                <a:solidFill>
                  <a:srgbClr val="000000"/>
                </a:solidFill>
                <a:effectLst/>
                <a:latin typeface="Times New Roman" panose="02020603050405020304" pitchFamily="18" charset="0"/>
              </a:rPr>
              <a:t>Proceedings of the 2016 Conference on Empirical Methods in Natural Language Processing</a:t>
            </a:r>
            <a:r>
              <a:rPr lang="en-US" sz="1000" b="0" i="0" u="none" strike="noStrike" dirty="0">
                <a:solidFill>
                  <a:srgbClr val="000000"/>
                </a:solidFill>
                <a:effectLst/>
                <a:latin typeface="Times New Roman" panose="02020603050405020304" pitchFamily="18" charset="0"/>
              </a:rPr>
              <a:t>, (pp. 214-224)</a:t>
            </a:r>
            <a:endParaRPr lang="en-US" sz="1000" b="0" dirty="0">
              <a:effectLst/>
            </a:endParaRPr>
          </a:p>
          <a:p>
            <a:pPr algn="just" rtl="0">
              <a:spcBef>
                <a:spcPts val="0"/>
              </a:spcBef>
              <a:spcAft>
                <a:spcPts val="0"/>
              </a:spcAft>
            </a:pPr>
            <a:r>
              <a:rPr lang="en-US" sz="1000" b="0" i="0" u="none" strike="noStrike" dirty="0">
                <a:solidFill>
                  <a:srgbClr val="000000"/>
                </a:solidFill>
                <a:effectLst/>
                <a:latin typeface="Times New Roman" panose="02020603050405020304" pitchFamily="18" charset="0"/>
              </a:rPr>
              <a:t>[12] Devlin, J., Chang, M.W., Lee, K., and Toutanova, K. (2018)</a:t>
            </a:r>
            <a:r>
              <a:rPr lang="en-US" sz="1000" b="0" i="1" u="none" strike="noStrike" dirty="0">
                <a:solidFill>
                  <a:srgbClr val="000000"/>
                </a:solidFill>
                <a:effectLst/>
                <a:latin typeface="Times New Roman" panose="02020603050405020304" pitchFamily="18" charset="0"/>
              </a:rPr>
              <a:t> BERT: Pre-training of Deep Bidirectional Transformers for Language Understanding</a:t>
            </a:r>
            <a:r>
              <a:rPr lang="en-US" sz="1000" b="0" i="0" u="none" strike="noStrike" dirty="0">
                <a:solidFill>
                  <a:srgbClr val="000000"/>
                </a:solidFill>
                <a:effectLst/>
                <a:latin typeface="Times New Roman" panose="02020603050405020304" pitchFamily="18" charset="0"/>
              </a:rPr>
              <a:t>, In </a:t>
            </a:r>
            <a:r>
              <a:rPr lang="en-US" sz="1000" b="0" i="1" u="none" strike="noStrike" dirty="0">
                <a:solidFill>
                  <a:srgbClr val="000000"/>
                </a:solidFill>
                <a:effectLst/>
                <a:latin typeface="Times New Roman" panose="02020603050405020304" pitchFamily="18" charset="0"/>
              </a:rPr>
              <a:t>Proceedings of the 2019 Conference of the North American Chapter of the Association for Computational Linguistics: Human Language Technologies, Volume 1 (Long and Short Papers)</a:t>
            </a:r>
            <a:r>
              <a:rPr lang="en-US" sz="1000" b="0" i="0" u="none" strike="noStrike" dirty="0">
                <a:solidFill>
                  <a:srgbClr val="000000"/>
                </a:solidFill>
                <a:effectLst/>
                <a:latin typeface="Times New Roman" panose="02020603050405020304" pitchFamily="18" charset="0"/>
              </a:rPr>
              <a:t>, (pp. 4171–4186)</a:t>
            </a:r>
            <a:endParaRPr lang="en-US" sz="1000" b="0" dirty="0">
              <a:effectLst/>
            </a:endParaRPr>
          </a:p>
          <a:p>
            <a:pPr algn="just" rtl="0">
              <a:spcBef>
                <a:spcPts val="0"/>
              </a:spcBef>
              <a:spcAft>
                <a:spcPts val="0"/>
              </a:spcAft>
            </a:pPr>
            <a:r>
              <a:rPr lang="en-US" sz="1000" b="0" i="0" u="none" strike="noStrike" dirty="0">
                <a:solidFill>
                  <a:srgbClr val="000000"/>
                </a:solidFill>
                <a:effectLst/>
                <a:latin typeface="Times New Roman" panose="02020603050405020304" pitchFamily="18" charset="0"/>
              </a:rPr>
              <a:t>[13] Huang B. and Carley F. (2019) </a:t>
            </a:r>
            <a:r>
              <a:rPr lang="en-US" sz="1000" b="0" i="1" u="none" strike="noStrike" dirty="0">
                <a:solidFill>
                  <a:srgbClr val="000000"/>
                </a:solidFill>
                <a:effectLst/>
                <a:latin typeface="Times New Roman" panose="02020603050405020304" pitchFamily="18" charset="0"/>
              </a:rPr>
              <a:t>Parameterized Convolutional Neural Networks for Aspect Level Sentiment Classification</a:t>
            </a:r>
            <a:r>
              <a:rPr lang="en-US" sz="1000" b="0" i="0" u="none" strike="noStrike" dirty="0">
                <a:solidFill>
                  <a:srgbClr val="000000"/>
                </a:solidFill>
                <a:effectLst/>
                <a:latin typeface="Times New Roman" panose="02020603050405020304" pitchFamily="18" charset="0"/>
              </a:rPr>
              <a:t>, In </a:t>
            </a:r>
            <a:r>
              <a:rPr lang="en-US" sz="1000" b="0" i="1" u="none" strike="noStrike" dirty="0">
                <a:solidFill>
                  <a:srgbClr val="000000"/>
                </a:solidFill>
                <a:effectLst/>
                <a:latin typeface="Times New Roman" panose="02020603050405020304" pitchFamily="18" charset="0"/>
              </a:rPr>
              <a:t>Proceedings of the 2018 Conference on Empirical Methods in Natural Language Processing</a:t>
            </a:r>
            <a:r>
              <a:rPr lang="en-US" sz="1000" b="0" i="0" u="none" strike="noStrike" dirty="0">
                <a:solidFill>
                  <a:srgbClr val="000000"/>
                </a:solidFill>
                <a:effectLst/>
                <a:latin typeface="Times New Roman" panose="02020603050405020304" pitchFamily="18" charset="0"/>
              </a:rPr>
              <a:t>, (pp.1091–1096)</a:t>
            </a:r>
            <a:endParaRPr lang="en-US" sz="1000" b="0" dirty="0">
              <a:effectLst/>
            </a:endParaRPr>
          </a:p>
          <a:p>
            <a:pPr algn="just" rtl="0">
              <a:spcBef>
                <a:spcPts val="0"/>
              </a:spcBef>
              <a:spcAft>
                <a:spcPts val="0"/>
              </a:spcAft>
            </a:pPr>
            <a:r>
              <a:rPr lang="en-US" sz="1000" b="0" i="0" u="none" strike="noStrike" dirty="0">
                <a:solidFill>
                  <a:srgbClr val="000000"/>
                </a:solidFill>
                <a:effectLst/>
                <a:latin typeface="Times New Roman" panose="02020603050405020304" pitchFamily="18" charset="0"/>
              </a:rPr>
              <a:t>[14] Sun K., Zhang R., Mensah S., Mao Y. and Liu X. (2019) </a:t>
            </a:r>
            <a:r>
              <a:rPr lang="en-US" sz="1000" b="0" i="1" u="none" strike="noStrike" dirty="0">
                <a:solidFill>
                  <a:srgbClr val="000000"/>
                </a:solidFill>
                <a:effectLst/>
                <a:latin typeface="Times New Roman" panose="02020603050405020304" pitchFamily="18" charset="0"/>
              </a:rPr>
              <a:t>Aspect-Level Sentiment Analysis Via Convolution over Dependency Tree</a:t>
            </a:r>
            <a:r>
              <a:rPr lang="en-US" sz="1000" b="0" i="0" u="none" strike="noStrike" dirty="0">
                <a:solidFill>
                  <a:srgbClr val="000000"/>
                </a:solidFill>
                <a:effectLst/>
                <a:latin typeface="Times New Roman" panose="02020603050405020304" pitchFamily="18" charset="0"/>
              </a:rPr>
              <a:t>, In </a:t>
            </a:r>
            <a:r>
              <a:rPr lang="en-US" sz="1000" b="0" i="1" u="none" strike="noStrike" dirty="0">
                <a:solidFill>
                  <a:srgbClr val="000000"/>
                </a:solidFill>
                <a:effectLst/>
                <a:latin typeface="Times New Roman" panose="02020603050405020304" pitchFamily="18" charset="0"/>
              </a:rPr>
              <a:t>Proceedings of the 2019 Conference on Empirical Methods in Natural Language Processing and the 9th International Joint Conference on Natural Language Processing (EMNLP-IJCNLP)</a:t>
            </a:r>
            <a:r>
              <a:rPr lang="en-US" sz="1000" b="0" i="0" u="none" strike="noStrike" dirty="0">
                <a:solidFill>
                  <a:srgbClr val="000000"/>
                </a:solidFill>
                <a:effectLst/>
                <a:latin typeface="Times New Roman" panose="02020603050405020304" pitchFamily="18" charset="0"/>
              </a:rPr>
              <a:t>, (pp.5679–5688) DOI: 10.18653/v1/D19-1569</a:t>
            </a:r>
            <a:endParaRPr lang="en-US" sz="1000" b="0" dirty="0">
              <a:effectLst/>
            </a:endParaRPr>
          </a:p>
          <a:p>
            <a:pPr algn="just" rtl="0">
              <a:spcBef>
                <a:spcPts val="0"/>
              </a:spcBef>
              <a:spcAft>
                <a:spcPts val="0"/>
              </a:spcAft>
            </a:pPr>
            <a:r>
              <a:rPr lang="en-US" sz="1000" b="0" i="0" u="none" strike="noStrike" dirty="0">
                <a:solidFill>
                  <a:srgbClr val="000000"/>
                </a:solidFill>
                <a:effectLst/>
                <a:latin typeface="Times New Roman" panose="02020603050405020304" pitchFamily="18" charset="0"/>
              </a:rPr>
              <a:t>[15] Li, X., Bing, L., Zhang, W., and Lam, W. (2019) </a:t>
            </a:r>
            <a:r>
              <a:rPr lang="en-US" sz="1000" b="0" i="1" u="none" strike="noStrike" dirty="0">
                <a:solidFill>
                  <a:srgbClr val="000000"/>
                </a:solidFill>
                <a:effectLst/>
                <a:latin typeface="Times New Roman" panose="02020603050405020304" pitchFamily="18" charset="0"/>
              </a:rPr>
              <a:t>Exploiting BERT for end-to-end aspect-based sentiment analysis</a:t>
            </a:r>
            <a:r>
              <a:rPr lang="en-US" sz="1000" b="0" i="0" u="none" strike="noStrike" dirty="0">
                <a:solidFill>
                  <a:srgbClr val="000000"/>
                </a:solidFill>
                <a:effectLst/>
                <a:latin typeface="Times New Roman" panose="02020603050405020304" pitchFamily="18" charset="0"/>
              </a:rPr>
              <a:t>. In </a:t>
            </a:r>
            <a:r>
              <a:rPr lang="en-US" sz="1000" b="0" i="1" u="none" strike="noStrike" dirty="0">
                <a:solidFill>
                  <a:srgbClr val="000000"/>
                </a:solidFill>
                <a:effectLst/>
                <a:latin typeface="Times New Roman" panose="02020603050405020304" pitchFamily="18" charset="0"/>
              </a:rPr>
              <a:t>Proceedings of the 5th Workshop on Noisy User-generated Text (W-NUT 2019)</a:t>
            </a:r>
            <a:r>
              <a:rPr lang="en-US" sz="1000" b="0" i="0" u="none" strike="noStrike" dirty="0">
                <a:solidFill>
                  <a:srgbClr val="000000"/>
                </a:solidFill>
                <a:effectLst/>
                <a:latin typeface="Times New Roman" panose="02020603050405020304" pitchFamily="18" charset="0"/>
              </a:rPr>
              <a:t>, (pp. 34–41)</a:t>
            </a:r>
            <a:endParaRPr lang="en-US" sz="1000" b="0" dirty="0">
              <a:effectLst/>
            </a:endParaRPr>
          </a:p>
          <a:p>
            <a:pPr algn="just" rtl="0">
              <a:spcBef>
                <a:spcPts val="0"/>
              </a:spcBef>
              <a:spcAft>
                <a:spcPts val="0"/>
              </a:spcAft>
            </a:pPr>
            <a:r>
              <a:rPr lang="en-US" sz="1000" b="0" i="0" u="none" strike="noStrike" dirty="0">
                <a:solidFill>
                  <a:srgbClr val="000000"/>
                </a:solidFill>
                <a:effectLst/>
                <a:latin typeface="Times New Roman" panose="02020603050405020304" pitchFamily="18" charset="0"/>
              </a:rPr>
              <a:t>[16] </a:t>
            </a:r>
            <a:r>
              <a:rPr lang="en-US" sz="1000" b="0" i="0" u="none" strike="noStrike" dirty="0" err="1">
                <a:solidFill>
                  <a:srgbClr val="000000"/>
                </a:solidFill>
                <a:effectLst/>
                <a:latin typeface="Times New Roman" panose="02020603050405020304" pitchFamily="18" charset="0"/>
              </a:rPr>
              <a:t>Rietzler</a:t>
            </a:r>
            <a:r>
              <a:rPr lang="en-US" sz="1000" b="0" i="0" u="none" strike="noStrike" dirty="0">
                <a:solidFill>
                  <a:srgbClr val="000000"/>
                </a:solidFill>
                <a:effectLst/>
                <a:latin typeface="Times New Roman" panose="02020603050405020304" pitchFamily="18" charset="0"/>
              </a:rPr>
              <a:t>, A., </a:t>
            </a:r>
            <a:r>
              <a:rPr lang="en-US" sz="1000" b="0" i="0" u="none" strike="noStrike" dirty="0" err="1">
                <a:solidFill>
                  <a:srgbClr val="000000"/>
                </a:solidFill>
                <a:effectLst/>
                <a:latin typeface="Times New Roman" panose="02020603050405020304" pitchFamily="18" charset="0"/>
              </a:rPr>
              <a:t>Stabinger</a:t>
            </a:r>
            <a:r>
              <a:rPr lang="en-US" sz="1000" b="0" i="0" u="none" strike="noStrike" dirty="0">
                <a:solidFill>
                  <a:srgbClr val="000000"/>
                </a:solidFill>
                <a:effectLst/>
                <a:latin typeface="Times New Roman" panose="02020603050405020304" pitchFamily="18" charset="0"/>
              </a:rPr>
              <a:t>, S., Opitz, P. and </a:t>
            </a:r>
            <a:r>
              <a:rPr lang="en-US" sz="1000" b="0" i="0" u="none" strike="noStrike" dirty="0" err="1">
                <a:solidFill>
                  <a:srgbClr val="000000"/>
                </a:solidFill>
                <a:effectLst/>
                <a:latin typeface="Times New Roman" panose="02020603050405020304" pitchFamily="18" charset="0"/>
              </a:rPr>
              <a:t>Engl</a:t>
            </a:r>
            <a:r>
              <a:rPr lang="en-US" sz="1000" b="0" i="0" u="none" strike="noStrike" dirty="0">
                <a:solidFill>
                  <a:srgbClr val="000000"/>
                </a:solidFill>
                <a:effectLst/>
                <a:latin typeface="Times New Roman" panose="02020603050405020304" pitchFamily="18" charset="0"/>
              </a:rPr>
              <a:t>, S. (2020) </a:t>
            </a:r>
            <a:r>
              <a:rPr lang="en-US" sz="1000" b="0" i="1" u="none" strike="noStrike" dirty="0">
                <a:solidFill>
                  <a:srgbClr val="000000"/>
                </a:solidFill>
                <a:effectLst/>
                <a:latin typeface="Times New Roman" panose="02020603050405020304" pitchFamily="18" charset="0"/>
              </a:rPr>
              <a:t>Adapt or Get Left Behind: Domain Adaptation through BERT Language Model Fine Tuning for Aspect-Target Sentiment Classification</a:t>
            </a:r>
            <a:r>
              <a:rPr lang="en-US" sz="1000" b="0" i="0" u="none" strike="noStrike" dirty="0">
                <a:solidFill>
                  <a:srgbClr val="000000"/>
                </a:solidFill>
                <a:effectLst/>
                <a:latin typeface="Times New Roman" panose="02020603050405020304" pitchFamily="18" charset="0"/>
              </a:rPr>
              <a:t>, In </a:t>
            </a:r>
            <a:r>
              <a:rPr lang="en-US" sz="1000" b="0" i="1" u="none" strike="noStrike" dirty="0">
                <a:solidFill>
                  <a:srgbClr val="000000"/>
                </a:solidFill>
                <a:effectLst/>
                <a:latin typeface="Times New Roman" panose="02020603050405020304" pitchFamily="18" charset="0"/>
              </a:rPr>
              <a:t>Proceedings of the 12th Language Resources and Evaluation Conference</a:t>
            </a:r>
            <a:r>
              <a:rPr lang="en-US" sz="1000" b="0" i="0" u="none" strike="noStrike" dirty="0">
                <a:solidFill>
                  <a:srgbClr val="000000"/>
                </a:solidFill>
                <a:effectLst/>
                <a:latin typeface="Times New Roman" panose="02020603050405020304" pitchFamily="18" charset="0"/>
              </a:rPr>
              <a:t>, (pp. 4933–4941)</a:t>
            </a:r>
            <a:endParaRPr lang="en-US" sz="1000" b="0" dirty="0">
              <a:effectLst/>
            </a:endParaRPr>
          </a:p>
          <a:p>
            <a:pPr algn="just" rtl="0">
              <a:spcBef>
                <a:spcPts val="0"/>
              </a:spcBef>
              <a:spcAft>
                <a:spcPts val="0"/>
              </a:spcAft>
            </a:pPr>
            <a:r>
              <a:rPr lang="en-US" sz="1000" b="0" i="0" u="none" strike="noStrike" dirty="0">
                <a:solidFill>
                  <a:srgbClr val="000000"/>
                </a:solidFill>
                <a:effectLst/>
                <a:latin typeface="Times New Roman" panose="02020603050405020304" pitchFamily="18" charset="0"/>
              </a:rPr>
              <a:t>[17] Phan M. H. and </a:t>
            </a:r>
            <a:r>
              <a:rPr lang="en-US" sz="1000" b="0" i="0" u="none" strike="noStrike" dirty="0" err="1">
                <a:solidFill>
                  <a:srgbClr val="000000"/>
                </a:solidFill>
                <a:effectLst/>
                <a:latin typeface="Times New Roman" panose="02020603050405020304" pitchFamily="18" charset="0"/>
              </a:rPr>
              <a:t>Ogunbona</a:t>
            </a:r>
            <a:r>
              <a:rPr lang="en-US" sz="1000" b="0" i="0" u="none" strike="noStrike" dirty="0">
                <a:solidFill>
                  <a:srgbClr val="000000"/>
                </a:solidFill>
                <a:effectLst/>
                <a:latin typeface="Times New Roman" panose="02020603050405020304" pitchFamily="18" charset="0"/>
              </a:rPr>
              <a:t> P. O. (2020) </a:t>
            </a:r>
            <a:r>
              <a:rPr lang="en-US" sz="1000" b="0" i="1" u="none" strike="noStrike" dirty="0">
                <a:solidFill>
                  <a:srgbClr val="000000"/>
                </a:solidFill>
                <a:effectLst/>
                <a:latin typeface="Times New Roman" panose="02020603050405020304" pitchFamily="18" charset="0"/>
              </a:rPr>
              <a:t>Modelling Context and Syntactical Features for Aspect-based Sentiment Analysis</a:t>
            </a:r>
            <a:r>
              <a:rPr lang="en-US" sz="1000" b="0" i="0" u="none" strike="noStrike" dirty="0">
                <a:solidFill>
                  <a:srgbClr val="000000"/>
                </a:solidFill>
                <a:effectLst/>
                <a:latin typeface="Times New Roman" panose="02020603050405020304" pitchFamily="18" charset="0"/>
              </a:rPr>
              <a:t>, In </a:t>
            </a:r>
            <a:r>
              <a:rPr lang="en-US" sz="1000" b="0" i="1" u="none" strike="noStrike" dirty="0">
                <a:solidFill>
                  <a:srgbClr val="000000"/>
                </a:solidFill>
                <a:effectLst/>
                <a:latin typeface="Times New Roman" panose="02020603050405020304" pitchFamily="18" charset="0"/>
              </a:rPr>
              <a:t>Proceedings of the 58th Annual Meeting of the Association for Computational Linguistics</a:t>
            </a:r>
            <a:r>
              <a:rPr lang="en-US" sz="1000" b="0" i="0" u="none" strike="noStrike" dirty="0">
                <a:solidFill>
                  <a:srgbClr val="000000"/>
                </a:solidFill>
                <a:effectLst/>
                <a:latin typeface="Times New Roman" panose="02020603050405020304" pitchFamily="18" charset="0"/>
              </a:rPr>
              <a:t>, (pp.3211–3220)</a:t>
            </a:r>
            <a:endParaRPr lang="en-US" sz="1000" b="0" dirty="0">
              <a:effectLst/>
            </a:endParaRPr>
          </a:p>
          <a:p>
            <a:br>
              <a:rPr lang="en-US" sz="1000" dirty="0"/>
            </a:br>
            <a:endParaRPr lang="en-US" sz="1000" dirty="0">
              <a:solidFill>
                <a:prstClr val="black"/>
              </a:solidFill>
              <a:latin typeface="Calibri" panose="020F0502020204030204"/>
            </a:endParaRPr>
          </a:p>
        </p:txBody>
      </p:sp>
      <p:sp>
        <p:nvSpPr>
          <p:cNvPr id="30" name="Text Box 136">
            <a:extLst>
              <a:ext uri="{FF2B5EF4-FFF2-40B4-BE49-F238E27FC236}">
                <a16:creationId xmlns:a16="http://schemas.microsoft.com/office/drawing/2014/main" id="{72EBF78A-76F0-46EE-9D2F-425CE4FB8F17}"/>
              </a:ext>
            </a:extLst>
          </p:cNvPr>
          <p:cNvSpPr txBox="1">
            <a:spLocks noChangeArrowheads="1"/>
          </p:cNvSpPr>
          <p:nvPr/>
        </p:nvSpPr>
        <p:spPr bwMode="auto">
          <a:xfrm>
            <a:off x="7949541" y="4576353"/>
            <a:ext cx="6938001" cy="10695739"/>
          </a:xfrm>
          <a:prstGeom prst="rect">
            <a:avLst/>
          </a:prstGeom>
          <a:solidFill>
            <a:srgbClr val="DDDDDD"/>
          </a:solidFill>
          <a:ln w="19050">
            <a:noFill/>
            <a:prstDash val="dash"/>
            <a:miter lim="800000"/>
            <a:headEnd/>
            <a:tailEnd/>
          </a:ln>
          <a:effectLst/>
        </p:spPr>
        <p:txBody>
          <a:bodyPr lIns="153750" tIns="153750" rIns="153750" bIns="153750"/>
          <a:lstStyle/>
          <a:p>
            <a:r>
              <a:rPr lang="en-US" sz="1800" dirty="0">
                <a:latin typeface="Times New Roman" panose="02020603050405020304" pitchFamily="18" charset="0"/>
                <a:cs typeface="Times New Roman" panose="02020603050405020304" pitchFamily="18" charset="0"/>
              </a:rPr>
              <a:t>We considered algorithms devised from 2004 to 2020 for ABSA. The models evolved from rule-based, simple machine learning models to neural networks.</a:t>
            </a:r>
          </a:p>
          <a:p>
            <a:r>
              <a:rPr lang="en-US" sz="1800" b="1" dirty="0">
                <a:latin typeface="Times New Roman" panose="02020603050405020304" pitchFamily="18" charset="0"/>
                <a:cs typeface="Times New Roman" panose="02020603050405020304" pitchFamily="18" charset="0"/>
              </a:rPr>
              <a:t>Rule-Based Models</a:t>
            </a:r>
          </a:p>
          <a:p>
            <a:pPr marL="285750" indent="-285750">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(Hu et al., 2004) used a rule-based approach to tag individual sentences that contain opinion words and syntax features like presence/ absence of part-of-speech tags to assign sentiment to predefined Aspect Categories.</a:t>
            </a:r>
          </a:p>
          <a:p>
            <a:pPr marL="285750" indent="-285750">
              <a:buFont typeface="Arial" panose="020B0604020202020204" pitchFamily="34" charset="0"/>
              <a:buChar char="•"/>
            </a:pPr>
            <a:endParaRPr lang="en-US" sz="1800" dirty="0">
              <a:solidFill>
                <a:srgbClr val="000000"/>
              </a:solidFill>
              <a:latin typeface="Times New Roman" panose="02020603050405020304" pitchFamily="18" charset="0"/>
              <a:cs typeface="Times New Roman" panose="02020603050405020304" pitchFamily="18" charset="0"/>
            </a:endParaRPr>
          </a:p>
          <a:p>
            <a:r>
              <a:rPr lang="en-US" sz="1800" b="1" dirty="0">
                <a:solidFill>
                  <a:srgbClr val="000000"/>
                </a:solidFill>
                <a:latin typeface="Times New Roman" panose="02020603050405020304" pitchFamily="18" charset="0"/>
                <a:cs typeface="Times New Roman" panose="02020603050405020304" pitchFamily="18" charset="0"/>
              </a:rPr>
              <a:t>Support Vector Machine (SVM) and Logistic Regression(LR) Models</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Kiritchenko</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et al, 2014), trained a multi-class linear support vector machine (SVM) classifier using the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LibSVM</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software for aspect term polarity detection. </a:t>
            </a:r>
          </a:p>
          <a:p>
            <a:pPr marL="285750" indent="-285750">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Toh</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et al, 2014) extracted aspect terms using CRF based classifiers. For aspect polarity, they used LIBLINEAR, a multi-class Logistic Regression classifier.</a:t>
            </a:r>
          </a:p>
          <a:p>
            <a:pPr marL="285750" indent="-285750">
              <a:buFont typeface="Arial" panose="020B0604020202020204" pitchFamily="34" charset="0"/>
              <a:buChar char="•"/>
            </a:pPr>
            <a:endParaRPr lang="en-US" sz="1800" dirty="0">
              <a:solidFill>
                <a:srgbClr val="000000"/>
              </a:solidFill>
              <a:latin typeface="Times New Roman" panose="02020603050405020304" pitchFamily="18" charset="0"/>
              <a:cs typeface="Times New Roman" panose="02020603050405020304" pitchFamily="18" charset="0"/>
            </a:endParaRPr>
          </a:p>
          <a:p>
            <a:r>
              <a:rPr lang="en-US" sz="1800" b="1" i="0" u="none" strike="noStrike" dirty="0">
                <a:solidFill>
                  <a:srgbClr val="000000"/>
                </a:solidFill>
                <a:effectLst/>
                <a:latin typeface="Times New Roman" panose="02020603050405020304" pitchFamily="18" charset="0"/>
                <a:cs typeface="Times New Roman" panose="02020603050405020304" pitchFamily="18" charset="0"/>
              </a:rPr>
              <a:t>Neural Network (NN) Models without BERT</a:t>
            </a:r>
          </a:p>
          <a:p>
            <a:r>
              <a:rPr lang="en-US" sz="1800" i="0" u="none" strike="noStrike" dirty="0">
                <a:solidFill>
                  <a:srgbClr val="000000"/>
                </a:solidFill>
                <a:effectLst/>
                <a:latin typeface="Times New Roman" panose="02020603050405020304" pitchFamily="18" charset="0"/>
                <a:cs typeface="Times New Roman" panose="02020603050405020304" pitchFamily="18" charset="0"/>
              </a:rPr>
              <a:t>NN combine the task of aspect extraction and sentiment </a:t>
            </a:r>
            <a:r>
              <a:rPr lang="en-US" sz="1800" i="0" u="none" strike="noStrike" dirty="0" err="1">
                <a:solidFill>
                  <a:srgbClr val="000000"/>
                </a:solidFill>
                <a:effectLst/>
                <a:latin typeface="Times New Roman" panose="02020603050405020304" pitchFamily="18" charset="0"/>
                <a:cs typeface="Times New Roman" panose="02020603050405020304" pitchFamily="18" charset="0"/>
              </a:rPr>
              <a:t>predictin</a:t>
            </a:r>
            <a:r>
              <a:rPr lang="en-US" sz="1800" i="0" u="none" strike="noStrike" dirty="0">
                <a:solidFill>
                  <a:srgbClr val="000000"/>
                </a:solidFill>
                <a:effectLst/>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(Ruder et al., 2016) - Hierarchical Bidirectional LSTM model. It captures inter dependencies between words within the sentence. Forward and backward direction measure influence of preceding and succeeding sentences respectively on sentiment of current sentence.</a:t>
            </a:r>
          </a:p>
          <a:p>
            <a:pPr marL="285750" indent="-285750">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(Huang B et al. 2019) Parameterized CNNs. They proposed parametrized gates and filters to incorporate aspect information to CNNs.</a:t>
            </a:r>
          </a:p>
          <a:p>
            <a:pPr marL="285750" indent="-285750">
              <a:buFont typeface="Arial" panose="020B0604020202020204" pitchFamily="34" charset="0"/>
              <a:buChar char="•"/>
            </a:pPr>
            <a:endParaRPr lang="en-US" sz="1800" dirty="0">
              <a:solidFill>
                <a:srgbClr val="000000"/>
              </a:solidFill>
              <a:latin typeface="Times New Roman" panose="02020603050405020304" pitchFamily="18" charset="0"/>
              <a:cs typeface="Times New Roman" panose="02020603050405020304" pitchFamily="18" charset="0"/>
            </a:endParaRPr>
          </a:p>
          <a:p>
            <a:r>
              <a:rPr lang="en-US" sz="1800" b="1" i="0" u="none" strike="noStrike" dirty="0">
                <a:solidFill>
                  <a:srgbClr val="000000"/>
                </a:solidFill>
                <a:effectLst/>
                <a:latin typeface="Times New Roman" panose="02020603050405020304" pitchFamily="18" charset="0"/>
                <a:cs typeface="Times New Roman" panose="02020603050405020304" pitchFamily="18" charset="0"/>
              </a:rPr>
              <a:t>Neural Networks with BERT Embeddings</a:t>
            </a:r>
          </a:p>
          <a:p>
            <a:r>
              <a:rPr lang="en-IN" sz="1800" b="0" i="0" u="none" strike="noStrike" dirty="0">
                <a:solidFill>
                  <a:srgbClr val="000000"/>
                </a:solidFill>
                <a:effectLst/>
                <a:latin typeface="Times New Roman" panose="02020603050405020304" pitchFamily="18" charset="0"/>
              </a:rPr>
              <a:t>(Devlin et al., 2018) created BERT that are pre-trained contextual embeddings for words. They proved to be very efficient in representing words as vectors for ABSA. Models </a:t>
            </a:r>
            <a:r>
              <a:rPr lang="en-IN" sz="1800" dirty="0">
                <a:solidFill>
                  <a:srgbClr val="000000"/>
                </a:solidFill>
                <a:latin typeface="Times New Roman" panose="02020603050405020304" pitchFamily="18" charset="0"/>
              </a:rPr>
              <a:t>using BERT are the following.</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a:t>
            </a:r>
            <a:r>
              <a:rPr lang="en-US" sz="1800" b="0" i="0" u="none" strike="noStrike" dirty="0" err="1">
                <a:solidFill>
                  <a:srgbClr val="000000"/>
                </a:solidFill>
                <a:effectLst/>
                <a:latin typeface="Times New Roman" panose="02020603050405020304" pitchFamily="18" charset="0"/>
              </a:rPr>
              <a:t>Rietzler</a:t>
            </a:r>
            <a:r>
              <a:rPr lang="en-US" sz="1800" b="0" i="0" u="none" strike="noStrike" dirty="0">
                <a:solidFill>
                  <a:srgbClr val="000000"/>
                </a:solidFill>
                <a:effectLst/>
                <a:latin typeface="Times New Roman" panose="02020603050405020304" pitchFamily="18" charset="0"/>
              </a:rPr>
              <a:t> et al 2020) – </a:t>
            </a:r>
            <a:r>
              <a:rPr lang="en-US" sz="1800" dirty="0">
                <a:solidFill>
                  <a:srgbClr val="000000"/>
                </a:solidFill>
                <a:latin typeface="Times New Roman" panose="02020603050405020304" pitchFamily="18" charset="0"/>
              </a:rPr>
              <a:t>Fine</a:t>
            </a:r>
            <a:r>
              <a:rPr lang="en-US" sz="1800" b="0" i="0" u="none" strike="noStrike" dirty="0">
                <a:solidFill>
                  <a:srgbClr val="000000"/>
                </a:solidFill>
                <a:effectLst/>
                <a:latin typeface="Times New Roman" panose="02020603050405020304" pitchFamily="18" charset="0"/>
              </a:rPr>
              <a:t>-tuned the pre-trained BERT model on domain-specific reviews.</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just" rtl="0">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(Phan, M. H., et. al. 2020) took into account the grammatical aspects like part of speech. Aspect terms in the reviews had specific syntactic features that influenced the relation between the aspect terms and the context words through which the polarity is gauged. </a:t>
            </a:r>
            <a:br>
              <a:rPr lang="en-US" sz="1800" dirty="0">
                <a:latin typeface="Times New Roman" panose="02020603050405020304" pitchFamily="18" charset="0"/>
                <a:cs typeface="Times New Roman" panose="02020603050405020304" pitchFamily="18" charset="0"/>
              </a:rPr>
            </a:b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p:txBody>
      </p:sp>
      <p:graphicFrame>
        <p:nvGraphicFramePr>
          <p:cNvPr id="31" name="Diagram 30">
            <a:extLst>
              <a:ext uri="{FF2B5EF4-FFF2-40B4-BE49-F238E27FC236}">
                <a16:creationId xmlns:a16="http://schemas.microsoft.com/office/drawing/2014/main" id="{FC01D466-DA75-4C3E-9C3C-72498E83475A}"/>
              </a:ext>
            </a:extLst>
          </p:cNvPr>
          <p:cNvGraphicFramePr/>
          <p:nvPr>
            <p:extLst>
              <p:ext uri="{D42A27DB-BD31-4B8C-83A1-F6EECF244321}">
                <p14:modId xmlns:p14="http://schemas.microsoft.com/office/powerpoint/2010/main" val="2376345818"/>
              </p:ext>
            </p:extLst>
          </p:nvPr>
        </p:nvGraphicFramePr>
        <p:xfrm>
          <a:off x="15317411" y="3615370"/>
          <a:ext cx="6867280" cy="1506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5" name="Table 34">
            <a:extLst>
              <a:ext uri="{FF2B5EF4-FFF2-40B4-BE49-F238E27FC236}">
                <a16:creationId xmlns:a16="http://schemas.microsoft.com/office/drawing/2014/main" id="{D0A161EB-3428-45A7-9232-13BB0DF40793}"/>
              </a:ext>
            </a:extLst>
          </p:cNvPr>
          <p:cNvGraphicFramePr>
            <a:graphicFrameLocks noGrp="1"/>
          </p:cNvGraphicFramePr>
          <p:nvPr>
            <p:extLst>
              <p:ext uri="{D42A27DB-BD31-4B8C-83A1-F6EECF244321}">
                <p14:modId xmlns:p14="http://schemas.microsoft.com/office/powerpoint/2010/main" val="3578870073"/>
              </p:ext>
            </p:extLst>
          </p:nvPr>
        </p:nvGraphicFramePr>
        <p:xfrm>
          <a:off x="15331976" y="6015841"/>
          <a:ext cx="6939619" cy="5126451"/>
        </p:xfrm>
        <a:graphic>
          <a:graphicData uri="http://schemas.openxmlformats.org/drawingml/2006/table">
            <a:tbl>
              <a:tblPr/>
              <a:tblGrid>
                <a:gridCol w="1685831">
                  <a:extLst>
                    <a:ext uri="{9D8B030D-6E8A-4147-A177-3AD203B41FA5}">
                      <a16:colId xmlns:a16="http://schemas.microsoft.com/office/drawing/2014/main" val="3612144384"/>
                    </a:ext>
                  </a:extLst>
                </a:gridCol>
                <a:gridCol w="715901">
                  <a:extLst>
                    <a:ext uri="{9D8B030D-6E8A-4147-A177-3AD203B41FA5}">
                      <a16:colId xmlns:a16="http://schemas.microsoft.com/office/drawing/2014/main" val="3068682968"/>
                    </a:ext>
                  </a:extLst>
                </a:gridCol>
                <a:gridCol w="738995">
                  <a:extLst>
                    <a:ext uri="{9D8B030D-6E8A-4147-A177-3AD203B41FA5}">
                      <a16:colId xmlns:a16="http://schemas.microsoft.com/office/drawing/2014/main" val="2260613196"/>
                    </a:ext>
                  </a:extLst>
                </a:gridCol>
                <a:gridCol w="738995">
                  <a:extLst>
                    <a:ext uri="{9D8B030D-6E8A-4147-A177-3AD203B41FA5}">
                      <a16:colId xmlns:a16="http://schemas.microsoft.com/office/drawing/2014/main" val="4266606083"/>
                    </a:ext>
                  </a:extLst>
                </a:gridCol>
                <a:gridCol w="635074">
                  <a:extLst>
                    <a:ext uri="{9D8B030D-6E8A-4147-A177-3AD203B41FA5}">
                      <a16:colId xmlns:a16="http://schemas.microsoft.com/office/drawing/2014/main" val="2055031056"/>
                    </a:ext>
                  </a:extLst>
                </a:gridCol>
                <a:gridCol w="623525">
                  <a:extLst>
                    <a:ext uri="{9D8B030D-6E8A-4147-A177-3AD203B41FA5}">
                      <a16:colId xmlns:a16="http://schemas.microsoft.com/office/drawing/2014/main" val="1201113981"/>
                    </a:ext>
                  </a:extLst>
                </a:gridCol>
                <a:gridCol w="600433">
                  <a:extLst>
                    <a:ext uri="{9D8B030D-6E8A-4147-A177-3AD203B41FA5}">
                      <a16:colId xmlns:a16="http://schemas.microsoft.com/office/drawing/2014/main" val="4137040341"/>
                    </a:ext>
                  </a:extLst>
                </a:gridCol>
                <a:gridCol w="531151">
                  <a:extLst>
                    <a:ext uri="{9D8B030D-6E8A-4147-A177-3AD203B41FA5}">
                      <a16:colId xmlns:a16="http://schemas.microsoft.com/office/drawing/2014/main" val="3349221036"/>
                    </a:ext>
                  </a:extLst>
                </a:gridCol>
                <a:gridCol w="669714">
                  <a:extLst>
                    <a:ext uri="{9D8B030D-6E8A-4147-A177-3AD203B41FA5}">
                      <a16:colId xmlns:a16="http://schemas.microsoft.com/office/drawing/2014/main" val="1733254328"/>
                    </a:ext>
                  </a:extLst>
                </a:gridCol>
              </a:tblGrid>
              <a:tr h="483004">
                <a:tc rowSpan="2">
                  <a:txBody>
                    <a:bodyPr/>
                    <a:lstStyle/>
                    <a:p>
                      <a:pPr algn="ctr" rtl="0" fontAlgn="t">
                        <a:spcBef>
                          <a:spcPts val="0"/>
                        </a:spcBef>
                        <a:spcAft>
                          <a:spcPts val="0"/>
                        </a:spcAft>
                      </a:pPr>
                      <a:endParaRPr lang="en-IN" sz="1200" b="0" i="0" u="none" strike="noStrike" dirty="0">
                        <a:solidFill>
                          <a:srgbClr val="000000"/>
                        </a:solidFill>
                        <a:effectLst/>
                        <a:latin typeface="Arial" panose="020B0604020202020204" pitchFamily="34" charset="0"/>
                      </a:endParaRPr>
                    </a:p>
                    <a:p>
                      <a:pPr algn="ctr" rtl="0" fontAlgn="t">
                        <a:spcBef>
                          <a:spcPts val="0"/>
                        </a:spcBef>
                        <a:spcAft>
                          <a:spcPts val="0"/>
                        </a:spcAft>
                      </a:pPr>
                      <a:endParaRPr lang="en-IN" sz="1200" b="0" i="0" u="none" strike="noStrike" dirty="0">
                        <a:solidFill>
                          <a:srgbClr val="000000"/>
                        </a:solidFill>
                        <a:effectLst/>
                        <a:latin typeface="Arial" panose="020B0604020202020204" pitchFamily="34" charset="0"/>
                      </a:endParaRPr>
                    </a:p>
                    <a:p>
                      <a:pPr algn="ctr" rtl="0" fontAlgn="t">
                        <a:spcBef>
                          <a:spcPts val="0"/>
                        </a:spcBef>
                        <a:spcAft>
                          <a:spcPts val="0"/>
                        </a:spcAft>
                      </a:pPr>
                      <a:r>
                        <a:rPr lang="en-IN" sz="1200" b="0" i="0" u="none" strike="noStrike" dirty="0">
                          <a:solidFill>
                            <a:srgbClr val="000000"/>
                          </a:solidFill>
                          <a:effectLst/>
                          <a:latin typeface="Arial" panose="020B0604020202020204" pitchFamily="34" charset="0"/>
                        </a:rPr>
                        <a:t>Study</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gridSpan="4">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LAPTOP</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RESTAURANT</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70358231"/>
                  </a:ext>
                </a:extLst>
              </a:tr>
              <a:tr h="494364">
                <a:tc vMerge="1">
                  <a:txBody>
                    <a:bodyPr/>
                    <a:lstStyle/>
                    <a:p>
                      <a:endParaRPr lang="en-IN"/>
                    </a:p>
                  </a:txBody>
                  <a:tcPr/>
                </a:tc>
                <a:tc>
                  <a:txBody>
                    <a:bodyPr/>
                    <a:lstStyle/>
                    <a:p>
                      <a:pPr algn="ctr" rtl="0" fontAlgn="t">
                        <a:spcBef>
                          <a:spcPts val="1200"/>
                        </a:spcBef>
                        <a:spcAft>
                          <a:spcPts val="0"/>
                        </a:spcAft>
                      </a:pPr>
                      <a:r>
                        <a:rPr lang="en-IN" sz="1200" b="0" i="0" u="none" strike="noStrike" dirty="0" err="1">
                          <a:solidFill>
                            <a:srgbClr val="000000"/>
                          </a:solidFill>
                          <a:effectLst/>
                          <a:latin typeface="Arial" panose="020B0604020202020204" pitchFamily="34" charset="0"/>
                        </a:rPr>
                        <a:t>Acc</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P</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R</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F1</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err="1">
                          <a:solidFill>
                            <a:srgbClr val="000000"/>
                          </a:solidFill>
                          <a:effectLst/>
                          <a:latin typeface="Arial" panose="020B0604020202020204" pitchFamily="34" charset="0"/>
                        </a:rPr>
                        <a:t>Acc</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P</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R</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F1</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8425224"/>
                  </a:ext>
                </a:extLst>
              </a:tr>
              <a:tr h="483004">
                <a:tc>
                  <a:txBody>
                    <a:bodyPr/>
                    <a:lstStyle/>
                    <a:p>
                      <a:pPr algn="ctr" rtl="0" fontAlgn="t">
                        <a:spcBef>
                          <a:spcPts val="1200"/>
                        </a:spcBef>
                        <a:spcAft>
                          <a:spcPts val="0"/>
                        </a:spcAft>
                      </a:pPr>
                      <a:r>
                        <a:rPr lang="en-IN" sz="1200" b="0" i="0" u="none" strike="noStrike" dirty="0" err="1">
                          <a:solidFill>
                            <a:srgbClr val="000000"/>
                          </a:solidFill>
                          <a:effectLst/>
                          <a:latin typeface="Arial" panose="020B0604020202020204" pitchFamily="34" charset="0"/>
                        </a:rPr>
                        <a:t>Kiritchenko</a:t>
                      </a:r>
                      <a:r>
                        <a:rPr lang="en-IN" sz="1200" b="0" i="0" u="none" strike="noStrike" dirty="0">
                          <a:solidFill>
                            <a:srgbClr val="000000"/>
                          </a:solidFill>
                          <a:effectLst/>
                          <a:latin typeface="Arial" panose="020B0604020202020204" pitchFamily="34" charset="0"/>
                        </a:rPr>
                        <a:t> et al. 2014</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0.70</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0.78</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0.60</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0.68</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0.80</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0.84</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0.76</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0.80</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8432509"/>
                  </a:ext>
                </a:extLst>
              </a:tr>
              <a:tr h="483004">
                <a:tc>
                  <a:txBody>
                    <a:bodyPr/>
                    <a:lstStyle/>
                    <a:p>
                      <a:pPr algn="ctr" rtl="0" fontAlgn="t">
                        <a:spcBef>
                          <a:spcPts val="1200"/>
                        </a:spcBef>
                        <a:spcAft>
                          <a:spcPts val="0"/>
                        </a:spcAft>
                      </a:pPr>
                      <a:r>
                        <a:rPr lang="en-IN" sz="1200" b="0" i="0" u="none" strike="noStrike" dirty="0" err="1">
                          <a:solidFill>
                            <a:srgbClr val="000000"/>
                          </a:solidFill>
                          <a:effectLst/>
                          <a:latin typeface="Arial" panose="020B0604020202020204" pitchFamily="34" charset="0"/>
                        </a:rPr>
                        <a:t>Toh</a:t>
                      </a:r>
                      <a:r>
                        <a:rPr lang="en-IN" sz="1200" b="0" i="0" u="none" strike="noStrike" dirty="0">
                          <a:solidFill>
                            <a:srgbClr val="000000"/>
                          </a:solidFill>
                          <a:effectLst/>
                          <a:latin typeface="Arial" panose="020B0604020202020204" pitchFamily="34" charset="0"/>
                        </a:rPr>
                        <a:t> et al 2014</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0.63</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0.81</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0.67</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0.73</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0.67</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0.85</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0.82</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0.84</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4807406"/>
                  </a:ext>
                </a:extLst>
              </a:tr>
              <a:tr h="483004">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Liu et al. 2016</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0.6188</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0.6047</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0.6112</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0.7292</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0.7672</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0.7472</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6441157"/>
                  </a:ext>
                </a:extLst>
              </a:tr>
              <a:tr h="483004">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Ruder et al. 2016</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0.801</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0.853</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7865686"/>
                  </a:ext>
                </a:extLst>
              </a:tr>
              <a:tr h="483004">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Tang et al. 2016</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0.8089</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0.7210</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0300569"/>
                  </a:ext>
                </a:extLst>
              </a:tr>
              <a:tr h="483004">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Sun et al 2019</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0.7719</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0.7299</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0.8230</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0.7402</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8935400"/>
                  </a:ext>
                </a:extLst>
              </a:tr>
              <a:tr h="483004">
                <a:tc>
                  <a:txBody>
                    <a:bodyPr/>
                    <a:lstStyle/>
                    <a:p>
                      <a:pPr algn="ctr" rtl="0" fontAlgn="t">
                        <a:spcBef>
                          <a:spcPts val="1200"/>
                        </a:spcBef>
                        <a:spcAft>
                          <a:spcPts val="0"/>
                        </a:spcAft>
                      </a:pPr>
                      <a:r>
                        <a:rPr lang="en-IN" sz="1200" b="0" i="0" u="none" strike="noStrike" dirty="0" err="1">
                          <a:solidFill>
                            <a:srgbClr val="000000"/>
                          </a:solidFill>
                          <a:effectLst/>
                          <a:latin typeface="Arial" panose="020B0604020202020204" pitchFamily="34" charset="0"/>
                        </a:rPr>
                        <a:t>Rietzler</a:t>
                      </a:r>
                      <a:r>
                        <a:rPr lang="en-IN" sz="1200" b="0" i="0" u="none" strike="noStrike" dirty="0">
                          <a:solidFill>
                            <a:srgbClr val="000000"/>
                          </a:solidFill>
                          <a:effectLst/>
                          <a:latin typeface="Arial" panose="020B0604020202020204" pitchFamily="34" charset="0"/>
                        </a:rPr>
                        <a:t> et al. 2020</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0.7792</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0.7299</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0.8714</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0.8005</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7645299"/>
                  </a:ext>
                </a:extLst>
              </a:tr>
              <a:tr h="768055">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Phan M. H. et. al. 2020</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0.8052</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0.7713</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0.8671</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0.8031</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1770215"/>
                  </a:ext>
                </a:extLst>
              </a:tr>
            </a:tbl>
          </a:graphicData>
        </a:graphic>
      </p:graphicFrame>
      <p:sp>
        <p:nvSpPr>
          <p:cNvPr id="36" name="Rectangle 87">
            <a:extLst>
              <a:ext uri="{FF2B5EF4-FFF2-40B4-BE49-F238E27FC236}">
                <a16:creationId xmlns:a16="http://schemas.microsoft.com/office/drawing/2014/main" id="{B1448E53-7170-4864-8918-831A6BF6DF6B}"/>
              </a:ext>
            </a:extLst>
          </p:cNvPr>
          <p:cNvSpPr>
            <a:spLocks noChangeArrowheads="1"/>
          </p:cNvSpPr>
          <p:nvPr/>
        </p:nvSpPr>
        <p:spPr bwMode="auto">
          <a:xfrm rot="10800000" flipV="1">
            <a:off x="15307374" y="11349593"/>
            <a:ext cx="77983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Table 1: Results of the models under study</a:t>
            </a:r>
            <a:endParaRPr kumimoji="0" lang="en-US"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Empty blocks imply that metric was not considered in the paper</a:t>
            </a:r>
            <a:endParaRPr kumimoji="0" lang="en-US" altLang="en-US" sz="1900" b="0" i="0" u="none" strike="noStrike" cap="none" normalizeH="0" baseline="0" dirty="0">
              <a:ln>
                <a:noFill/>
              </a:ln>
              <a:solidFill>
                <a:schemeClr val="tx1"/>
              </a:solidFill>
              <a:effectLst/>
            </a:endParaRPr>
          </a:p>
        </p:txBody>
      </p:sp>
      <p:pic>
        <p:nvPicPr>
          <p:cNvPr id="38" name="Picture 37">
            <a:extLst>
              <a:ext uri="{FF2B5EF4-FFF2-40B4-BE49-F238E27FC236}">
                <a16:creationId xmlns:a16="http://schemas.microsoft.com/office/drawing/2014/main" id="{E09A4A46-D6C3-4D8D-8726-25E1AB823C0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485590" y="16521036"/>
            <a:ext cx="6871535" cy="4459364"/>
          </a:xfrm>
          <a:prstGeom prst="rect">
            <a:avLst/>
          </a:prstGeom>
        </p:spPr>
      </p:pic>
      <p:graphicFrame>
        <p:nvGraphicFramePr>
          <p:cNvPr id="2" name="Diagram 1">
            <a:extLst>
              <a:ext uri="{FF2B5EF4-FFF2-40B4-BE49-F238E27FC236}">
                <a16:creationId xmlns:a16="http://schemas.microsoft.com/office/drawing/2014/main" id="{E18A4D9B-47BE-4262-B394-D1F705B43899}"/>
              </a:ext>
            </a:extLst>
          </p:cNvPr>
          <p:cNvGraphicFramePr/>
          <p:nvPr>
            <p:extLst>
              <p:ext uri="{D42A27DB-BD31-4B8C-83A1-F6EECF244321}">
                <p14:modId xmlns:p14="http://schemas.microsoft.com/office/powerpoint/2010/main" val="3169692171"/>
              </p:ext>
            </p:extLst>
          </p:nvPr>
        </p:nvGraphicFramePr>
        <p:xfrm>
          <a:off x="294610" y="13535303"/>
          <a:ext cx="7318970" cy="6944795"/>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29" name="Text Box 27">
            <a:extLst>
              <a:ext uri="{FF2B5EF4-FFF2-40B4-BE49-F238E27FC236}">
                <a16:creationId xmlns:a16="http://schemas.microsoft.com/office/drawing/2014/main" id="{F9000E9B-43A3-4691-8063-45BCD092ABFD}"/>
              </a:ext>
            </a:extLst>
          </p:cNvPr>
          <p:cNvSpPr txBox="1">
            <a:spLocks noChangeArrowheads="1"/>
          </p:cNvSpPr>
          <p:nvPr/>
        </p:nvSpPr>
        <p:spPr bwMode="auto">
          <a:xfrm>
            <a:off x="22800633" y="10454275"/>
            <a:ext cx="6938001" cy="891248"/>
          </a:xfrm>
          <a:prstGeom prst="rect">
            <a:avLst/>
          </a:prstGeom>
          <a:noFill/>
          <a:ln w="9525">
            <a:noFill/>
            <a:prstDash val="sysDot"/>
            <a:miter lim="800000"/>
            <a:headEnd/>
            <a:tailEnd/>
          </a:ln>
          <a:effectLst/>
        </p:spPr>
        <p:txBody>
          <a:bodyPr wrap="none" lIns="153750" tIns="153750" rIns="153750" bIns="153750" anchor="ctr" anchorCtr="1"/>
          <a:lstStyle/>
          <a:p>
            <a:pPr defTabSz="2952055" fontAlgn="auto">
              <a:spcBef>
                <a:spcPts val="0"/>
              </a:spcBef>
              <a:spcAft>
                <a:spcPts val="0"/>
              </a:spcAft>
            </a:pPr>
            <a:r>
              <a:rPr lang="en-US" sz="3100" dirty="0">
                <a:solidFill>
                  <a:prstClr val="black"/>
                </a:solidFill>
                <a:latin typeface="Impact" pitchFamily="34" charset="0"/>
              </a:rPr>
              <a:t>Limitations</a:t>
            </a:r>
          </a:p>
        </p:txBody>
      </p:sp>
      <p:sp>
        <p:nvSpPr>
          <p:cNvPr id="32" name="Text Box 138">
            <a:extLst>
              <a:ext uri="{FF2B5EF4-FFF2-40B4-BE49-F238E27FC236}">
                <a16:creationId xmlns:a16="http://schemas.microsoft.com/office/drawing/2014/main" id="{B76D1906-4539-4554-92FD-B8B216FBBDCE}"/>
              </a:ext>
            </a:extLst>
          </p:cNvPr>
          <p:cNvSpPr txBox="1">
            <a:spLocks noChangeArrowheads="1"/>
          </p:cNvSpPr>
          <p:nvPr/>
        </p:nvSpPr>
        <p:spPr bwMode="auto">
          <a:xfrm>
            <a:off x="22769028" y="11345523"/>
            <a:ext cx="6938001" cy="2573655"/>
          </a:xfrm>
          <a:prstGeom prst="rect">
            <a:avLst/>
          </a:prstGeom>
          <a:solidFill>
            <a:srgbClr val="DDDDDD"/>
          </a:solidFill>
          <a:ln w="19050">
            <a:noFill/>
            <a:prstDash val="dash"/>
            <a:miter lim="800000"/>
            <a:headEnd/>
            <a:tailEnd/>
          </a:ln>
          <a:effectLst/>
        </p:spPr>
        <p:txBody>
          <a:bodyPr lIns="153750" tIns="153750" rIns="153750" bIns="153750"/>
          <a:lstStyle/>
          <a:p>
            <a:pPr marL="285750" indent="-285750" defTabSz="457246" fontAlgn="auto">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Most studies benchmark their models on datasets in English, and only a handful of studies use languages like Hindi and other native languages. </a:t>
            </a:r>
          </a:p>
          <a:p>
            <a:pPr marL="285750" indent="-285750" defTabSz="457246" fontAlgn="auto">
              <a:spcBef>
                <a:spcPts val="0"/>
              </a:spcBef>
              <a:spcAft>
                <a:spcPts val="0"/>
              </a:spcAft>
              <a:buFont typeface="Arial" panose="020B0604020202020204" pitchFamily="34" charset="0"/>
              <a:buChar char="•"/>
            </a:pPr>
            <a:r>
              <a:rPr lang="en-US" sz="1800" dirty="0">
                <a:solidFill>
                  <a:srgbClr val="000000"/>
                </a:solidFill>
                <a:latin typeface="Times New Roman" panose="02020603050405020304" pitchFamily="18" charset="0"/>
              </a:rPr>
              <a:t>H</a:t>
            </a:r>
            <a:r>
              <a:rPr lang="en-US" sz="1800" b="0" i="0" u="none" strike="noStrike" dirty="0">
                <a:solidFill>
                  <a:srgbClr val="000000"/>
                </a:solidFill>
                <a:effectLst/>
                <a:latin typeface="Times New Roman" panose="02020603050405020304" pitchFamily="18" charset="0"/>
              </a:rPr>
              <a:t>uge chunks of data for the relevant domain to achieve decent performance.</a:t>
            </a:r>
          </a:p>
          <a:p>
            <a:pPr marL="285750" indent="-285750" defTabSz="457246" fontAlgn="auto">
              <a:spcBef>
                <a:spcPts val="0"/>
              </a:spcBef>
              <a:spcAft>
                <a:spcPts val="0"/>
              </a:spcAft>
              <a:buFont typeface="Arial" panose="020B0604020202020204" pitchFamily="34" charset="0"/>
              <a:buChar char="•"/>
            </a:pPr>
            <a:r>
              <a:rPr lang="en-US" sz="1800" dirty="0">
                <a:solidFill>
                  <a:srgbClr val="000000"/>
                </a:solidFill>
                <a:latin typeface="Times New Roman" panose="02020603050405020304" pitchFamily="18" charset="0"/>
              </a:rPr>
              <a:t>Neural networks </a:t>
            </a:r>
            <a:r>
              <a:rPr lang="en-US" sz="1800" b="0" i="0" u="none" strike="noStrike" dirty="0">
                <a:solidFill>
                  <a:srgbClr val="000000"/>
                </a:solidFill>
                <a:effectLst/>
                <a:latin typeface="Times New Roman" panose="02020603050405020304" pitchFamily="18" charset="0"/>
              </a:rPr>
              <a:t>computationally expensive</a:t>
            </a:r>
          </a:p>
          <a:p>
            <a:pPr marL="285750" indent="-285750" algn="just" rtl="0">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current models often fail to detect complicated contexts expressed like sarcasm and irony and perform poorly.</a:t>
            </a:r>
            <a:endParaRPr lang="en-US" sz="1400" b="0" dirty="0">
              <a:effectLst/>
            </a:endParaRPr>
          </a:p>
          <a:p>
            <a:br>
              <a:rPr lang="en-US" sz="1400" dirty="0"/>
            </a:br>
            <a:endParaRPr lang="en-US" sz="1800" dirty="0">
              <a:solidFill>
                <a:prstClr val="black"/>
              </a:solidFill>
              <a:latin typeface="Calibri" panose="020F0502020204030204"/>
            </a:endParaRPr>
          </a:p>
        </p:txBody>
      </p:sp>
      <p:pic>
        <p:nvPicPr>
          <p:cNvPr id="1032" name="Picture 8" descr="deep_learning | Quantdare">
            <a:extLst>
              <a:ext uri="{FF2B5EF4-FFF2-40B4-BE49-F238E27FC236}">
                <a16:creationId xmlns:a16="http://schemas.microsoft.com/office/drawing/2014/main" id="{08C829C8-995C-4F4F-9B04-6834BC9EA18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49541" y="15448444"/>
            <a:ext cx="6946145" cy="5531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9496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790</TotalTime>
  <Words>1890</Words>
  <Application>Microsoft Office PowerPoint</Application>
  <PresentationFormat>Custom</PresentationFormat>
  <Paragraphs>172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Impact</vt:lpstr>
      <vt:lpstr>Times New Roman</vt:lpstr>
      <vt:lpstr>Office Theme</vt:lpstr>
      <vt:lpstr>PowerPoint Presentation</vt:lpstr>
    </vt:vector>
  </TitlesOfParts>
  <Company>www.copylobby.com</Company>
  <LinksUpToDate>false</LinksUpToDate>
  <SharedDoc>false</SharedDoc>
  <HyperlinkBase>www.copylobby.com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Landscape Poster template</dc:title>
  <dc:subject>www.copylobby.com</dc:subject>
  <dc:creator>Copywrite Digital Printers</dc:creator>
  <cp:keywords>www.copylobby.com</cp:keywords>
  <dc:description>To order poster prints visit us at www.collegebinding.com or 
www.copylobby.com Tel: 066 7128671 or email: sales@copylobby.com</dc:description>
  <cp:lastModifiedBy>Pragya Sethi</cp:lastModifiedBy>
  <cp:revision>67</cp:revision>
  <dcterms:created xsi:type="dcterms:W3CDTF">2008-05-03T03:01:56Z</dcterms:created>
  <dcterms:modified xsi:type="dcterms:W3CDTF">2020-12-02T18:16:07Z</dcterms:modified>
  <cp:category>www.copylobby.com</cp:category>
  <cp:contentStatus>www.copylobby.com</cp:contentStatus>
</cp:coreProperties>
</file>