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3" r:id="rId3"/>
    <p:sldId id="264" r:id="rId4"/>
    <p:sldId id="283" r:id="rId5"/>
    <p:sldId id="291" r:id="rId6"/>
    <p:sldId id="258" r:id="rId7"/>
    <p:sldId id="259" r:id="rId8"/>
    <p:sldId id="266" r:id="rId9"/>
    <p:sldId id="284" r:id="rId10"/>
    <p:sldId id="285" r:id="rId11"/>
    <p:sldId id="280" r:id="rId12"/>
    <p:sldId id="286" r:id="rId13"/>
    <p:sldId id="289" r:id="rId14"/>
    <p:sldId id="267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61" r:id="rId23"/>
    <p:sldId id="26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35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1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163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098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956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21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401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769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16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748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26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58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02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900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4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79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08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9F1A12-4B49-4B67-90FD-D2DA7E312CFE}" type="datetimeFigureOut">
              <a:rPr lang="en-IN" smtClean="0"/>
              <a:pPr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9AF5F7-58DF-43BC-9242-69FA05B83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53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diabetic-retinopathy-detection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nalyticsvidhya.com/wp-content/uploads/2015/10/SVM_15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nalyticsvidhya.com/wp-content/uploads/2015/10/SVM_15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AC107-5772-44FC-93E5-392770C3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089" y="242047"/>
            <a:ext cx="9963420" cy="2615878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Diabetes Retinopathy using Support Vector </a:t>
            </a:r>
            <a:r>
              <a:rPr lang="en-I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&amp; Random Forest Algorithm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9EB84D-8261-4CB9-B990-E9B9143B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122" y="4098394"/>
            <a:ext cx="8915399" cy="25949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By: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Rai (00310402715)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Mendiratta (40110402715)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Pragya Yadav (40810402715)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Goyal (41410402715)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6038AA-3711-4586-8F1C-26935C5DEA9B}"/>
              </a:ext>
            </a:extLst>
          </p:cNvPr>
          <p:cNvSpPr txBox="1"/>
          <p:nvPr/>
        </p:nvSpPr>
        <p:spPr>
          <a:xfrm>
            <a:off x="4558145" y="4098394"/>
            <a:ext cx="3435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PRIYANKA VASHISHT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303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A32A1-C053-4A79-AEC6-63E0021D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57" y="29946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A21D8-4FCC-45D5-924E-CFC53A4E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98" y="1424320"/>
            <a:ext cx="907868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Dataset is generated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Eyepacs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Available at Kaggle.</a:t>
            </a:r>
          </a:p>
          <a:p>
            <a:r>
              <a:rPr lang="en-US" sz="2400" b="1" dirty="0">
                <a:hlinkClick r:id="rId2"/>
              </a:rPr>
              <a:t> http://www.kaggle.com/c/diabetic-retinopathy-detection/data </a:t>
            </a:r>
            <a:endParaRPr lang="en-US" sz="2400" b="1" dirty="0"/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Dataset 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1) consists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1,000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Images with different shades different camera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2) score by trained professional.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7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64339D-1DD7-4732-93F5-16BF2194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7" t="5432" r="1363"/>
          <a:stretch/>
        </p:blipFill>
        <p:spPr>
          <a:xfrm>
            <a:off x="1854926" y="253188"/>
            <a:ext cx="9000308" cy="5925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86" y="189411"/>
            <a:ext cx="10018713" cy="6988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CONVERSION OF IMAGE TO GREEN CHANNEL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Capture.7777777777777777777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048" y="875213"/>
            <a:ext cx="4983197" cy="3997234"/>
          </a:xfrm>
        </p:spPr>
      </p:pic>
      <p:pic>
        <p:nvPicPr>
          <p:cNvPr id="7" name="Picture 6" descr="Capture55555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35" y="4833257"/>
            <a:ext cx="4976948" cy="869827"/>
          </a:xfrm>
          <a:prstGeom prst="rect">
            <a:avLst/>
          </a:prstGeom>
        </p:spPr>
      </p:pic>
      <p:pic>
        <p:nvPicPr>
          <p:cNvPr id="8" name="Picture 7" descr="Capture5t899999999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033" y="1032124"/>
            <a:ext cx="2924583" cy="4362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A4816-79BE-714D-9338-DF3035F0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5" y="346167"/>
            <a:ext cx="10018713" cy="933994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TRAINING</a:t>
            </a:r>
            <a:endParaRPr lang="en-US" sz="4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1F831F5-A172-B54A-855C-382CB0BE2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689" y="1322255"/>
            <a:ext cx="9186620" cy="45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2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A3C1C-8E7F-42A6-B3E4-3A5BA3FC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2" y="318654"/>
            <a:ext cx="11152908" cy="1828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0" indent="0">
              <a:buNone/>
            </a:pPr>
            <a:r>
              <a:rPr lang="en-IN" sz="2800" dirty="0" smtClean="0"/>
              <a:t>Deep </a:t>
            </a:r>
            <a:r>
              <a:rPr lang="en-IN" sz="2800" dirty="0" smtClean="0"/>
              <a:t>Learning is a subfield of machine learning concerned with algorithms inspired by the structure and function of the brain called artificial neural networks.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hsxh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13" y="2106799"/>
            <a:ext cx="565576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66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01592-849F-4D1A-AAD0-6339C05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39" y="0"/>
            <a:ext cx="11120113" cy="2078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Support Vector Machine (SVM) is a discriminative classifier formally defined by a separating hyperplane. In other words, given labeled training data (supervised learning), the algorithm outputs an optimal hyperplane which categorizes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VM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783" y="2768237"/>
            <a:ext cx="5669280" cy="3240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037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44137"/>
            <a:ext cx="9462363" cy="587829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 WORKING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22960"/>
            <a:ext cx="9608909" cy="4101737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algn="just">
              <a:buNone/>
            </a:pPr>
            <a:endParaRPr lang="en-IN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the right hyper-plane (Scenario-1): 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Here, we have three hyper-planes (A, B and C). Now, identify the right hyper-plane to classify star and circle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In this scenario, hyper-plane “B” has excellently performed this job.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Identify the right hyper-plane (Scenario-2): 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Here, we have three hyper-planes (A, B and C) and all are segregating the classes well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Here, maximizing the distances between nearest data point (either class) and hyper-plane will help us to decide the right hyper-plane. This distance is called as 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81051" y="862151"/>
            <a:ext cx="956201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As we know that we got accustomed to the process of segregating the two classes with a hyper-plane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 smtClean="0"/>
          </a:p>
          <a:p>
            <a:pPr algn="just">
              <a:buNone/>
            </a:pPr>
            <a:endParaRPr lang="en-IN" sz="2200" dirty="0" smtClean="0"/>
          </a:p>
          <a:p>
            <a:pPr algn="just"/>
            <a:endParaRPr lang="en-IN" sz="2200" dirty="0" smtClean="0"/>
          </a:p>
          <a:p>
            <a:pPr algn="just"/>
            <a:endParaRPr lang="en-IN" sz="2200" dirty="0" smtClean="0"/>
          </a:p>
          <a:p>
            <a:pPr algn="just"/>
            <a:endParaRPr lang="en-IN" sz="2200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</p:txBody>
      </p:sp>
      <p:pic>
        <p:nvPicPr>
          <p:cNvPr id="1026" name="Picture 2" descr="SVM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703" y="4271554"/>
            <a:ext cx="3370217" cy="2076995"/>
          </a:xfrm>
          <a:prstGeom prst="rect">
            <a:avLst/>
          </a:prstGeom>
          <a:noFill/>
        </p:spPr>
      </p:pic>
      <p:pic>
        <p:nvPicPr>
          <p:cNvPr id="1028" name="Picture 4" descr="SVM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7006" y="4258491"/>
            <a:ext cx="3775165" cy="2116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47418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Can we classify two classes (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Scenario-3)?: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one star at other end is like an outlier for star class. SVM has a feature to ignore outliers and find the hyper-plane that has maximum margin. Hence, we can say, SVM is robust to outliers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Find the hyper-plane to segregate to classes (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Scenario-4):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the scenario below, we can’t have linear hyper-plane between the two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classes. Yes, SVM  can solve this method by using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kernels.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i.e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it converts not separable problem to separable problem, these functions are called kernels.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/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SVM_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437" y="3925070"/>
            <a:ext cx="3123204" cy="2136095"/>
          </a:xfrm>
          <a:prstGeom prst="rect">
            <a:avLst/>
          </a:prstGeom>
          <a:noFill/>
        </p:spPr>
      </p:pic>
      <p:pic>
        <p:nvPicPr>
          <p:cNvPr id="33796" name="Picture 4" descr="SVM_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5018" y="3905794"/>
            <a:ext cx="2922148" cy="2155372"/>
          </a:xfrm>
          <a:prstGeom prst="rect">
            <a:avLst/>
          </a:prstGeom>
          <a:noFill/>
        </p:spPr>
      </p:pic>
      <p:pic>
        <p:nvPicPr>
          <p:cNvPr id="33798" name="Picture 6" descr="SVM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6617" y="3931920"/>
            <a:ext cx="2991394" cy="2129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1887"/>
            <a:ext cx="10018713" cy="770707"/>
          </a:xfrm>
        </p:spPr>
        <p:txBody>
          <a:bodyPr>
            <a:normAutofit/>
          </a:bodyPr>
          <a:lstStyle/>
          <a:p>
            <a:r>
              <a:rPr lang="en-IN" dirty="0" smtClean="0"/>
              <a:t>IMPLEMENTATION(SVM)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436" y="783772"/>
            <a:ext cx="10018713" cy="55647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Assumed you have, X (predictor) and Y (target) for training data set and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x_test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(predictor) of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test_dataset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Create SVM classification object model = svm.svc(kernel='linear', c=1, gamma=1)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there is various option associated with it, like changing kernel, gamma and C value. Will discuss more # about it in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next</a:t>
            </a: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section.Train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the model using the training sets and check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score </a:t>
            </a: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model.fit(X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, y)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model.score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, y)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Predict Output predicted= 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model.predict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x_test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Kernel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: We have already discussed about it. Here, we have various options available with kernel like, “linear”, “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rbf”,”poly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” and others (default value is “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”).  Here “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” and “poly” are useful for non-linear hyper-plane. Let’s look at the example, where we’ve used linear kernel on two feature of iris data set to classify their class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Gamma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: Kernel coefficient for ‘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’, ‘poly’ and ‘sigmoid’. Higher the value of gamma, will try to exact fit the as per training data set i.e. generalization error and cause over-fitting problem.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83327"/>
            <a:ext cx="10018713" cy="18549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Let’s difference if we have gamma different gamma values like 0, 10 or 100.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svc = svm.SVC(kernel='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', C=1,gamma=0).fit(X, y) SVC(kernel='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', C=1,gamma=0).fit(X, y)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u="sng" dirty="0" smtClean="0">
                <a:hlinkClick r:id="rId2"/>
              </a:rPr>
              <a:t/>
            </a:r>
            <a:br>
              <a:rPr lang="en-IN" u="sng" dirty="0" smtClean="0">
                <a:hlinkClick r:id="rId2"/>
              </a:rPr>
            </a:br>
            <a:endParaRPr lang="en-IN" dirty="0"/>
          </a:p>
        </p:txBody>
      </p:sp>
      <p:pic>
        <p:nvPicPr>
          <p:cNvPr id="4" name="Picture 3" descr="SVM_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902" y="1789611"/>
            <a:ext cx="10268361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474" y="316550"/>
            <a:ext cx="10018713" cy="113342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326" y="1612477"/>
            <a:ext cx="10240917" cy="32150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project is to unambiguously define a database and a testing protocol which can be used to benchmark diabetic retinopathy detection methods. By using the database and the defined testing protocol, the results between different methods can be compared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531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u="sng" dirty="0" smtClean="0">
                <a:hlinkClick r:id="rId2"/>
              </a:rPr>
              <a:t/>
            </a:r>
            <a:br>
              <a:rPr lang="en-IN" u="sng" dirty="0" smtClean="0">
                <a:hlinkClick r:id="rId2"/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418" y="574765"/>
            <a:ext cx="957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Penalty parameter C of the error term. It also controls the trade off between smooth decision boundary and classifying the training points correctly.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VM_1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796" y="1711234"/>
            <a:ext cx="10084524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940" y="235131"/>
            <a:ext cx="10018713" cy="74458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RANDOM FOREST ALGORITHM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96" y="940526"/>
            <a:ext cx="9595846" cy="342246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forest builds multiple decision trees and merges them together to get a more accurate and stable prediction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big advantage of random forest is, that it can be used for both classification and regression problems, which form the majority of current machine learning systems. I will talk about random forest in classification, since classification is sometimes considered the building block of machine learning. Below you can see how a random forest would look like with two trees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6868" name="Picture 4" descr="https://cdn-images-1.medium.com/max/800/1*VazskTxC0XHVavsOJgS0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5632" y="3187337"/>
            <a:ext cx="9001488" cy="3291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F16E-1136-4070-AC87-621FF9B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6" y="339635"/>
            <a:ext cx="10018713" cy="80989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7EA464-9141-4042-A336-C3BCDC13711A}"/>
              </a:ext>
            </a:extLst>
          </p:cNvPr>
          <p:cNvSpPr txBox="1"/>
          <p:nvPr/>
        </p:nvSpPr>
        <p:spPr>
          <a:xfrm>
            <a:off x="1292430" y="1150385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diabetic retinopathy: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non-proliferative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(NPDR) and proliferative diabetic retinopathy, where the NPDR can be subdivided into mild, moderate and severe 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NPDR is the most common diabetic retinopathy, representing 80% of all cases.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AFC7E6-DC95-4BB7-A34C-3E014C02D8A5}"/>
              </a:ext>
            </a:extLst>
          </p:cNvPr>
          <p:cNvSpPr txBox="1"/>
          <p:nvPr/>
        </p:nvSpPr>
        <p:spPr>
          <a:xfrm>
            <a:off x="4205647" y="2472041"/>
            <a:ext cx="39624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TYPES OF DIABETIC RETINOPATHY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08FDF744-78CE-40CE-95EA-3C40D0815A2E}"/>
              </a:ext>
            </a:extLst>
          </p:cNvPr>
          <p:cNvSpPr/>
          <p:nvPr/>
        </p:nvSpPr>
        <p:spPr>
          <a:xfrm>
            <a:off x="6004560" y="2882146"/>
            <a:ext cx="207818" cy="409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FB41C5F-B132-4EA4-9156-9EB8B015F75C}"/>
              </a:ext>
            </a:extLst>
          </p:cNvPr>
          <p:cNvCxnSpPr/>
          <p:nvPr/>
        </p:nvCxnSpPr>
        <p:spPr>
          <a:xfrm>
            <a:off x="3697581" y="3343475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E13F44D-918E-416A-8244-69394FADD8D6}"/>
              </a:ext>
            </a:extLst>
          </p:cNvPr>
          <p:cNvCxnSpPr/>
          <p:nvPr/>
        </p:nvCxnSpPr>
        <p:spPr>
          <a:xfrm>
            <a:off x="3671455" y="3343475"/>
            <a:ext cx="0" cy="35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CF4EE1-9837-4C03-AE43-7060C624F7B0}"/>
              </a:ext>
            </a:extLst>
          </p:cNvPr>
          <p:cNvCxnSpPr/>
          <p:nvPr/>
        </p:nvCxnSpPr>
        <p:spPr>
          <a:xfrm>
            <a:off x="8879181" y="3343476"/>
            <a:ext cx="0" cy="35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94108B-094A-4D7E-99A3-F399D76B06D0}"/>
              </a:ext>
            </a:extLst>
          </p:cNvPr>
          <p:cNvSpPr txBox="1"/>
          <p:nvPr/>
        </p:nvSpPr>
        <p:spPr>
          <a:xfrm>
            <a:off x="2436529" y="3737906"/>
            <a:ext cx="241759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PROLIFERATIVE(PDR)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A6BC05-B3C9-44F1-BCFB-07564BC5DA11}"/>
              </a:ext>
            </a:extLst>
          </p:cNvPr>
          <p:cNvSpPr txBox="1"/>
          <p:nvPr/>
        </p:nvSpPr>
        <p:spPr>
          <a:xfrm>
            <a:off x="7173688" y="3764032"/>
            <a:ext cx="323503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NON-PROLIFERATIVE (NPDR)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E373544-3CAB-4E98-9378-DD8E0938393F}"/>
              </a:ext>
            </a:extLst>
          </p:cNvPr>
          <p:cNvCxnSpPr>
            <a:cxnSpLocks/>
          </p:cNvCxnSpPr>
          <p:nvPr/>
        </p:nvCxnSpPr>
        <p:spPr>
          <a:xfrm>
            <a:off x="6665619" y="4714701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3500149-9304-4505-8EA8-8113A825F63F}"/>
              </a:ext>
            </a:extLst>
          </p:cNvPr>
          <p:cNvCxnSpPr/>
          <p:nvPr/>
        </p:nvCxnSpPr>
        <p:spPr>
          <a:xfrm>
            <a:off x="6639493" y="4746172"/>
            <a:ext cx="0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1B16765-ED8D-4C44-80DA-D839201A4148}"/>
              </a:ext>
            </a:extLst>
          </p:cNvPr>
          <p:cNvCxnSpPr/>
          <p:nvPr/>
        </p:nvCxnSpPr>
        <p:spPr>
          <a:xfrm>
            <a:off x="8853055" y="4723807"/>
            <a:ext cx="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4AD3F7E-C50D-4C0E-B6CC-6ACDB5F00528}"/>
              </a:ext>
            </a:extLst>
          </p:cNvPr>
          <p:cNvCxnSpPr/>
          <p:nvPr/>
        </p:nvCxnSpPr>
        <p:spPr>
          <a:xfrm>
            <a:off x="11072156" y="4706984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2528706D-43AF-44EB-B65B-35CBE75D967B}"/>
              </a:ext>
            </a:extLst>
          </p:cNvPr>
          <p:cNvSpPr/>
          <p:nvPr/>
        </p:nvSpPr>
        <p:spPr>
          <a:xfrm>
            <a:off x="8742218" y="4133364"/>
            <a:ext cx="235522" cy="581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EBD90F-0968-4BF8-B9E8-03674F7FED93}"/>
              </a:ext>
            </a:extLst>
          </p:cNvPr>
          <p:cNvSpPr txBox="1"/>
          <p:nvPr/>
        </p:nvSpPr>
        <p:spPr>
          <a:xfrm>
            <a:off x="6183877" y="5161017"/>
            <a:ext cx="121571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MILD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490C9F6-3F0D-4212-90E2-29A1C9CB44E1}"/>
              </a:ext>
            </a:extLst>
          </p:cNvPr>
          <p:cNvSpPr txBox="1"/>
          <p:nvPr/>
        </p:nvSpPr>
        <p:spPr>
          <a:xfrm>
            <a:off x="10378856" y="5161997"/>
            <a:ext cx="121225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SEVERE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B8ACC25-E125-4ABD-AD82-801CA89809BC}"/>
              </a:ext>
            </a:extLst>
          </p:cNvPr>
          <p:cNvSpPr txBox="1"/>
          <p:nvPr/>
        </p:nvSpPr>
        <p:spPr>
          <a:xfrm>
            <a:off x="8002592" y="5252649"/>
            <a:ext cx="164867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MODERATE</a:t>
            </a:r>
          </a:p>
        </p:txBody>
      </p:sp>
    </p:spTree>
    <p:extLst>
      <p:ext uri="{BB962C8B-B14F-4D97-AF65-F5344CB8AC3E}">
        <p14:creationId xmlns:p14="http://schemas.microsoft.com/office/powerpoint/2010/main" xmlns="" val="39260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80833F-E119-4DE0-AC10-0F519B66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74" y="235527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63F351-6BFB-49EE-932F-C4B27B68C2FB}"/>
              </a:ext>
            </a:extLst>
          </p:cNvPr>
          <p:cNvSpPr/>
          <p:nvPr/>
        </p:nvSpPr>
        <p:spPr>
          <a:xfrm>
            <a:off x="1049195" y="1752599"/>
            <a:ext cx="65947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retinopathy grade diagnoses is normally provided by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experts based on: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Normal (A=0) and (H=0)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Mild NPDR (0&lt;A5) and (H=0)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Moderate NPDR (5&lt;A&lt;15 or 0&lt;H&lt;5) and (NV=0)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Severe NPDR (A15) or (H5) or (NV=1)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is the number of microaneurysms,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the number of hemorrhages and NV the presence of neovascularization.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D5CDA4-8838-49A2-BFFE-FF402F11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63" y="1874260"/>
            <a:ext cx="4150325" cy="36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8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A2325-AAFC-45A7-B845-9BE1067D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37741"/>
            <a:ext cx="10018713" cy="175259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C0ED5-E18B-4E7B-B838-310FF804565A}"/>
              </a:ext>
            </a:extLst>
          </p:cNvPr>
          <p:cNvSpPr txBox="1"/>
          <p:nvPr/>
        </p:nvSpPr>
        <p:spPr>
          <a:xfrm>
            <a:off x="1820908" y="2015191"/>
            <a:ext cx="113533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B. Wu, W. Zhu, F. Shi, S. Zhu, and X. Chen, “Automatic detection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microaneurysms in retinal fundus images,” Computerized Medical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and Graphics, vol. 55, pp. 106–112, 2017.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R. Maher,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Dhopeshwarkar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“Review of automated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for diabetes retinopathy using fundus images,” International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Advanced Research in Computer Science and Software</a:t>
            </a:r>
          </a:p>
          <a:p>
            <a:pPr algn="just"/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vol. 5, no. 3, pp. 1129–1136, 2015.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D. J. Browning, Diabetic retinopathy: evidence-based management.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Science &amp; Business Media, 2010.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R. Maher,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Panchal, P. Sathe, and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Meldhe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decision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system for automatic screening of non-proliferative diabetic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retinopathy,” International Journal of Emerging Research in Management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Technology, vol. 4, no. 10, pp. 18–24, 2015.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S. Maher, S. N.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T.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Meldhe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Dhopeshwarkar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“Automated diagnosis non-proliferative diabetic retinopathy in fundus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using support vector machine,” International Journal of Computer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vol. 125, no. 15, pp. 7–10, 2015.</a:t>
            </a:r>
          </a:p>
        </p:txBody>
      </p:sp>
    </p:spTree>
    <p:extLst>
      <p:ext uri="{BB962C8B-B14F-4D97-AF65-F5344CB8AC3E}">
        <p14:creationId xmlns:p14="http://schemas.microsoft.com/office/powerpoint/2010/main" xmlns="" val="1055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C8F5C-40C9-46E4-8E74-AFAF67E2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235132"/>
            <a:ext cx="10685417" cy="11364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RETINOPATHY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3D408-2890-4F55-A529-D7FADF65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577" y="1957608"/>
            <a:ext cx="5167611" cy="405982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a medical condition of the eye that is caused by diabetes.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leading causes for blindness in the working age population.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caused by damage to the blood vessels of the light-sensitive tissue at the back of the eye (retina).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it can cause blindness.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6BA362-D3CD-4F7A-91AA-E08F386F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1982654"/>
            <a:ext cx="5068389" cy="35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3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BCF2E-666D-45EF-A584-EF5C80FD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77" y="235131"/>
            <a:ext cx="10018713" cy="77070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TASKS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0AEAD-D6C4-4C13-9C75-7AD8A155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726" y="1227910"/>
            <a:ext cx="7876275" cy="2299062"/>
          </a:xfrm>
        </p:spPr>
        <p:txBody>
          <a:bodyPr>
            <a:normAutofit fontScale="92500" lnSpcReduction="20000"/>
          </a:bodyPr>
          <a:lstStyle/>
          <a:p>
            <a:endParaRPr lang="en-IN" sz="2200" dirty="0" smtClean="0"/>
          </a:p>
          <a:p>
            <a:r>
              <a:rPr lang="en-IN" sz="2200" dirty="0" smtClean="0"/>
              <a:t>TO CLASSIFY A GIVE IMAGE AS NORMAL,MILD 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Moderate NPDR OR SERVE NPDR</a:t>
            </a:r>
            <a:endParaRPr lang="en-IN" sz="2200" dirty="0" smtClean="0"/>
          </a:p>
          <a:p>
            <a:r>
              <a:rPr lang="en-IN" sz="2200" dirty="0" smtClean="0"/>
              <a:t>LARGE </a:t>
            </a:r>
            <a:r>
              <a:rPr lang="en-IN" sz="2200" dirty="0"/>
              <a:t>DATASETS</a:t>
            </a:r>
          </a:p>
          <a:p>
            <a:r>
              <a:rPr lang="en-IN" sz="2200" dirty="0"/>
              <a:t>HIGH RESOLUTION</a:t>
            </a:r>
          </a:p>
          <a:p>
            <a:r>
              <a:rPr lang="en-IN" sz="2200" dirty="0"/>
              <a:t>DIFFERENT KINDS OF IMAGES</a:t>
            </a:r>
          </a:p>
          <a:p>
            <a:endParaRPr lang="en-IN" sz="2200" dirty="0"/>
          </a:p>
          <a:p>
            <a:pPr lvl="3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B9CF6E-4C66-48C7-B098-3F080DB40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" t="42594" r="15357" b="24663"/>
          <a:stretch/>
        </p:blipFill>
        <p:spPr>
          <a:xfrm>
            <a:off x="1672046" y="3468387"/>
            <a:ext cx="8934994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47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1A8DD-5DBE-4D00-8BB4-E7C2C8B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474" y="180111"/>
            <a:ext cx="10018713" cy="100861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4F9D83C-27A4-4696-8AB6-F1D8606D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1" t="22195" r="8148" b="46347"/>
          <a:stretch/>
        </p:blipFill>
        <p:spPr>
          <a:xfrm>
            <a:off x="1387544" y="1345474"/>
            <a:ext cx="10264525" cy="2303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27923C-0493-4536-A990-58D50751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3" t="61926" r="10243" b="19581"/>
          <a:stretch/>
        </p:blipFill>
        <p:spPr>
          <a:xfrm>
            <a:off x="7432515" y="4368932"/>
            <a:ext cx="2220936" cy="137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45126F-4D78-4AFF-A9B3-02163B9AF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57175" r="71250" b="13265"/>
          <a:stretch/>
        </p:blipFill>
        <p:spPr>
          <a:xfrm>
            <a:off x="3696788" y="4219303"/>
            <a:ext cx="2223853" cy="162553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C3C07D10-53AC-4195-80CC-21D2728E965D}"/>
              </a:ext>
            </a:extLst>
          </p:cNvPr>
          <p:cNvSpPr/>
          <p:nvPr/>
        </p:nvSpPr>
        <p:spPr>
          <a:xfrm>
            <a:off x="5933704" y="4789071"/>
            <a:ext cx="1537999" cy="39658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109EF379-A96E-47D9-B545-31DC082DCDF0}"/>
              </a:ext>
            </a:extLst>
          </p:cNvPr>
          <p:cNvSpPr/>
          <p:nvPr/>
        </p:nvSpPr>
        <p:spPr>
          <a:xfrm>
            <a:off x="8237610" y="3636522"/>
            <a:ext cx="387927" cy="74468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0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B14A6-63D0-4AE1-8717-AD7062F1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0"/>
            <a:ext cx="10792689" cy="1371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NORMAL EYE VS DIABETIC RETINOPATHY EYE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C9FE8E43-D5EB-4468-9A9D-47E5BB9208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755" b="8755"/>
          <a:stretch>
            <a:fillRect/>
          </a:stretch>
        </p:blipFill>
        <p:spPr>
          <a:xfrm>
            <a:off x="1922657" y="1554479"/>
            <a:ext cx="9103235" cy="44283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D6D82C-0CEA-47C6-976A-10A884E2F92C}"/>
              </a:ext>
            </a:extLst>
          </p:cNvPr>
          <p:cNvSpPr txBox="1"/>
          <p:nvPr/>
        </p:nvSpPr>
        <p:spPr>
          <a:xfrm>
            <a:off x="4631960" y="6190937"/>
            <a:ext cx="5666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1: Normal eye vs Diabetic </a:t>
            </a:r>
            <a:r>
              <a:rPr lang="en-IN" sz="1200" dirty="0" err="1"/>
              <a:t>Retinopathetic</a:t>
            </a:r>
            <a:r>
              <a:rPr lang="en-IN" sz="1200" dirty="0"/>
              <a:t> eye</a:t>
            </a:r>
          </a:p>
        </p:txBody>
      </p:sp>
    </p:spTree>
    <p:extLst>
      <p:ext uri="{BB962C8B-B14F-4D97-AF65-F5344CB8AC3E}">
        <p14:creationId xmlns:p14="http://schemas.microsoft.com/office/powerpoint/2010/main" xmlns="" val="18757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2652" y="601325"/>
            <a:ext cx="3883348" cy="536619"/>
          </a:xfrm>
        </p:spPr>
        <p:txBody>
          <a:bodyPr>
            <a:noAutofit/>
          </a:bodyPr>
          <a:lstStyle/>
          <a:p>
            <a:r>
              <a:rPr lang="en-IN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69297" y="1412247"/>
            <a:ext cx="4010576" cy="4855335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might not have symptoms in the early stages of diabetic retinopathy. As the condition progresses, diabetic retinopathy symptoms may include: -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Spots or dark strings floating in your vision (floaters)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Blurred vision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Fluctuating vision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Impaired colour vision 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or empty areas in your vision 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2593" y="1938638"/>
            <a:ext cx="4216011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of getting diabetic retinopathy can be reduced significantly by doing the following: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diabetes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blood sugar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your blood pressure and cholesterol under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Quitting smoking and usage of other types of tobacco intake.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attention to vision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Asking doctors about a glycosylated haemoglobin test.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2593" y="515692"/>
            <a:ext cx="358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1137" y="365975"/>
            <a:ext cx="9865217" cy="61260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>
          <a:xfrm>
            <a:off x="7063746" y="365975"/>
            <a:ext cx="0" cy="61260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72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E254819-A1AF-47E0-BCDD-8EC5CB42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418" y="301238"/>
            <a:ext cx="8596312" cy="118792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608F5-98F6-4E47-A206-16586616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78" y="1457828"/>
            <a:ext cx="5469112" cy="312420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A16CD6-480A-4C64-9784-763F482FA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0" r="14417"/>
          <a:stretch/>
        </p:blipFill>
        <p:spPr>
          <a:xfrm>
            <a:off x="6980085" y="1810525"/>
            <a:ext cx="4294909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5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7B24A-5480-40A2-AB82-F84ACA8B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6" y="408883"/>
            <a:ext cx="7538811" cy="104109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WORK DONE TILL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65C27D1-AEB1-4229-B7A5-40928060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49" y="1816205"/>
            <a:ext cx="8112032" cy="3880773"/>
          </a:xfrm>
        </p:spPr>
        <p:txBody>
          <a:bodyPr>
            <a:normAutofit/>
          </a:bodyPr>
          <a:lstStyle/>
          <a:p>
            <a:pPr marL="285750" lvl="4" indent="-28575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CONFIGURATIONOF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OPEN CV LIBRARY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OPEN CV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ACQUISITION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CONTRAST ENHANCEMENT USING ADAPTIVE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EQUALISATION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CONVERSION INTO GREEN CHANNEL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GREEN CHANNEL TO SUB-MEDIAN FILTER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2007EA-AFBC-4BFF-A6E3-41272FE58F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0223" t="11696" r="20090" b="12456"/>
          <a:stretch/>
        </p:blipFill>
        <p:spPr>
          <a:xfrm>
            <a:off x="8141627" y="588663"/>
            <a:ext cx="3607027" cy="2779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1C7488-9449-4957-9C7E-27FFF708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27" y="3489567"/>
            <a:ext cx="3607028" cy="28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1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1409</TotalTime>
  <Words>1097</Words>
  <Application>Microsoft Office PowerPoint</Application>
  <PresentationFormat>Custom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Parallax</vt:lpstr>
      <vt:lpstr>Detection of Diabetes Retinopathy using Support Vector Machine &amp; Random Forest Algorithm</vt:lpstr>
      <vt:lpstr>OBJECTIVE</vt:lpstr>
      <vt:lpstr>DIABETES RETINOPATHY</vt:lpstr>
      <vt:lpstr>TASKS AND CHALLENGES</vt:lpstr>
      <vt:lpstr>FLOWCHART</vt:lpstr>
      <vt:lpstr>NORMAL EYE VS DIABETIC RETINOPATHY EYE</vt:lpstr>
      <vt:lpstr>SYMPTOMS</vt:lpstr>
      <vt:lpstr>APPROACHES TO THE PROBLEM</vt:lpstr>
      <vt:lpstr>WORK DONE TILL NOW</vt:lpstr>
      <vt:lpstr>DATASET</vt:lpstr>
      <vt:lpstr>Slide 11</vt:lpstr>
      <vt:lpstr>CONVERSION OF IMAGE TO GREEN CHANNEL</vt:lpstr>
      <vt:lpstr>TRAINING</vt:lpstr>
      <vt:lpstr>Slide 14</vt:lpstr>
      <vt:lpstr>Slide 15</vt:lpstr>
      <vt:lpstr>  WORKING </vt:lpstr>
      <vt:lpstr>Slide 17</vt:lpstr>
      <vt:lpstr>IMPLEMENTATION(SVM)</vt:lpstr>
      <vt:lpstr>Slide 19</vt:lpstr>
      <vt:lpstr>Slide 20</vt:lpstr>
      <vt:lpstr>RANDOM FOREST ALGORITHM</vt:lpstr>
      <vt:lpstr>LEVELS OF CLASSIFICATION</vt:lpstr>
      <vt:lpstr>METHODOLOGY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Diabetes Retinopathy</dc:title>
  <dc:creator>Pragya Yadav</dc:creator>
  <cp:lastModifiedBy>goyal</cp:lastModifiedBy>
  <cp:revision>22</cp:revision>
  <dcterms:created xsi:type="dcterms:W3CDTF">2019-01-28T15:37:39Z</dcterms:created>
  <dcterms:modified xsi:type="dcterms:W3CDTF">2019-03-10T06:54:51Z</dcterms:modified>
</cp:coreProperties>
</file>