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79" r:id="rId4"/>
    <p:sldId id="280" r:id="rId5"/>
    <p:sldId id="258" r:id="rId6"/>
    <p:sldId id="259" r:id="rId7"/>
    <p:sldId id="260" r:id="rId8"/>
    <p:sldId id="263" r:id="rId9"/>
    <p:sldId id="264" r:id="rId10"/>
    <p:sldId id="265" r:id="rId11"/>
    <p:sldId id="266" r:id="rId12"/>
    <p:sldId id="271" r:id="rId13"/>
    <p:sldId id="268" r:id="rId14"/>
    <p:sldId id="272" r:id="rId15"/>
    <p:sldId id="269" r:id="rId16"/>
    <p:sldId id="270"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87" d="100"/>
          <a:sy n="87"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301E78-9D88-413A-9E63-0A418F3FDA7C}" type="doc">
      <dgm:prSet loTypeId="urn:microsoft.com/office/officeart/2005/8/layout/process1" loCatId="process" qsTypeId="urn:microsoft.com/office/officeart/2005/8/quickstyle/simple1" qsCatId="simple" csTypeId="urn:microsoft.com/office/officeart/2005/8/colors/accent3_2" csCatId="accent3" phldr="1"/>
      <dgm:spPr/>
    </dgm:pt>
    <dgm:pt modelId="{6F26262C-3B11-4EDD-BFCC-705D34CB650C}">
      <dgm:prSet phldrT="[Text]" custT="1">
        <dgm:style>
          <a:lnRef idx="0">
            <a:schemeClr val="accent2"/>
          </a:lnRef>
          <a:fillRef idx="3">
            <a:schemeClr val="accent2"/>
          </a:fillRef>
          <a:effectRef idx="3">
            <a:schemeClr val="accent2"/>
          </a:effectRef>
          <a:fontRef idx="minor">
            <a:schemeClr val="lt1"/>
          </a:fontRef>
        </dgm:style>
      </dgm:prSet>
      <dgm:spPr>
        <a:ln/>
      </dgm:spPr>
      <dgm:t>
        <a:bodyPr/>
        <a:lstStyle/>
        <a:p>
          <a:r>
            <a:rPr lang="en-IN" sz="2800" dirty="0">
              <a:latin typeface="Times New Roman" panose="02020603050405020304" pitchFamily="18" charset="0"/>
              <a:cs typeface="Times New Roman" panose="02020603050405020304" pitchFamily="18" charset="0"/>
            </a:rPr>
            <a:t>Raw Tiff Images</a:t>
          </a:r>
        </a:p>
      </dgm:t>
    </dgm:pt>
    <dgm:pt modelId="{EEE759E7-F891-42E1-B177-3816F8C4ED44}" type="parTrans" cxnId="{5B206A2B-C787-4B96-BF09-FAD783D5ABE9}">
      <dgm:prSet/>
      <dgm:spPr/>
      <dgm:t>
        <a:bodyPr/>
        <a:lstStyle/>
        <a:p>
          <a:endParaRPr lang="en-IN"/>
        </a:p>
      </dgm:t>
    </dgm:pt>
    <dgm:pt modelId="{2541A299-355D-49FF-AD8B-084A413CE0BF}" type="sibTrans" cxnId="{5B206A2B-C787-4B96-BF09-FAD783D5ABE9}">
      <dgm:prSet/>
      <dgm:spPr/>
      <dgm:t>
        <a:bodyPr/>
        <a:lstStyle/>
        <a:p>
          <a:endParaRPr lang="en-IN"/>
        </a:p>
      </dgm:t>
    </dgm:pt>
    <dgm:pt modelId="{83CD00CD-F99C-470C-AD53-83777B118B9B}">
      <dgm:prSet phldrT="[Text]" custT="1">
        <dgm:style>
          <a:lnRef idx="3">
            <a:schemeClr val="lt1"/>
          </a:lnRef>
          <a:fillRef idx="1">
            <a:schemeClr val="accent1"/>
          </a:fillRef>
          <a:effectRef idx="1">
            <a:schemeClr val="accent1"/>
          </a:effectRef>
          <a:fontRef idx="minor">
            <a:schemeClr val="lt1"/>
          </a:fontRef>
        </dgm:style>
      </dgm:prSet>
      <dgm:spPr>
        <a:ln/>
      </dgm:spPr>
      <dgm:t>
        <a:bodyPr/>
        <a:lstStyle/>
        <a:p>
          <a:r>
            <a:rPr lang="en-IN" sz="2800" dirty="0">
              <a:latin typeface="Times New Roman" panose="02020603050405020304" pitchFamily="18" charset="0"/>
              <a:cs typeface="Times New Roman" panose="02020603050405020304" pitchFamily="18" charset="0"/>
            </a:rPr>
            <a:t>Normalisation</a:t>
          </a:r>
          <a:endParaRPr lang="en-IN" sz="1800" dirty="0">
            <a:latin typeface="Times New Roman" panose="02020603050405020304" pitchFamily="18" charset="0"/>
            <a:cs typeface="Times New Roman" panose="02020603050405020304" pitchFamily="18" charset="0"/>
          </a:endParaRPr>
        </a:p>
      </dgm:t>
    </dgm:pt>
    <dgm:pt modelId="{7A79AEBE-57A7-4F74-B2AE-A24EC1B2FE09}" type="parTrans" cxnId="{3BA6B986-DBE6-47AD-835E-682142B38BC7}">
      <dgm:prSet/>
      <dgm:spPr/>
      <dgm:t>
        <a:bodyPr/>
        <a:lstStyle/>
        <a:p>
          <a:endParaRPr lang="en-IN"/>
        </a:p>
      </dgm:t>
    </dgm:pt>
    <dgm:pt modelId="{6A6E6F89-5CB2-454D-B7F4-D68C21911F5D}" type="sibTrans" cxnId="{3BA6B986-DBE6-47AD-835E-682142B38BC7}">
      <dgm:prSet/>
      <dgm:spPr/>
      <dgm:t>
        <a:bodyPr/>
        <a:lstStyle/>
        <a:p>
          <a:endParaRPr lang="en-IN"/>
        </a:p>
      </dgm:t>
    </dgm:pt>
    <dgm:pt modelId="{203CDC8F-B6D4-4DB1-9981-A5D1ECC22911}">
      <dgm:prSet phldrT="[Text]" custT="1">
        <dgm:style>
          <a:lnRef idx="3">
            <a:schemeClr val="lt1"/>
          </a:lnRef>
          <a:fillRef idx="1">
            <a:schemeClr val="accent1"/>
          </a:fillRef>
          <a:effectRef idx="1">
            <a:schemeClr val="accent1"/>
          </a:effectRef>
          <a:fontRef idx="minor">
            <a:schemeClr val="lt1"/>
          </a:fontRef>
        </dgm:style>
      </dgm:prSet>
      <dgm:spPr>
        <a:ln/>
      </dgm:spPr>
      <dgm:t>
        <a:bodyPr/>
        <a:lstStyle/>
        <a:p>
          <a:r>
            <a:rPr lang="en-IN" sz="1800" dirty="0">
              <a:latin typeface="Times New Roman" panose="02020603050405020304" pitchFamily="18" charset="0"/>
              <a:cs typeface="Times New Roman" panose="02020603050405020304" pitchFamily="18" charset="0"/>
            </a:rPr>
            <a:t>Expansion of dimensions from 3D array to 2D array</a:t>
          </a:r>
        </a:p>
      </dgm:t>
    </dgm:pt>
    <dgm:pt modelId="{3CD7475B-37B4-404B-81E9-A1C64CF0F584}" type="parTrans" cxnId="{F40994E2-FD9C-45BF-8D09-F7337FC8CAC6}">
      <dgm:prSet/>
      <dgm:spPr/>
      <dgm:t>
        <a:bodyPr/>
        <a:lstStyle/>
        <a:p>
          <a:endParaRPr lang="en-IN"/>
        </a:p>
      </dgm:t>
    </dgm:pt>
    <dgm:pt modelId="{3FBA3F25-A64B-4BE8-AF43-9A6C6E9DA7FB}" type="sibTrans" cxnId="{F40994E2-FD9C-45BF-8D09-F7337FC8CAC6}">
      <dgm:prSet/>
      <dgm:spPr/>
      <dgm:t>
        <a:bodyPr/>
        <a:lstStyle/>
        <a:p>
          <a:endParaRPr lang="en-IN"/>
        </a:p>
      </dgm:t>
    </dgm:pt>
    <dgm:pt modelId="{5B40DB01-3F1B-4CCC-B8FF-5C01B04A0C77}">
      <dgm:prSet phldrT="[Text]" custT="1">
        <dgm:style>
          <a:lnRef idx="0">
            <a:schemeClr val="accent2"/>
          </a:lnRef>
          <a:fillRef idx="3">
            <a:schemeClr val="accent2"/>
          </a:fillRef>
          <a:effectRef idx="3">
            <a:schemeClr val="accent2"/>
          </a:effectRef>
          <a:fontRef idx="minor">
            <a:schemeClr val="lt1"/>
          </a:fontRef>
        </dgm:style>
      </dgm:prSet>
      <dgm:spPr>
        <a:ln/>
      </dgm:spPr>
      <dgm:t>
        <a:bodyPr/>
        <a:lstStyle/>
        <a:p>
          <a:r>
            <a:rPr lang="en-IN" sz="2400" dirty="0">
              <a:latin typeface="Times New Roman" panose="02020603050405020304" pitchFamily="18" charset="0"/>
              <a:cs typeface="Times New Roman" panose="02020603050405020304" pitchFamily="18" charset="0"/>
            </a:rPr>
            <a:t>Resizing</a:t>
          </a:r>
          <a:endParaRPr lang="en-IN" sz="1800" dirty="0">
            <a:latin typeface="Times New Roman" panose="02020603050405020304" pitchFamily="18" charset="0"/>
            <a:cs typeface="Times New Roman" panose="02020603050405020304" pitchFamily="18" charset="0"/>
          </a:endParaRPr>
        </a:p>
      </dgm:t>
    </dgm:pt>
    <dgm:pt modelId="{4B777E40-1FAE-439A-A7F2-484A8478193B}" type="parTrans" cxnId="{5859D19E-FCCB-4582-AEBC-0FF45D222571}">
      <dgm:prSet/>
      <dgm:spPr/>
      <dgm:t>
        <a:bodyPr/>
        <a:lstStyle/>
        <a:p>
          <a:endParaRPr lang="en-IN"/>
        </a:p>
      </dgm:t>
    </dgm:pt>
    <dgm:pt modelId="{26036FA2-FE3E-42B9-85B5-F5BEF970CF10}" type="sibTrans" cxnId="{5859D19E-FCCB-4582-AEBC-0FF45D222571}">
      <dgm:prSet/>
      <dgm:spPr/>
      <dgm:t>
        <a:bodyPr/>
        <a:lstStyle/>
        <a:p>
          <a:endParaRPr lang="en-IN"/>
        </a:p>
      </dgm:t>
    </dgm:pt>
    <dgm:pt modelId="{D2E7E420-AB7B-4ED9-B455-AA5366CB0930}">
      <dgm:prSet phldrT="[Text]" custT="1">
        <dgm:style>
          <a:lnRef idx="0">
            <a:schemeClr val="accent2"/>
          </a:lnRef>
          <a:fillRef idx="3">
            <a:schemeClr val="accent2"/>
          </a:fillRef>
          <a:effectRef idx="3">
            <a:schemeClr val="accent2"/>
          </a:effectRef>
          <a:fontRef idx="minor">
            <a:schemeClr val="lt1"/>
          </a:fontRef>
        </dgm:style>
      </dgm:prSet>
      <dgm:spPr>
        <a:ln/>
      </dgm:spPr>
      <dgm:t>
        <a:bodyPr/>
        <a:lstStyle/>
        <a:p>
          <a:r>
            <a:rPr lang="en-IN" sz="2000" dirty="0">
              <a:latin typeface="Times New Roman" panose="02020603050405020304" pitchFamily="18" charset="0"/>
              <a:cs typeface="Times New Roman" panose="02020603050405020304" pitchFamily="18" charset="0"/>
            </a:rPr>
            <a:t>224 x 224 RGB Image</a:t>
          </a:r>
        </a:p>
      </dgm:t>
    </dgm:pt>
    <dgm:pt modelId="{1D670FC0-F9D8-4AE5-AA0F-3F5E34DBA1A1}" type="sibTrans" cxnId="{38130618-48F1-4497-8503-5E64372E030B}">
      <dgm:prSet/>
      <dgm:spPr/>
      <dgm:t>
        <a:bodyPr/>
        <a:lstStyle/>
        <a:p>
          <a:endParaRPr lang="en-IN"/>
        </a:p>
      </dgm:t>
    </dgm:pt>
    <dgm:pt modelId="{ADD2B275-D655-4BE8-B3EC-DA38CDF19005}" type="parTrans" cxnId="{38130618-48F1-4497-8503-5E64372E030B}">
      <dgm:prSet/>
      <dgm:spPr/>
      <dgm:t>
        <a:bodyPr/>
        <a:lstStyle/>
        <a:p>
          <a:endParaRPr lang="en-IN"/>
        </a:p>
      </dgm:t>
    </dgm:pt>
    <dgm:pt modelId="{560001B6-A50D-4A3A-AA50-FF951BFD5EF4}" type="pres">
      <dgm:prSet presAssocID="{04301E78-9D88-413A-9E63-0A418F3FDA7C}" presName="Name0" presStyleCnt="0">
        <dgm:presLayoutVars>
          <dgm:dir/>
          <dgm:resizeHandles val="exact"/>
        </dgm:presLayoutVars>
      </dgm:prSet>
      <dgm:spPr/>
    </dgm:pt>
    <dgm:pt modelId="{8D39F71D-70C2-41F3-A074-201A632FF019}" type="pres">
      <dgm:prSet presAssocID="{6F26262C-3B11-4EDD-BFCC-705D34CB650C}" presName="node" presStyleLbl="node1" presStyleIdx="0" presStyleCnt="5" custScaleY="180266">
        <dgm:presLayoutVars>
          <dgm:bulletEnabled val="1"/>
        </dgm:presLayoutVars>
      </dgm:prSet>
      <dgm:spPr/>
      <dgm:t>
        <a:bodyPr/>
        <a:lstStyle/>
        <a:p>
          <a:endParaRPr lang="en-US"/>
        </a:p>
      </dgm:t>
    </dgm:pt>
    <dgm:pt modelId="{83CD4C3B-2D52-477D-9FAC-7CFCB8C2668B}" type="pres">
      <dgm:prSet presAssocID="{2541A299-355D-49FF-AD8B-084A413CE0BF}" presName="sibTrans" presStyleLbl="sibTrans2D1" presStyleIdx="0" presStyleCnt="4"/>
      <dgm:spPr/>
      <dgm:t>
        <a:bodyPr/>
        <a:lstStyle/>
        <a:p>
          <a:endParaRPr lang="en-US"/>
        </a:p>
      </dgm:t>
    </dgm:pt>
    <dgm:pt modelId="{3CF2DAC5-BA81-4814-83B5-845CB653E40B}" type="pres">
      <dgm:prSet presAssocID="{2541A299-355D-49FF-AD8B-084A413CE0BF}" presName="connectorText" presStyleLbl="sibTrans2D1" presStyleIdx="0" presStyleCnt="4"/>
      <dgm:spPr/>
      <dgm:t>
        <a:bodyPr/>
        <a:lstStyle/>
        <a:p>
          <a:endParaRPr lang="en-US"/>
        </a:p>
      </dgm:t>
    </dgm:pt>
    <dgm:pt modelId="{93639E22-A88A-4BC9-99C1-36A9D9F960B5}" type="pres">
      <dgm:prSet presAssocID="{83CD00CD-F99C-470C-AD53-83777B118B9B}" presName="node" presStyleLbl="node1" presStyleIdx="1" presStyleCnt="5" custScaleY="180266">
        <dgm:presLayoutVars>
          <dgm:bulletEnabled val="1"/>
        </dgm:presLayoutVars>
      </dgm:prSet>
      <dgm:spPr/>
      <dgm:t>
        <a:bodyPr/>
        <a:lstStyle/>
        <a:p>
          <a:endParaRPr lang="en-US"/>
        </a:p>
      </dgm:t>
    </dgm:pt>
    <dgm:pt modelId="{AFB16C15-36BC-49F3-9E0C-816E5F0E95D1}" type="pres">
      <dgm:prSet presAssocID="{6A6E6F89-5CB2-454D-B7F4-D68C21911F5D}" presName="sibTrans" presStyleLbl="sibTrans2D1" presStyleIdx="1" presStyleCnt="4"/>
      <dgm:spPr/>
      <dgm:t>
        <a:bodyPr/>
        <a:lstStyle/>
        <a:p>
          <a:endParaRPr lang="en-US"/>
        </a:p>
      </dgm:t>
    </dgm:pt>
    <dgm:pt modelId="{0AC887F7-930C-42DF-A944-240B85E73FB5}" type="pres">
      <dgm:prSet presAssocID="{6A6E6F89-5CB2-454D-B7F4-D68C21911F5D}" presName="connectorText" presStyleLbl="sibTrans2D1" presStyleIdx="1" presStyleCnt="4"/>
      <dgm:spPr/>
      <dgm:t>
        <a:bodyPr/>
        <a:lstStyle/>
        <a:p>
          <a:endParaRPr lang="en-US"/>
        </a:p>
      </dgm:t>
    </dgm:pt>
    <dgm:pt modelId="{8B400A85-D0D8-45AE-A4C2-F6D3E2AACFB4}" type="pres">
      <dgm:prSet presAssocID="{5B40DB01-3F1B-4CCC-B8FF-5C01B04A0C77}" presName="node" presStyleLbl="node1" presStyleIdx="2" presStyleCnt="5" custScaleY="180266">
        <dgm:presLayoutVars>
          <dgm:bulletEnabled val="1"/>
        </dgm:presLayoutVars>
      </dgm:prSet>
      <dgm:spPr/>
      <dgm:t>
        <a:bodyPr/>
        <a:lstStyle/>
        <a:p>
          <a:endParaRPr lang="en-US"/>
        </a:p>
      </dgm:t>
    </dgm:pt>
    <dgm:pt modelId="{01E5DCC6-093E-4096-8DC3-325AF9829412}" type="pres">
      <dgm:prSet presAssocID="{26036FA2-FE3E-42B9-85B5-F5BEF970CF10}" presName="sibTrans" presStyleLbl="sibTrans2D1" presStyleIdx="2" presStyleCnt="4"/>
      <dgm:spPr/>
      <dgm:t>
        <a:bodyPr/>
        <a:lstStyle/>
        <a:p>
          <a:endParaRPr lang="en-US"/>
        </a:p>
      </dgm:t>
    </dgm:pt>
    <dgm:pt modelId="{EE1C2EC5-B11E-483D-A935-73350507AEDA}" type="pres">
      <dgm:prSet presAssocID="{26036FA2-FE3E-42B9-85B5-F5BEF970CF10}" presName="connectorText" presStyleLbl="sibTrans2D1" presStyleIdx="2" presStyleCnt="4"/>
      <dgm:spPr/>
      <dgm:t>
        <a:bodyPr/>
        <a:lstStyle/>
        <a:p>
          <a:endParaRPr lang="en-US"/>
        </a:p>
      </dgm:t>
    </dgm:pt>
    <dgm:pt modelId="{FBD43B6F-9D2F-48C8-BB26-D5ECE430BEA5}" type="pres">
      <dgm:prSet presAssocID="{203CDC8F-B6D4-4DB1-9981-A5D1ECC22911}" presName="node" presStyleLbl="node1" presStyleIdx="3" presStyleCnt="5" custScaleY="180266">
        <dgm:presLayoutVars>
          <dgm:bulletEnabled val="1"/>
        </dgm:presLayoutVars>
      </dgm:prSet>
      <dgm:spPr/>
      <dgm:t>
        <a:bodyPr/>
        <a:lstStyle/>
        <a:p>
          <a:endParaRPr lang="en-US"/>
        </a:p>
      </dgm:t>
    </dgm:pt>
    <dgm:pt modelId="{8D308BC2-5FCD-4B99-B4A5-FD989C4E5ABA}" type="pres">
      <dgm:prSet presAssocID="{3FBA3F25-A64B-4BE8-AF43-9A6C6E9DA7FB}" presName="sibTrans" presStyleLbl="sibTrans2D1" presStyleIdx="3" presStyleCnt="4"/>
      <dgm:spPr/>
      <dgm:t>
        <a:bodyPr/>
        <a:lstStyle/>
        <a:p>
          <a:endParaRPr lang="en-US"/>
        </a:p>
      </dgm:t>
    </dgm:pt>
    <dgm:pt modelId="{4A859896-CA5F-4BB7-96C3-521D19554421}" type="pres">
      <dgm:prSet presAssocID="{3FBA3F25-A64B-4BE8-AF43-9A6C6E9DA7FB}" presName="connectorText" presStyleLbl="sibTrans2D1" presStyleIdx="3" presStyleCnt="4"/>
      <dgm:spPr/>
      <dgm:t>
        <a:bodyPr/>
        <a:lstStyle/>
        <a:p>
          <a:endParaRPr lang="en-US"/>
        </a:p>
      </dgm:t>
    </dgm:pt>
    <dgm:pt modelId="{EB418920-7118-46EB-B44E-DEF18D07DB66}" type="pres">
      <dgm:prSet presAssocID="{D2E7E420-AB7B-4ED9-B455-AA5366CB0930}" presName="node" presStyleLbl="node1" presStyleIdx="4" presStyleCnt="5" custScaleY="180266">
        <dgm:presLayoutVars>
          <dgm:bulletEnabled val="1"/>
        </dgm:presLayoutVars>
      </dgm:prSet>
      <dgm:spPr/>
      <dgm:t>
        <a:bodyPr/>
        <a:lstStyle/>
        <a:p>
          <a:endParaRPr lang="en-US"/>
        </a:p>
      </dgm:t>
    </dgm:pt>
  </dgm:ptLst>
  <dgm:cxnLst>
    <dgm:cxn modelId="{5B206A2B-C787-4B96-BF09-FAD783D5ABE9}" srcId="{04301E78-9D88-413A-9E63-0A418F3FDA7C}" destId="{6F26262C-3B11-4EDD-BFCC-705D34CB650C}" srcOrd="0" destOrd="0" parTransId="{EEE759E7-F891-42E1-B177-3816F8C4ED44}" sibTransId="{2541A299-355D-49FF-AD8B-084A413CE0BF}"/>
    <dgm:cxn modelId="{1F33B4C5-FD13-4F5C-97B5-4923121F871E}" type="presOf" srcId="{5B40DB01-3F1B-4CCC-B8FF-5C01B04A0C77}" destId="{8B400A85-D0D8-45AE-A4C2-F6D3E2AACFB4}" srcOrd="0" destOrd="0" presId="urn:microsoft.com/office/officeart/2005/8/layout/process1"/>
    <dgm:cxn modelId="{6E6FAD6A-F2CE-452D-AF7D-41F0863FA517}" type="presOf" srcId="{2541A299-355D-49FF-AD8B-084A413CE0BF}" destId="{3CF2DAC5-BA81-4814-83B5-845CB653E40B}" srcOrd="1" destOrd="0" presId="urn:microsoft.com/office/officeart/2005/8/layout/process1"/>
    <dgm:cxn modelId="{A7C58D46-45A9-46C1-A69F-278BAB62C105}" type="presOf" srcId="{26036FA2-FE3E-42B9-85B5-F5BEF970CF10}" destId="{EE1C2EC5-B11E-483D-A935-73350507AEDA}" srcOrd="1" destOrd="0" presId="urn:microsoft.com/office/officeart/2005/8/layout/process1"/>
    <dgm:cxn modelId="{546F151D-039B-4B45-99CB-E719D2A7C82B}" type="presOf" srcId="{D2E7E420-AB7B-4ED9-B455-AA5366CB0930}" destId="{EB418920-7118-46EB-B44E-DEF18D07DB66}" srcOrd="0" destOrd="0" presId="urn:microsoft.com/office/officeart/2005/8/layout/process1"/>
    <dgm:cxn modelId="{CAB28C2A-669C-4C33-8A32-88A503254F7E}" type="presOf" srcId="{3FBA3F25-A64B-4BE8-AF43-9A6C6E9DA7FB}" destId="{4A859896-CA5F-4BB7-96C3-521D19554421}" srcOrd="1" destOrd="0" presId="urn:microsoft.com/office/officeart/2005/8/layout/process1"/>
    <dgm:cxn modelId="{53391599-E3C0-4BD8-A1DC-59C1C884B0CD}" type="presOf" srcId="{3FBA3F25-A64B-4BE8-AF43-9A6C6E9DA7FB}" destId="{8D308BC2-5FCD-4B99-B4A5-FD989C4E5ABA}" srcOrd="0" destOrd="0" presId="urn:microsoft.com/office/officeart/2005/8/layout/process1"/>
    <dgm:cxn modelId="{66A325DC-7041-4545-B758-14AFCA07D770}" type="presOf" srcId="{6A6E6F89-5CB2-454D-B7F4-D68C21911F5D}" destId="{0AC887F7-930C-42DF-A944-240B85E73FB5}" srcOrd="1" destOrd="0" presId="urn:microsoft.com/office/officeart/2005/8/layout/process1"/>
    <dgm:cxn modelId="{D7A58E50-9433-4DD7-8E50-E486156ECBB9}" type="presOf" srcId="{83CD00CD-F99C-470C-AD53-83777B118B9B}" destId="{93639E22-A88A-4BC9-99C1-36A9D9F960B5}" srcOrd="0" destOrd="0" presId="urn:microsoft.com/office/officeart/2005/8/layout/process1"/>
    <dgm:cxn modelId="{38130618-48F1-4497-8503-5E64372E030B}" srcId="{04301E78-9D88-413A-9E63-0A418F3FDA7C}" destId="{D2E7E420-AB7B-4ED9-B455-AA5366CB0930}" srcOrd="4" destOrd="0" parTransId="{ADD2B275-D655-4BE8-B3EC-DA38CDF19005}" sibTransId="{1D670FC0-F9D8-4AE5-AA0F-3F5E34DBA1A1}"/>
    <dgm:cxn modelId="{57F1E732-6005-4032-9065-06702D628DFF}" type="presOf" srcId="{203CDC8F-B6D4-4DB1-9981-A5D1ECC22911}" destId="{FBD43B6F-9D2F-48C8-BB26-D5ECE430BEA5}" srcOrd="0" destOrd="0" presId="urn:microsoft.com/office/officeart/2005/8/layout/process1"/>
    <dgm:cxn modelId="{0973E288-0612-4A63-8253-EB9A55A0E57C}" type="presOf" srcId="{6F26262C-3B11-4EDD-BFCC-705D34CB650C}" destId="{8D39F71D-70C2-41F3-A074-201A632FF019}" srcOrd="0" destOrd="0" presId="urn:microsoft.com/office/officeart/2005/8/layout/process1"/>
    <dgm:cxn modelId="{CC92CFCC-CEBC-4AA9-A665-6D6FA6CEA9E8}" type="presOf" srcId="{26036FA2-FE3E-42B9-85B5-F5BEF970CF10}" destId="{01E5DCC6-093E-4096-8DC3-325AF9829412}" srcOrd="0" destOrd="0" presId="urn:microsoft.com/office/officeart/2005/8/layout/process1"/>
    <dgm:cxn modelId="{A5488D0F-A048-4608-9792-01F7D1BB7D73}" type="presOf" srcId="{6A6E6F89-5CB2-454D-B7F4-D68C21911F5D}" destId="{AFB16C15-36BC-49F3-9E0C-816E5F0E95D1}" srcOrd="0" destOrd="0" presId="urn:microsoft.com/office/officeart/2005/8/layout/process1"/>
    <dgm:cxn modelId="{B3BB3155-7A6F-429A-B5E0-D2F8E5217356}" type="presOf" srcId="{2541A299-355D-49FF-AD8B-084A413CE0BF}" destId="{83CD4C3B-2D52-477D-9FAC-7CFCB8C2668B}" srcOrd="0" destOrd="0" presId="urn:microsoft.com/office/officeart/2005/8/layout/process1"/>
    <dgm:cxn modelId="{F40994E2-FD9C-45BF-8D09-F7337FC8CAC6}" srcId="{04301E78-9D88-413A-9E63-0A418F3FDA7C}" destId="{203CDC8F-B6D4-4DB1-9981-A5D1ECC22911}" srcOrd="3" destOrd="0" parTransId="{3CD7475B-37B4-404B-81E9-A1C64CF0F584}" sibTransId="{3FBA3F25-A64B-4BE8-AF43-9A6C6E9DA7FB}"/>
    <dgm:cxn modelId="{581B9D2A-DA46-42D9-BF89-6EAABA1FC29F}" type="presOf" srcId="{04301E78-9D88-413A-9E63-0A418F3FDA7C}" destId="{560001B6-A50D-4A3A-AA50-FF951BFD5EF4}" srcOrd="0" destOrd="0" presId="urn:microsoft.com/office/officeart/2005/8/layout/process1"/>
    <dgm:cxn modelId="{5859D19E-FCCB-4582-AEBC-0FF45D222571}" srcId="{04301E78-9D88-413A-9E63-0A418F3FDA7C}" destId="{5B40DB01-3F1B-4CCC-B8FF-5C01B04A0C77}" srcOrd="2" destOrd="0" parTransId="{4B777E40-1FAE-439A-A7F2-484A8478193B}" sibTransId="{26036FA2-FE3E-42B9-85B5-F5BEF970CF10}"/>
    <dgm:cxn modelId="{3BA6B986-DBE6-47AD-835E-682142B38BC7}" srcId="{04301E78-9D88-413A-9E63-0A418F3FDA7C}" destId="{83CD00CD-F99C-470C-AD53-83777B118B9B}" srcOrd="1" destOrd="0" parTransId="{7A79AEBE-57A7-4F74-B2AE-A24EC1B2FE09}" sibTransId="{6A6E6F89-5CB2-454D-B7F4-D68C21911F5D}"/>
    <dgm:cxn modelId="{B5F8E576-F335-40EC-85BF-A02069FCF3A5}" type="presParOf" srcId="{560001B6-A50D-4A3A-AA50-FF951BFD5EF4}" destId="{8D39F71D-70C2-41F3-A074-201A632FF019}" srcOrd="0" destOrd="0" presId="urn:microsoft.com/office/officeart/2005/8/layout/process1"/>
    <dgm:cxn modelId="{B81F951C-1A63-4D43-971A-3BB384DB7C14}" type="presParOf" srcId="{560001B6-A50D-4A3A-AA50-FF951BFD5EF4}" destId="{83CD4C3B-2D52-477D-9FAC-7CFCB8C2668B}" srcOrd="1" destOrd="0" presId="urn:microsoft.com/office/officeart/2005/8/layout/process1"/>
    <dgm:cxn modelId="{AD815AE1-8599-497C-9878-FDD510598445}" type="presParOf" srcId="{83CD4C3B-2D52-477D-9FAC-7CFCB8C2668B}" destId="{3CF2DAC5-BA81-4814-83B5-845CB653E40B}" srcOrd="0" destOrd="0" presId="urn:microsoft.com/office/officeart/2005/8/layout/process1"/>
    <dgm:cxn modelId="{679954FD-491A-4726-9EE8-447A11B756F8}" type="presParOf" srcId="{560001B6-A50D-4A3A-AA50-FF951BFD5EF4}" destId="{93639E22-A88A-4BC9-99C1-36A9D9F960B5}" srcOrd="2" destOrd="0" presId="urn:microsoft.com/office/officeart/2005/8/layout/process1"/>
    <dgm:cxn modelId="{205CB566-1DF0-486C-B1D0-D8FE34885185}" type="presParOf" srcId="{560001B6-A50D-4A3A-AA50-FF951BFD5EF4}" destId="{AFB16C15-36BC-49F3-9E0C-816E5F0E95D1}" srcOrd="3" destOrd="0" presId="urn:microsoft.com/office/officeart/2005/8/layout/process1"/>
    <dgm:cxn modelId="{70BB78A2-2944-429E-8AE9-00DF2E69843B}" type="presParOf" srcId="{AFB16C15-36BC-49F3-9E0C-816E5F0E95D1}" destId="{0AC887F7-930C-42DF-A944-240B85E73FB5}" srcOrd="0" destOrd="0" presId="urn:microsoft.com/office/officeart/2005/8/layout/process1"/>
    <dgm:cxn modelId="{3553C1B7-4212-46F4-BCF5-76CEA05870F6}" type="presParOf" srcId="{560001B6-A50D-4A3A-AA50-FF951BFD5EF4}" destId="{8B400A85-D0D8-45AE-A4C2-F6D3E2AACFB4}" srcOrd="4" destOrd="0" presId="urn:microsoft.com/office/officeart/2005/8/layout/process1"/>
    <dgm:cxn modelId="{DDFFEC55-98D0-4185-B470-E4619F62B035}" type="presParOf" srcId="{560001B6-A50D-4A3A-AA50-FF951BFD5EF4}" destId="{01E5DCC6-093E-4096-8DC3-325AF9829412}" srcOrd="5" destOrd="0" presId="urn:microsoft.com/office/officeart/2005/8/layout/process1"/>
    <dgm:cxn modelId="{CABEDE99-1231-4E46-A8A6-25B1F7FCAD14}" type="presParOf" srcId="{01E5DCC6-093E-4096-8DC3-325AF9829412}" destId="{EE1C2EC5-B11E-483D-A935-73350507AEDA}" srcOrd="0" destOrd="0" presId="urn:microsoft.com/office/officeart/2005/8/layout/process1"/>
    <dgm:cxn modelId="{BD172C57-10DC-47BB-827F-2B4EA380DB46}" type="presParOf" srcId="{560001B6-A50D-4A3A-AA50-FF951BFD5EF4}" destId="{FBD43B6F-9D2F-48C8-BB26-D5ECE430BEA5}" srcOrd="6" destOrd="0" presId="urn:microsoft.com/office/officeart/2005/8/layout/process1"/>
    <dgm:cxn modelId="{C5E9E193-1C1B-4696-BDE6-91362A7CBD9F}" type="presParOf" srcId="{560001B6-A50D-4A3A-AA50-FF951BFD5EF4}" destId="{8D308BC2-5FCD-4B99-B4A5-FD989C4E5ABA}" srcOrd="7" destOrd="0" presId="urn:microsoft.com/office/officeart/2005/8/layout/process1"/>
    <dgm:cxn modelId="{A2A5ACB8-7C04-480E-90C6-C4C016F05CE2}" type="presParOf" srcId="{8D308BC2-5FCD-4B99-B4A5-FD989C4E5ABA}" destId="{4A859896-CA5F-4BB7-96C3-521D19554421}" srcOrd="0" destOrd="0" presId="urn:microsoft.com/office/officeart/2005/8/layout/process1"/>
    <dgm:cxn modelId="{EE8E1249-0CF4-4BFB-B770-02BB04D6B87D}" type="presParOf" srcId="{560001B6-A50D-4A3A-AA50-FF951BFD5EF4}" destId="{EB418920-7118-46EB-B44E-DEF18D07DB6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1_2" csCatId="accent1"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Times New Roman" panose="02020603050405020304" pitchFamily="18" charset="0"/>
              <a:cs typeface="Times New Roman" panose="02020603050405020304" pitchFamily="18" charset="0"/>
            </a:rPr>
            <a:t>Input:</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hemeClr val="accent1"/>
          </a:lnRef>
          <a:fillRef idx="3">
            <a:schemeClr val="accent1"/>
          </a:fillRef>
          <a:effectRef idx="3">
            <a:schemeClr val="accent1"/>
          </a:effectRef>
          <a:fontRef idx="minor">
            <a:schemeClr val="lt1"/>
          </a:fontRef>
        </dgm:style>
      </dgm:prSet>
      <dgm:spPr/>
      <dgm:t>
        <a:bodyPr/>
        <a:lstStyle/>
        <a:p>
          <a:pPr>
            <a:buFont typeface="+mj-lt"/>
            <a:buAutoNum type="arabicPeriod"/>
          </a:pPr>
          <a:r>
            <a:rPr lang="en-IN" dirty="0">
              <a:latin typeface="Times New Roman" panose="02020603050405020304" pitchFamily="18" charset="0"/>
              <a:cs typeface="Times New Roman" panose="02020603050405020304" pitchFamily="18" charset="0"/>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hemeClr val="accent1"/>
          </a:lnRef>
          <a:fillRef idx="3">
            <a:schemeClr val="accent1"/>
          </a:fillRef>
          <a:effectRef idx="3">
            <a:schemeClr val="accent1"/>
          </a:effectRef>
          <a:fontRef idx="minor">
            <a:schemeClr val="lt1"/>
          </a:fontRef>
        </dgm:style>
      </dgm:prSet>
      <dgm:spPr/>
      <dgm:t>
        <a:bodyPr/>
        <a:lstStyle/>
        <a:p>
          <a:r>
            <a:rPr lang="en-IN" dirty="0">
              <a:latin typeface="Times New Roman" panose="02020603050405020304" pitchFamily="18" charset="0"/>
              <a:cs typeface="Times New Roman" panose="02020603050405020304" pitchFamily="18" charset="0"/>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hemeClr val="accent1"/>
          </a:lnRef>
          <a:fillRef idx="3">
            <a:schemeClr val="accent1"/>
          </a:fillRef>
          <a:effectRef idx="3">
            <a:schemeClr val="accent1"/>
          </a:effectRef>
          <a:fontRef idx="minor">
            <a:schemeClr val="lt1"/>
          </a:fontRef>
        </dgm:style>
      </dgm:prSet>
      <dgm:spPr/>
      <dgm:t>
        <a:bodyPr/>
        <a:lstStyle/>
        <a:p>
          <a:r>
            <a:rPr lang="en-IN" dirty="0">
              <a:latin typeface="Times New Roman" panose="02020603050405020304" pitchFamily="18" charset="0"/>
              <a:cs typeface="Times New Roman" panose="02020603050405020304" pitchFamily="18" charset="0"/>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hemeClr val="accent1"/>
          </a:lnRef>
          <a:fillRef idx="3">
            <a:schemeClr val="accent1"/>
          </a:fillRef>
          <a:effectRef idx="3">
            <a:schemeClr val="accent1"/>
          </a:effectRef>
          <a:fontRef idx="minor">
            <a:schemeClr val="lt1"/>
          </a:fontRef>
        </dgm:style>
      </dgm:prSet>
      <dgm:spPr/>
      <dgm:t>
        <a:bodyPr/>
        <a:lstStyle/>
        <a:p>
          <a:r>
            <a:rPr lang="en-IN" dirty="0">
              <a:latin typeface="Times New Roman" panose="02020603050405020304" pitchFamily="18" charset="0"/>
              <a:cs typeface="Times New Roman" panose="02020603050405020304" pitchFamily="18" charset="0"/>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hemeClr val="accent1"/>
          </a:lnRef>
          <a:fillRef idx="3">
            <a:schemeClr val="accent1"/>
          </a:fillRef>
          <a:effectRef idx="3">
            <a:schemeClr val="accent1"/>
          </a:effectRef>
          <a:fontRef idx="minor">
            <a:schemeClr val="lt1"/>
          </a:fontRef>
        </dgm:style>
      </dgm:prSet>
      <dgm:spPr/>
      <dgm:t>
        <a:bodyPr/>
        <a:lstStyle/>
        <a:p>
          <a:r>
            <a:rPr lang="en-IN" dirty="0">
              <a:latin typeface="Times New Roman" panose="02020603050405020304" pitchFamily="18" charset="0"/>
              <a:cs typeface="Times New Roman" panose="02020603050405020304" pitchFamily="18" charset="0"/>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hemeClr val="accent2"/>
          </a:lnRef>
          <a:fillRef idx="3">
            <a:schemeClr val="accent2"/>
          </a:fillRef>
          <a:effectRef idx="3">
            <a:schemeClr val="accent2"/>
          </a:effectRef>
          <a:fontRef idx="minor">
            <a:schemeClr val="lt1"/>
          </a:fontRef>
        </dgm:style>
      </dgm:prSet>
      <dgm:spPr/>
      <dgm:t>
        <a:bodyPr/>
        <a:lstStyle/>
        <a:p>
          <a:r>
            <a:rPr lang="en-IN" dirty="0">
              <a:latin typeface="Times New Roman" panose="02020603050405020304" pitchFamily="18" charset="0"/>
              <a:cs typeface="Times New Roman" panose="02020603050405020304" pitchFamily="18" charset="0"/>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hemeClr val="accent2"/>
          </a:lnRef>
          <a:fillRef idx="3">
            <a:schemeClr val="accent2"/>
          </a:fillRef>
          <a:effectRef idx="3">
            <a:schemeClr val="accent2"/>
          </a:effectRef>
          <a:fontRef idx="minor">
            <a:schemeClr val="lt1"/>
          </a:fontRef>
        </dgm:style>
      </dgm:prSet>
      <dgm:spPr/>
      <dgm:t>
        <a:bodyPr/>
        <a:lstStyle/>
        <a:p>
          <a:r>
            <a:rPr lang="en-IN" dirty="0">
              <a:latin typeface="Times New Roman" panose="02020603050405020304" pitchFamily="18" charset="0"/>
              <a:cs typeface="Times New Roman" panose="02020603050405020304" pitchFamily="18" charset="0"/>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Times New Roman" panose="02020603050405020304" pitchFamily="18" charset="0"/>
              <a:cs typeface="Times New Roman" panose="02020603050405020304" pitchFamily="18" charset="0"/>
            </a:rPr>
            <a:t>Output:</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t>
        <a:bodyPr/>
        <a:lstStyle/>
        <a:p>
          <a:endParaRPr lang="en-US"/>
        </a:p>
      </dgm:t>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t>
        <a:bodyPr/>
        <a:lstStyle/>
        <a:p>
          <a:endParaRPr lang="en-US"/>
        </a:p>
      </dgm:t>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t>
        <a:bodyPr/>
        <a:lstStyle/>
        <a:p>
          <a:endParaRPr lang="en-US"/>
        </a:p>
      </dgm:t>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t>
        <a:bodyPr/>
        <a:lstStyle/>
        <a:p>
          <a:endParaRPr lang="en-US"/>
        </a:p>
      </dgm:t>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t>
        <a:bodyPr/>
        <a:lstStyle/>
        <a:p>
          <a:endParaRPr lang="en-US"/>
        </a:p>
      </dgm:t>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t>
        <a:bodyPr/>
        <a:lstStyle/>
        <a:p>
          <a:endParaRPr lang="en-US"/>
        </a:p>
      </dgm:t>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t>
        <a:bodyPr/>
        <a:lstStyle/>
        <a:p>
          <a:endParaRPr lang="en-US"/>
        </a:p>
      </dgm:t>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t>
        <a:bodyPr/>
        <a:lstStyle/>
        <a:p>
          <a:endParaRPr lang="en-US"/>
        </a:p>
      </dgm:t>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t>
        <a:bodyPr/>
        <a:lstStyle/>
        <a:p>
          <a:endParaRPr lang="en-US"/>
        </a:p>
      </dgm:t>
    </dgm:pt>
  </dgm:ptLst>
  <dgm:cxnLst>
    <dgm:cxn modelId="{6101E5CB-C046-4573-A8EF-6FC27BC45F8D}" srcId="{65B37088-E418-43C8-9A39-16EC65816C28}" destId="{89C48A9A-D3DA-4170-8666-545518721AD0}" srcOrd="2" destOrd="0" parTransId="{74D33D6D-0875-40F8-A06A-F1F20EAF7487}" sibTransId="{1E20EAAC-2241-4915-9941-41D8AB942786}"/>
    <dgm:cxn modelId="{93A5E77F-624C-4AB8-B505-164A0D35CAC7}" srcId="{65B37088-E418-43C8-9A39-16EC65816C28}" destId="{17B2573D-0E22-4DA1-B965-534AE1F2739D}" srcOrd="3" destOrd="0" parTransId="{C04FC770-DA3E-4A9F-B356-EE94FE83E3D2}" sibTransId="{0FB4B6BA-6FF3-4C43-87BB-4B8C75E0BFAA}"/>
    <dgm:cxn modelId="{77386728-110F-4DE5-946F-D7870E2E7003}" srcId="{65B37088-E418-43C8-9A39-16EC65816C28}" destId="{4D18ECB7-0977-423D-AB67-1EA72DA9ED07}" srcOrd="6" destOrd="0" parTransId="{D79FF221-1B78-4446-9436-4A8BA101CF06}" sibTransId="{3A1F0A1E-BD19-4185-B6ED-97909F236E2D}"/>
    <dgm:cxn modelId="{1DFD0B70-7FF2-4C3D-B163-C2313F4615ED}" type="presOf" srcId="{65B37088-E418-43C8-9A39-16EC65816C28}" destId="{12935B03-516E-4DE7-A200-61E238EA7790}"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0B01C9F4-469F-400B-80A7-5C480D86D5A1}" type="presOf" srcId="{8539213D-3324-46B3-B04C-A1A0DB96C892}" destId="{CD4E6B0E-CFDA-4812-A9AF-D4830B79426A}"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42D36D8E-DB33-4A76-91B9-52DEEBBDD541}" type="presOf" srcId="{89C48A9A-D3DA-4170-8666-545518721AD0}" destId="{773C2485-C07B-4416-945B-E0AC8917480F}"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ADC1F309-36B3-463B-9B31-168F0DA582BA}" type="presOf" srcId="{337FD376-597B-46EA-8BC5-A6417A98E269}" destId="{AD8B0F8D-AAE5-4F60-A41D-93EC1E6ABB5E}"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6C67AC3D-9DD3-4244-BC2D-7640F6626E87}" type="presOf" srcId="{02CE541C-04BC-487A-80E3-2282EB411E47}" destId="{A90B5234-9E99-4CF9-B3DE-EECB06B1CB86}"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DCED4A8D-D2EA-4BE3-B299-6C21A743FC00}" srcId="{65B37088-E418-43C8-9A39-16EC65816C28}" destId="{97113719-DEBC-4F31-A957-369C91B0C7B4}" srcOrd="1" destOrd="0" parTransId="{D28D71D0-AE77-4E64-AF4F-66F76D7F5856}" sibTransId="{9CF1CCDB-BB0E-41D9-8DFE-B702DC0A6E05}"/>
    <dgm:cxn modelId="{43FC1CE3-701C-4BFA-9261-D14300C1593E}" type="presOf" srcId="{50776308-FF07-4705-9724-14790F3B854B}" destId="{E7CDB7BA-C1AA-4C9F-8313-4DFD5ED03041}"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9F71D-70C2-41F3-A074-201A632FF019}">
      <dsp:nvSpPr>
        <dsp:cNvPr id="0" name=""/>
        <dsp:cNvSpPr/>
      </dsp:nvSpPr>
      <dsp:spPr>
        <a:xfrm>
          <a:off x="10752" y="1793767"/>
          <a:ext cx="1665794" cy="2131620"/>
        </a:xfrm>
        <a:prstGeom prst="roundRect">
          <a:avLst>
            <a:gd name="adj" fmla="val 10000"/>
          </a:avLst>
        </a:prstGeom>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IN" sz="2800" kern="1200" dirty="0">
              <a:latin typeface="Times New Roman" panose="02020603050405020304" pitchFamily="18" charset="0"/>
              <a:cs typeface="Times New Roman" panose="02020603050405020304" pitchFamily="18" charset="0"/>
            </a:rPr>
            <a:t>Raw Tiff Images</a:t>
          </a:r>
        </a:p>
      </dsp:txBody>
      <dsp:txXfrm>
        <a:off x="59541" y="1842556"/>
        <a:ext cx="1568216" cy="2034042"/>
      </dsp:txXfrm>
    </dsp:sp>
    <dsp:sp modelId="{83CD4C3B-2D52-477D-9FAC-7CFCB8C2668B}">
      <dsp:nvSpPr>
        <dsp:cNvPr id="0" name=""/>
        <dsp:cNvSpPr/>
      </dsp:nvSpPr>
      <dsp:spPr>
        <a:xfrm>
          <a:off x="1843126" y="2653019"/>
          <a:ext cx="353148" cy="41311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p>
      </dsp:txBody>
      <dsp:txXfrm>
        <a:off x="1843126" y="2735642"/>
        <a:ext cx="247204" cy="247871"/>
      </dsp:txXfrm>
    </dsp:sp>
    <dsp:sp modelId="{93639E22-A88A-4BC9-99C1-36A9D9F960B5}">
      <dsp:nvSpPr>
        <dsp:cNvPr id="0" name=""/>
        <dsp:cNvSpPr/>
      </dsp:nvSpPr>
      <dsp:spPr>
        <a:xfrm>
          <a:off x="2342864" y="1793767"/>
          <a:ext cx="1665794" cy="2131620"/>
        </a:xfrm>
        <a:prstGeom prst="roundRect">
          <a:avLst>
            <a:gd name="adj" fmla="val 10000"/>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IN" sz="2800" kern="1200" dirty="0">
              <a:latin typeface="Times New Roman" panose="02020603050405020304" pitchFamily="18" charset="0"/>
              <a:cs typeface="Times New Roman" panose="02020603050405020304" pitchFamily="18" charset="0"/>
            </a:rPr>
            <a:t>Normalisation</a:t>
          </a:r>
          <a:endParaRPr lang="en-IN" sz="1800" kern="1200" dirty="0">
            <a:latin typeface="Times New Roman" panose="02020603050405020304" pitchFamily="18" charset="0"/>
            <a:cs typeface="Times New Roman" panose="02020603050405020304" pitchFamily="18" charset="0"/>
          </a:endParaRPr>
        </a:p>
      </dsp:txBody>
      <dsp:txXfrm>
        <a:off x="2391653" y="1842556"/>
        <a:ext cx="1568216" cy="2034042"/>
      </dsp:txXfrm>
    </dsp:sp>
    <dsp:sp modelId="{AFB16C15-36BC-49F3-9E0C-816E5F0E95D1}">
      <dsp:nvSpPr>
        <dsp:cNvPr id="0" name=""/>
        <dsp:cNvSpPr/>
      </dsp:nvSpPr>
      <dsp:spPr>
        <a:xfrm>
          <a:off x="4175238" y="2653019"/>
          <a:ext cx="353148" cy="41311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p>
      </dsp:txBody>
      <dsp:txXfrm>
        <a:off x="4175238" y="2735642"/>
        <a:ext cx="247204" cy="247871"/>
      </dsp:txXfrm>
    </dsp:sp>
    <dsp:sp modelId="{8B400A85-D0D8-45AE-A4C2-F6D3E2AACFB4}">
      <dsp:nvSpPr>
        <dsp:cNvPr id="0" name=""/>
        <dsp:cNvSpPr/>
      </dsp:nvSpPr>
      <dsp:spPr>
        <a:xfrm>
          <a:off x="4674977" y="1793767"/>
          <a:ext cx="1665794" cy="2131620"/>
        </a:xfrm>
        <a:prstGeom prst="roundRect">
          <a:avLst>
            <a:gd name="adj" fmla="val 10000"/>
          </a:avLst>
        </a:prstGeom>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a:latin typeface="Times New Roman" panose="02020603050405020304" pitchFamily="18" charset="0"/>
              <a:cs typeface="Times New Roman" panose="02020603050405020304" pitchFamily="18" charset="0"/>
            </a:rPr>
            <a:t>Resizing</a:t>
          </a:r>
          <a:endParaRPr lang="en-IN" sz="1800" kern="1200" dirty="0">
            <a:latin typeface="Times New Roman" panose="02020603050405020304" pitchFamily="18" charset="0"/>
            <a:cs typeface="Times New Roman" panose="02020603050405020304" pitchFamily="18" charset="0"/>
          </a:endParaRPr>
        </a:p>
      </dsp:txBody>
      <dsp:txXfrm>
        <a:off x="4723766" y="1842556"/>
        <a:ext cx="1568216" cy="2034042"/>
      </dsp:txXfrm>
    </dsp:sp>
    <dsp:sp modelId="{01E5DCC6-093E-4096-8DC3-325AF9829412}">
      <dsp:nvSpPr>
        <dsp:cNvPr id="0" name=""/>
        <dsp:cNvSpPr/>
      </dsp:nvSpPr>
      <dsp:spPr>
        <a:xfrm>
          <a:off x="6507351" y="2653019"/>
          <a:ext cx="353148" cy="41311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p>
      </dsp:txBody>
      <dsp:txXfrm>
        <a:off x="6507351" y="2735642"/>
        <a:ext cx="247204" cy="247871"/>
      </dsp:txXfrm>
    </dsp:sp>
    <dsp:sp modelId="{FBD43B6F-9D2F-48C8-BB26-D5ECE430BEA5}">
      <dsp:nvSpPr>
        <dsp:cNvPr id="0" name=""/>
        <dsp:cNvSpPr/>
      </dsp:nvSpPr>
      <dsp:spPr>
        <a:xfrm>
          <a:off x="7007089" y="1793767"/>
          <a:ext cx="1665794" cy="2131620"/>
        </a:xfrm>
        <a:prstGeom prst="roundRect">
          <a:avLst>
            <a:gd name="adj" fmla="val 10000"/>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latin typeface="Times New Roman" panose="02020603050405020304" pitchFamily="18" charset="0"/>
              <a:cs typeface="Times New Roman" panose="02020603050405020304" pitchFamily="18" charset="0"/>
            </a:rPr>
            <a:t>Expansion of dimensions from 3D array to 2D array</a:t>
          </a:r>
        </a:p>
      </dsp:txBody>
      <dsp:txXfrm>
        <a:off x="7055878" y="1842556"/>
        <a:ext cx="1568216" cy="2034042"/>
      </dsp:txXfrm>
    </dsp:sp>
    <dsp:sp modelId="{8D308BC2-5FCD-4B99-B4A5-FD989C4E5ABA}">
      <dsp:nvSpPr>
        <dsp:cNvPr id="0" name=""/>
        <dsp:cNvSpPr/>
      </dsp:nvSpPr>
      <dsp:spPr>
        <a:xfrm>
          <a:off x="8839463" y="2653019"/>
          <a:ext cx="353148" cy="41311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p>
      </dsp:txBody>
      <dsp:txXfrm>
        <a:off x="8839463" y="2735642"/>
        <a:ext cx="247204" cy="247871"/>
      </dsp:txXfrm>
    </dsp:sp>
    <dsp:sp modelId="{EB418920-7118-46EB-B44E-DEF18D07DB66}">
      <dsp:nvSpPr>
        <dsp:cNvPr id="0" name=""/>
        <dsp:cNvSpPr/>
      </dsp:nvSpPr>
      <dsp:spPr>
        <a:xfrm>
          <a:off x="9339202" y="1793767"/>
          <a:ext cx="1665794" cy="2131620"/>
        </a:xfrm>
        <a:prstGeom prst="roundRect">
          <a:avLst>
            <a:gd name="adj" fmla="val 10000"/>
          </a:avLst>
        </a:prstGeom>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224 x 224 RGB Image</a:t>
          </a:r>
        </a:p>
      </dsp:txBody>
      <dsp:txXfrm>
        <a:off x="9387991" y="1842556"/>
        <a:ext cx="1568216" cy="20340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883642" y="0"/>
          <a:ext cx="10014620" cy="56609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1034" y="1698290"/>
          <a:ext cx="1252690" cy="2264386"/>
        </a:xfrm>
        <a:prstGeom prst="roundRect">
          <a:avLst/>
        </a:prstGeom>
        <a:solidFill>
          <a:schemeClr val="lt1"/>
        </a:solidFill>
        <a:ln w="19050"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buFont typeface="+mj-lt"/>
            <a:buAutoNum type="arabicPeriod"/>
          </a:pPr>
          <a:r>
            <a:rPr lang="en-IN" sz="1700" b="1" kern="1200" dirty="0">
              <a:latin typeface="Times New Roman" panose="02020603050405020304" pitchFamily="18" charset="0"/>
              <a:cs typeface="Times New Roman" panose="02020603050405020304" pitchFamily="18" charset="0"/>
            </a:rPr>
            <a:t>Input:</a:t>
          </a:r>
          <a:br>
            <a:rPr lang="en-IN" sz="1700" b="1" kern="1200" dirty="0">
              <a:latin typeface="Times New Roman" panose="02020603050405020304" pitchFamily="18" charset="0"/>
              <a:cs typeface="Times New Roman" panose="02020603050405020304" pitchFamily="18" charset="0"/>
            </a:rPr>
          </a:br>
          <a:r>
            <a:rPr lang="en-IN" sz="1700" b="1" kern="1200" dirty="0">
              <a:latin typeface="Times New Roman" panose="02020603050405020304" pitchFamily="18" charset="0"/>
              <a:cs typeface="Times New Roman" panose="02020603050405020304" pitchFamily="18" charset="0"/>
            </a:rPr>
            <a:t>224 x 224 RGB Images</a:t>
          </a:r>
        </a:p>
      </dsp:txBody>
      <dsp:txXfrm>
        <a:off x="62185" y="1759441"/>
        <a:ext cx="1130388" cy="2142084"/>
      </dsp:txXfrm>
    </dsp:sp>
    <dsp:sp modelId="{49F7626A-BFFE-4DF6-99F2-5D5FD64550D2}">
      <dsp:nvSpPr>
        <dsp:cNvPr id="0" name=""/>
        <dsp:cNvSpPr/>
      </dsp:nvSpPr>
      <dsp:spPr>
        <a:xfrm>
          <a:off x="10529215" y="1676461"/>
          <a:ext cx="1252690" cy="2264386"/>
        </a:xfrm>
        <a:prstGeom prst="roundRect">
          <a:avLst/>
        </a:prstGeom>
        <a:solidFill>
          <a:schemeClr val="lt1"/>
        </a:solidFill>
        <a:ln w="19050"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buFont typeface="+mj-lt"/>
            <a:buAutoNum type="arabicPeriod"/>
          </a:pPr>
          <a:r>
            <a:rPr lang="en-IN" sz="1700" b="1" kern="1200" dirty="0">
              <a:latin typeface="Times New Roman" panose="02020603050405020304" pitchFamily="18" charset="0"/>
              <a:cs typeface="Times New Roman" panose="02020603050405020304" pitchFamily="18" charset="0"/>
            </a:rPr>
            <a:t>Output:</a:t>
          </a:r>
          <a:br>
            <a:rPr lang="en-IN" sz="1700" b="1" kern="1200" dirty="0">
              <a:latin typeface="Times New Roman" panose="02020603050405020304" pitchFamily="18" charset="0"/>
              <a:cs typeface="Times New Roman" panose="02020603050405020304" pitchFamily="18" charset="0"/>
            </a:rPr>
          </a:br>
          <a:r>
            <a:rPr lang="en-IN" sz="1700" b="1" kern="1200" dirty="0">
              <a:latin typeface="Times New Roman" panose="02020603050405020304" pitchFamily="18" charset="0"/>
              <a:cs typeface="Times New Roman" panose="02020603050405020304" pitchFamily="18" charset="0"/>
            </a:rPr>
            <a:t>Category (1000 in the ImageNet Database)</a:t>
          </a:r>
        </a:p>
      </dsp:txBody>
      <dsp:txXfrm>
        <a:off x="10590366" y="1737612"/>
        <a:ext cx="1130388" cy="2142084"/>
      </dsp:txXfrm>
    </dsp:sp>
    <dsp:sp modelId="{773C2485-C07B-4416-945B-E0AC8917480F}">
      <dsp:nvSpPr>
        <dsp:cNvPr id="0" name=""/>
        <dsp:cNvSpPr/>
      </dsp:nvSpPr>
      <dsp:spPr>
        <a:xfrm>
          <a:off x="1318069" y="1698290"/>
          <a:ext cx="1252690" cy="2264386"/>
        </a:xfrm>
        <a:prstGeom prst="roundRect">
          <a:avLst/>
        </a:prstGeom>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1"/>
        </a:lnRef>
        <a:fillRef idx="3">
          <a:schemeClr val="accent1"/>
        </a:fillRef>
        <a:effectRef idx="3">
          <a:schemeClr val="accent1"/>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buFont typeface="+mj-lt"/>
            <a:buAutoNum type="arabicPeriod"/>
          </a:pPr>
          <a:r>
            <a:rPr lang="en-IN" sz="1700" kern="1200" dirty="0">
              <a:latin typeface="Times New Roman" panose="02020603050405020304" pitchFamily="18" charset="0"/>
              <a:cs typeface="Times New Roman" panose="02020603050405020304" pitchFamily="18" charset="0"/>
            </a:rPr>
            <a:t>2 ConvNets with 64 filters and ReLU Activation Function; Output is MaxPooled</a:t>
          </a:r>
        </a:p>
      </dsp:txBody>
      <dsp:txXfrm>
        <a:off x="1379220" y="1759441"/>
        <a:ext cx="1130388" cy="2142084"/>
      </dsp:txXfrm>
    </dsp:sp>
    <dsp:sp modelId="{02CECB3B-8336-4FE6-B4CE-C312AAD0F583}">
      <dsp:nvSpPr>
        <dsp:cNvPr id="0" name=""/>
        <dsp:cNvSpPr/>
      </dsp:nvSpPr>
      <dsp:spPr>
        <a:xfrm>
          <a:off x="2633394" y="1698290"/>
          <a:ext cx="1252690" cy="2264386"/>
        </a:xfrm>
        <a:prstGeom prst="roundRect">
          <a:avLst/>
        </a:prstGeom>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1"/>
        </a:lnRef>
        <a:fillRef idx="3">
          <a:schemeClr val="accent1"/>
        </a:fillRef>
        <a:effectRef idx="3">
          <a:schemeClr val="accent1"/>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latin typeface="Times New Roman" panose="02020603050405020304" pitchFamily="18" charset="0"/>
              <a:cs typeface="Times New Roman" panose="02020603050405020304" pitchFamily="18" charset="0"/>
            </a:rPr>
            <a:t>2 ConvNets with 128 filters and ReLU Activation Function; Output is MaxPooled</a:t>
          </a:r>
        </a:p>
      </dsp:txBody>
      <dsp:txXfrm>
        <a:off x="2694545" y="1759441"/>
        <a:ext cx="1130388" cy="2142084"/>
      </dsp:txXfrm>
    </dsp:sp>
    <dsp:sp modelId="{AD8B0F8D-AAE5-4F60-A41D-93EC1E6ABB5E}">
      <dsp:nvSpPr>
        <dsp:cNvPr id="0" name=""/>
        <dsp:cNvSpPr/>
      </dsp:nvSpPr>
      <dsp:spPr>
        <a:xfrm>
          <a:off x="3948719" y="1698290"/>
          <a:ext cx="1252690" cy="2264386"/>
        </a:xfrm>
        <a:prstGeom prst="roundRect">
          <a:avLst/>
        </a:prstGeom>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1"/>
        </a:lnRef>
        <a:fillRef idx="3">
          <a:schemeClr val="accent1"/>
        </a:fillRef>
        <a:effectRef idx="3">
          <a:schemeClr val="accent1"/>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latin typeface="Times New Roman" panose="02020603050405020304" pitchFamily="18" charset="0"/>
              <a:cs typeface="Times New Roman" panose="02020603050405020304" pitchFamily="18" charset="0"/>
            </a:rPr>
            <a:t>3 ConvNets with 256 filters and ReLU Activation Function; Output is MaxPooled</a:t>
          </a:r>
        </a:p>
      </dsp:txBody>
      <dsp:txXfrm>
        <a:off x="4009870" y="1759441"/>
        <a:ext cx="1130388" cy="2142084"/>
      </dsp:txXfrm>
    </dsp:sp>
    <dsp:sp modelId="{CD4E6B0E-CFDA-4812-A9AF-D4830B79426A}">
      <dsp:nvSpPr>
        <dsp:cNvPr id="0" name=""/>
        <dsp:cNvSpPr/>
      </dsp:nvSpPr>
      <dsp:spPr>
        <a:xfrm>
          <a:off x="5264044" y="1698290"/>
          <a:ext cx="1252690" cy="2264386"/>
        </a:xfrm>
        <a:prstGeom prst="roundRect">
          <a:avLst/>
        </a:prstGeom>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1"/>
        </a:lnRef>
        <a:fillRef idx="3">
          <a:schemeClr val="accent1"/>
        </a:fillRef>
        <a:effectRef idx="3">
          <a:schemeClr val="accent1"/>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latin typeface="Times New Roman" panose="02020603050405020304" pitchFamily="18" charset="0"/>
              <a:cs typeface="Times New Roman" panose="02020603050405020304" pitchFamily="18" charset="0"/>
            </a:rPr>
            <a:t>3 ConvNets with 512 filters and ReLU Activation Function; Output is MaxPooled</a:t>
          </a:r>
        </a:p>
      </dsp:txBody>
      <dsp:txXfrm>
        <a:off x="5325195" y="1759441"/>
        <a:ext cx="1130388" cy="2142084"/>
      </dsp:txXfrm>
    </dsp:sp>
    <dsp:sp modelId="{625ED39A-34F2-4EEA-9FCA-73AB69E87EBE}">
      <dsp:nvSpPr>
        <dsp:cNvPr id="0" name=""/>
        <dsp:cNvSpPr/>
      </dsp:nvSpPr>
      <dsp:spPr>
        <a:xfrm>
          <a:off x="6579369" y="1698290"/>
          <a:ext cx="1252690" cy="2264386"/>
        </a:xfrm>
        <a:prstGeom prst="roundRect">
          <a:avLst/>
        </a:prstGeom>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1"/>
        </a:lnRef>
        <a:fillRef idx="3">
          <a:schemeClr val="accent1"/>
        </a:fillRef>
        <a:effectRef idx="3">
          <a:schemeClr val="accent1"/>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latin typeface="Times New Roman" panose="02020603050405020304" pitchFamily="18" charset="0"/>
              <a:cs typeface="Times New Roman" panose="02020603050405020304" pitchFamily="18" charset="0"/>
            </a:rPr>
            <a:t>3 ConvNets with 512 filters and ReLU Activation Function; Output is MaxPooled</a:t>
          </a:r>
        </a:p>
      </dsp:txBody>
      <dsp:txXfrm>
        <a:off x="6640520" y="1759441"/>
        <a:ext cx="1130388" cy="2142084"/>
      </dsp:txXfrm>
    </dsp:sp>
    <dsp:sp modelId="{34B7AA53-A65D-427C-AF67-E094BBB0A8A8}">
      <dsp:nvSpPr>
        <dsp:cNvPr id="0" name=""/>
        <dsp:cNvSpPr/>
      </dsp:nvSpPr>
      <dsp:spPr>
        <a:xfrm>
          <a:off x="7894694" y="1698290"/>
          <a:ext cx="1252690" cy="2264386"/>
        </a:xfrm>
        <a:prstGeom prst="roundRect">
          <a:avLst/>
        </a:prstGeom>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latin typeface="Times New Roman" panose="02020603050405020304" pitchFamily="18" charset="0"/>
              <a:cs typeface="Times New Roman" panose="02020603050405020304" pitchFamily="18" charset="0"/>
            </a:rPr>
            <a:t>2 Dense Neural Nets with 4096 units and ReLU Activation Function</a:t>
          </a:r>
        </a:p>
      </dsp:txBody>
      <dsp:txXfrm>
        <a:off x="7955845" y="1759441"/>
        <a:ext cx="1130388" cy="2142084"/>
      </dsp:txXfrm>
    </dsp:sp>
    <dsp:sp modelId="{E7CDB7BA-C1AA-4C9F-8313-4DFD5ED03041}">
      <dsp:nvSpPr>
        <dsp:cNvPr id="0" name=""/>
        <dsp:cNvSpPr/>
      </dsp:nvSpPr>
      <dsp:spPr>
        <a:xfrm>
          <a:off x="9213326" y="1698290"/>
          <a:ext cx="1252690" cy="2264386"/>
        </a:xfrm>
        <a:prstGeom prst="roundRect">
          <a:avLst/>
        </a:prstGeom>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latin typeface="Times New Roman" panose="02020603050405020304" pitchFamily="18" charset="0"/>
              <a:cs typeface="Times New Roman" panose="02020603050405020304" pitchFamily="18" charset="0"/>
            </a:rPr>
            <a:t>1 Dense Neural Net with 1000 units and SoftMax Activation Function</a:t>
          </a:r>
        </a:p>
      </dsp:txBody>
      <dsp:txXfrm>
        <a:off x="9274477" y="1759441"/>
        <a:ext cx="1130388" cy="2142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8F532D-230C-4D57-836D-3BE0001A4090}"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236097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8F532D-230C-4D57-836D-3BE0001A4090}"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53256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8F532D-230C-4D57-836D-3BE0001A4090}"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3360-4732-4AB7-A96E-9D9CEB5891A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303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8F532D-230C-4D57-836D-3BE0001A4090}"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2354059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8F532D-230C-4D57-836D-3BE0001A4090}"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3360-4732-4AB7-A96E-9D9CEB5891A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539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8F532D-230C-4D57-836D-3BE0001A4090}"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1492139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8F532D-230C-4D57-836D-3BE0001A4090}"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990208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8F532D-230C-4D57-836D-3BE0001A4090}"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429121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8F532D-230C-4D57-836D-3BE0001A4090}"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125387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8F532D-230C-4D57-836D-3BE0001A4090}"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65830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8F532D-230C-4D57-836D-3BE0001A4090}"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162543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8F532D-230C-4D57-836D-3BE0001A4090}" type="datetimeFigureOut">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219620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8F532D-230C-4D57-836D-3BE0001A4090}"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262941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F532D-230C-4D57-836D-3BE0001A4090}" type="datetimeFigureOut">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421921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8F532D-230C-4D57-836D-3BE0001A4090}"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13360-4732-4AB7-A96E-9D9CEB5891A0}" type="slidenum">
              <a:rPr lang="en-US" smtClean="0"/>
              <a:t>‹#›</a:t>
            </a:fld>
            <a:endParaRPr lang="en-US"/>
          </a:p>
        </p:txBody>
      </p:sp>
    </p:spTree>
    <p:extLst>
      <p:ext uri="{BB962C8B-B14F-4D97-AF65-F5344CB8AC3E}">
        <p14:creationId xmlns:p14="http://schemas.microsoft.com/office/powerpoint/2010/main" val="381690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13360-4732-4AB7-A96E-9D9CEB5891A0}" type="slidenum">
              <a:rPr lang="en-US" smtClean="0"/>
              <a:t>‹#›</a:t>
            </a:fld>
            <a:endParaRPr lang="en-US"/>
          </a:p>
        </p:txBody>
      </p:sp>
      <p:sp>
        <p:nvSpPr>
          <p:cNvPr id="5" name="Date Placeholder 4"/>
          <p:cNvSpPr>
            <a:spLocks noGrp="1"/>
          </p:cNvSpPr>
          <p:nvPr>
            <p:ph type="dt" sz="half" idx="10"/>
          </p:nvPr>
        </p:nvSpPr>
        <p:spPr/>
        <p:txBody>
          <a:bodyPr/>
          <a:lstStyle/>
          <a:p>
            <a:fld id="{758F532D-230C-4D57-836D-3BE0001A4090}" type="datetimeFigureOut">
              <a:rPr lang="en-US" smtClean="0"/>
              <a:t>5/21/2023</a:t>
            </a:fld>
            <a:endParaRPr lang="en-US"/>
          </a:p>
        </p:txBody>
      </p:sp>
    </p:spTree>
    <p:extLst>
      <p:ext uri="{BB962C8B-B14F-4D97-AF65-F5344CB8AC3E}">
        <p14:creationId xmlns:p14="http://schemas.microsoft.com/office/powerpoint/2010/main" val="93176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8F532D-230C-4D57-836D-3BE0001A4090}" type="datetimeFigureOut">
              <a:rPr lang="en-US" smtClean="0"/>
              <a:t>5/21/2023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B13360-4732-4AB7-A96E-9D9CEB5891A0}" type="slidenum">
              <a:rPr lang="en-US" smtClean="0"/>
              <a:t>‹#›</a:t>
            </a:fld>
            <a:endParaRPr lang="en-US"/>
          </a:p>
        </p:txBody>
      </p:sp>
    </p:spTree>
    <p:extLst>
      <p:ext uri="{BB962C8B-B14F-4D97-AF65-F5344CB8AC3E}">
        <p14:creationId xmlns:p14="http://schemas.microsoft.com/office/powerpoint/2010/main" val="258611120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c/dogs-vs-cats/data" TargetMode="External"/><Relationship Id="rId2" Type="http://schemas.openxmlformats.org/officeDocument/2006/relationships/hyperlink" Target="https://towardsdatascience.com/step-by-step-vgg16-implementation-in-keras-for-beginners-a833c686ae6c" TargetMode="External"/><Relationship Id="rId1" Type="http://schemas.openxmlformats.org/officeDocument/2006/relationships/slideLayout" Target="../slideLayouts/slideLayout2.xml"/><Relationship Id="rId6" Type="http://schemas.openxmlformats.org/officeDocument/2006/relationships/hyperlink" Target="https://image-net.org/challenges/LSVRC/2012/results.html" TargetMode="External"/><Relationship Id="rId5" Type="http://schemas.openxmlformats.org/officeDocument/2006/relationships/hyperlink" Target="https://qz.com/1034972/the-data-that-changed-the-direction-of-ai-research-and-possibly-the-world/" TargetMode="External"/><Relationship Id="rId4" Type="http://schemas.openxmlformats.org/officeDocument/2006/relationships/hyperlink" Target="https://arxiv.org/abs/1512.0338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446" y="640212"/>
            <a:ext cx="9144000" cy="1625600"/>
          </a:xfrm>
        </p:spPr>
        <p:txBody>
          <a:bodyPr anchor="ctr">
            <a:normAutofit/>
          </a:bodyPr>
          <a:lstStyle/>
          <a:p>
            <a:pPr algn="ctr"/>
            <a:r>
              <a:rPr lang="en-US" sz="4800" b="1" dirty="0" smtClean="0">
                <a:solidFill>
                  <a:schemeClr val="accent1">
                    <a:lumMod val="50000"/>
                  </a:schemeClr>
                </a:solidFill>
                <a:latin typeface="Times New Roman" panose="02020603050405020304" pitchFamily="18" charset="0"/>
                <a:cs typeface="Times New Roman" panose="02020603050405020304" pitchFamily="18" charset="0"/>
              </a:rPr>
              <a:t>DEEP LEARNING APPROACH </a:t>
            </a:r>
            <a:r>
              <a:rPr lang="en-US" sz="4800" b="1" dirty="0" smtClean="0">
                <a:solidFill>
                  <a:schemeClr val="accent1">
                    <a:lumMod val="50000"/>
                  </a:schemeClr>
                </a:solidFill>
                <a:latin typeface="Times New Roman" panose="02020603050405020304" pitchFamily="18" charset="0"/>
                <a:cs typeface="Times New Roman" panose="02020603050405020304" pitchFamily="18" charset="0"/>
              </a:rPr>
              <a:t>ON</a:t>
            </a:r>
            <a:r>
              <a:rPr lang="en-US" sz="48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4800" b="1" dirty="0" smtClean="0">
                <a:solidFill>
                  <a:schemeClr val="accent1">
                    <a:lumMod val="50000"/>
                  </a:schemeClr>
                </a:solidFill>
                <a:latin typeface="Times New Roman" panose="02020603050405020304" pitchFamily="18" charset="0"/>
                <a:cs typeface="Times New Roman" panose="02020603050405020304" pitchFamily="18" charset="0"/>
              </a:rPr>
              <a:t>WRITER RECOGNITION</a:t>
            </a:r>
            <a:endParaRPr lang="en-US" sz="48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41988" y="2432865"/>
            <a:ext cx="7030915" cy="4080932"/>
          </a:xfrm>
          <a:noFill/>
          <a:ln>
            <a:noFill/>
          </a:ln>
        </p:spPr>
        <p:style>
          <a:lnRef idx="0">
            <a:scrgbClr r="0" g="0" b="0"/>
          </a:lnRef>
          <a:fillRef idx="0">
            <a:scrgbClr r="0" g="0" b="0"/>
          </a:fillRef>
          <a:effectRef idx="0">
            <a:scrgbClr r="0" g="0" b="0"/>
          </a:effectRef>
          <a:fontRef idx="minor">
            <a:schemeClr val="dk1"/>
          </a:fontRef>
        </p:style>
        <p:txBody>
          <a:bodyPr>
            <a:normAutofit fontScale="77500" lnSpcReduction="20000"/>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Project by </a:t>
            </a:r>
          </a:p>
          <a:p>
            <a:pPr algn="ctr"/>
            <a:r>
              <a:rPr lang="en-US" sz="2800" dirty="0" err="1" smtClean="0">
                <a:solidFill>
                  <a:schemeClr val="tx1"/>
                </a:solidFill>
                <a:latin typeface="Times New Roman" panose="02020603050405020304" pitchFamily="18" charset="0"/>
                <a:cs typeface="Times New Roman" panose="02020603050405020304" pitchFamily="18" charset="0"/>
              </a:rPr>
              <a:t>Sandip</a:t>
            </a:r>
            <a:r>
              <a:rPr lang="en-US" sz="2800" dirty="0" smtClean="0">
                <a:solidFill>
                  <a:schemeClr val="tx1"/>
                </a:solidFill>
                <a:latin typeface="Times New Roman" panose="02020603050405020304" pitchFamily="18" charset="0"/>
                <a:cs typeface="Times New Roman" panose="02020603050405020304" pitchFamily="18" charset="0"/>
              </a:rPr>
              <a:t> Pal</a:t>
            </a:r>
          </a:p>
          <a:p>
            <a:pPr algn="ctr"/>
            <a:r>
              <a:rPr lang="en-US" sz="2800" dirty="0" err="1" smtClean="0">
                <a:solidFill>
                  <a:schemeClr val="tx1"/>
                </a:solidFill>
                <a:latin typeface="Times New Roman" panose="02020603050405020304" pitchFamily="18" charset="0"/>
                <a:cs typeface="Times New Roman" panose="02020603050405020304" pitchFamily="18" charset="0"/>
              </a:rPr>
              <a:t>Payel</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Saren</a:t>
            </a:r>
            <a:endParaRPr lang="en-US" sz="2800" dirty="0" smtClean="0">
              <a:solidFill>
                <a:schemeClr val="tx1"/>
              </a:solidFill>
              <a:latin typeface="Times New Roman" panose="02020603050405020304" pitchFamily="18" charset="0"/>
              <a:cs typeface="Times New Roman" panose="02020603050405020304" pitchFamily="18" charset="0"/>
            </a:endParaRPr>
          </a:p>
          <a:p>
            <a:pPr algn="ctr"/>
            <a:r>
              <a:rPr lang="en-US" sz="2800" dirty="0" err="1" smtClean="0">
                <a:solidFill>
                  <a:schemeClr val="tx1"/>
                </a:solidFill>
                <a:latin typeface="Times New Roman" panose="02020603050405020304" pitchFamily="18" charset="0"/>
                <a:cs typeface="Times New Roman" panose="02020603050405020304" pitchFamily="18" charset="0"/>
              </a:rPr>
              <a:t>Rajashri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Mondal</a:t>
            </a:r>
            <a:endParaRPr lang="en-US" sz="2800" dirty="0" smtClean="0">
              <a:solidFill>
                <a:schemeClr val="tx1"/>
              </a:solidFill>
              <a:latin typeface="Times New Roman" panose="02020603050405020304" pitchFamily="18" charset="0"/>
              <a:cs typeface="Times New Roman" panose="02020603050405020304" pitchFamily="18" charset="0"/>
            </a:endParaRPr>
          </a:p>
          <a:p>
            <a:pPr algn="ctr"/>
            <a:r>
              <a:rPr lang="en-US" sz="2800" dirty="0" err="1" smtClean="0">
                <a:solidFill>
                  <a:schemeClr val="tx1"/>
                </a:solidFill>
                <a:latin typeface="Times New Roman" panose="02020603050405020304" pitchFamily="18" charset="0"/>
                <a:cs typeface="Times New Roman" panose="02020603050405020304" pitchFamily="18" charset="0"/>
              </a:rPr>
              <a:t>Subhasis</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kundu</a:t>
            </a:r>
            <a:endParaRPr lang="en-US" sz="2800" dirty="0" smtClean="0">
              <a:solidFill>
                <a:schemeClr val="tx1"/>
              </a:solidFill>
              <a:latin typeface="Times New Roman" panose="02020603050405020304" pitchFamily="18" charset="0"/>
              <a:cs typeface="Times New Roman" panose="02020603050405020304" pitchFamily="18" charset="0"/>
            </a:endParaRPr>
          </a:p>
          <a:p>
            <a:pPr algn="ctr"/>
            <a:r>
              <a:rPr lang="en-US" sz="2800" dirty="0" err="1" smtClean="0">
                <a:solidFill>
                  <a:schemeClr val="tx1"/>
                </a:solidFill>
                <a:latin typeface="Times New Roman" panose="02020603050405020304" pitchFamily="18" charset="0"/>
                <a:cs typeface="Times New Roman" panose="02020603050405020304" pitchFamily="18" charset="0"/>
              </a:rPr>
              <a:t>Biswaraj</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Majumder</a:t>
            </a:r>
            <a:endParaRPr lang="en-US" sz="2800" dirty="0" smtClean="0">
              <a:solidFill>
                <a:schemeClr val="tx1"/>
              </a:solidFill>
              <a:latin typeface="Times New Roman" panose="02020603050405020304" pitchFamily="18" charset="0"/>
              <a:cs typeface="Times New Roman" panose="02020603050405020304" pitchFamily="18" charset="0"/>
            </a:endParaRPr>
          </a:p>
          <a:p>
            <a:pPr algn="ctr"/>
            <a:r>
              <a:rPr lang="en-US" sz="2800" dirty="0" smtClean="0">
                <a:solidFill>
                  <a:schemeClr val="tx1"/>
                </a:solidFill>
                <a:latin typeface="Times New Roman" panose="02020603050405020304" pitchFamily="18" charset="0"/>
                <a:cs typeface="Times New Roman" panose="02020603050405020304" pitchFamily="18" charset="0"/>
              </a:rPr>
              <a:t>Pragya Das</a:t>
            </a:r>
          </a:p>
          <a:p>
            <a:pPr algn="ctr"/>
            <a:endParaRPr lang="en-US" sz="2800" dirty="0">
              <a:solidFill>
                <a:schemeClr val="tx1"/>
              </a:solidFill>
              <a:latin typeface="Times New Roman" panose="02020603050405020304" pitchFamily="18" charset="0"/>
              <a:cs typeface="Times New Roman" panose="02020603050405020304" pitchFamily="18" charset="0"/>
            </a:endParaRPr>
          </a:p>
          <a:p>
            <a:pPr algn="ctr"/>
            <a:r>
              <a:rPr lang="en-US" sz="2800" b="1" dirty="0" smtClean="0">
                <a:solidFill>
                  <a:schemeClr val="tx1"/>
                </a:solidFill>
                <a:latin typeface="Times New Roman" panose="02020603050405020304" pitchFamily="18" charset="0"/>
                <a:cs typeface="Times New Roman" panose="02020603050405020304" pitchFamily="18" charset="0"/>
              </a:rPr>
              <a:t>Under the Guidance of </a:t>
            </a:r>
          </a:p>
          <a:p>
            <a:pPr algn="ctr"/>
            <a:r>
              <a:rPr lang="en-US" sz="2800" dirty="0" smtClean="0">
                <a:solidFill>
                  <a:schemeClr val="tx1"/>
                </a:solidFill>
                <a:latin typeface="Times New Roman" panose="02020603050405020304" pitchFamily="18" charset="0"/>
                <a:cs typeface="Times New Roman" panose="02020603050405020304" pitchFamily="18" charset="0"/>
              </a:rPr>
              <a:t>Prof. Jaya Paul</a:t>
            </a:r>
          </a:p>
          <a:p>
            <a:endParaRPr lang="en-US" sz="2800" dirty="0">
              <a:latin typeface="Baskerville Old Face" panose="02020602080505020303"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b="1" dirty="0" smtClean="0">
              <a:latin typeface="Baskerville Old Face" panose="02020602080505020303" pitchFamily="18" charset="0"/>
            </a:endParaRPr>
          </a:p>
          <a:p>
            <a:endParaRPr lang="en-US" sz="2800" dirty="0"/>
          </a:p>
        </p:txBody>
      </p:sp>
    </p:spTree>
    <p:extLst>
      <p:ext uri="{BB962C8B-B14F-4D97-AF65-F5344CB8AC3E}">
        <p14:creationId xmlns:p14="http://schemas.microsoft.com/office/powerpoint/2010/main" val="3054135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92" y="1033341"/>
            <a:ext cx="10515600" cy="1023408"/>
          </a:xfrm>
        </p:spPr>
        <p:txBody>
          <a:bodyPr>
            <a:normAutofit fontScale="90000"/>
          </a:bodyPr>
          <a:lstStyle/>
          <a:p>
            <a:pPr algn="ctr"/>
            <a:r>
              <a:rPr lang="en-US" b="1" dirty="0" smtClean="0">
                <a:solidFill>
                  <a:schemeClr val="accent2">
                    <a:lumMod val="75000"/>
                  </a:schemeClr>
                </a:solidFill>
                <a:latin typeface="Garamond" panose="02020404030301010803" pitchFamily="18" charset="0"/>
              </a:rPr>
              <a:t>Preparation of Data Set</a:t>
            </a:r>
            <a:r>
              <a:rPr lang="en-US" dirty="0" smtClean="0">
                <a:solidFill>
                  <a:schemeClr val="accent2">
                    <a:lumMod val="75000"/>
                  </a:schemeClr>
                </a:solidFill>
                <a:latin typeface="Garamond" panose="02020404030301010803" pitchFamily="18" charset="0"/>
              </a:rPr>
              <a:t/>
            </a:r>
            <a:br>
              <a:rPr lang="en-US" dirty="0" smtClean="0">
                <a:solidFill>
                  <a:schemeClr val="accent2">
                    <a:lumMod val="75000"/>
                  </a:schemeClr>
                </a:solidFill>
                <a:latin typeface="Garamond" panose="02020404030301010803" pitchFamily="18" charset="0"/>
              </a:rPr>
            </a:br>
            <a:endParaRPr lang="en-US" dirty="0">
              <a:solidFill>
                <a:schemeClr val="accent2">
                  <a:lumMod val="75000"/>
                </a:schemeClr>
              </a:solidFill>
            </a:endParaRPr>
          </a:p>
        </p:txBody>
      </p:sp>
      <p:sp>
        <p:nvSpPr>
          <p:cNvPr id="3" name="Content Placeholder 2"/>
          <p:cNvSpPr>
            <a:spLocks noGrp="1"/>
          </p:cNvSpPr>
          <p:nvPr>
            <p:ph idx="1"/>
          </p:nvPr>
        </p:nvSpPr>
        <p:spPr>
          <a:xfrm>
            <a:off x="2033954" y="2382065"/>
            <a:ext cx="7532077" cy="2669931"/>
          </a:xfrm>
        </p:spPr>
        <p:txBody>
          <a:bodyPr>
            <a:normAutofit/>
          </a:bodyPr>
          <a:lstStyle/>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Data Segmented into Word-Sized Images </a:t>
            </a:r>
          </a:p>
          <a:p>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Number </a:t>
            </a:r>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of writers: 100 for Bangla language</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5 Sets of Data for Each Author</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3 Training Sets and 2 Testing Sets</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Tagged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Image File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Format(TIFF)</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Format: &lt;Writer Code&gt;_&lt;Set Number&gt;_&lt;Image Number&gt;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507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45549" y="697808"/>
            <a:ext cx="8596668" cy="1320800"/>
          </a:xfrm>
        </p:spPr>
        <p:txBody>
          <a:bodyPr/>
          <a:lstStyle/>
          <a:p>
            <a:pPr algn="ctr"/>
            <a:r>
              <a:rPr lang="en-IN" b="1" dirty="0" smtClean="0">
                <a:solidFill>
                  <a:schemeClr val="accent2">
                    <a:lumMod val="75000"/>
                  </a:schemeClr>
                </a:solidFill>
                <a:latin typeface="Garamond" panose="02020404030301010803" pitchFamily="18" charset="0"/>
              </a:rPr>
              <a:t>Example </a:t>
            </a:r>
            <a:r>
              <a:rPr lang="en-IN" b="1" dirty="0" smtClean="0">
                <a:solidFill>
                  <a:schemeClr val="accent2">
                    <a:lumMod val="75000"/>
                  </a:schemeClr>
                </a:solidFill>
                <a:latin typeface="Garamond" panose="02020404030301010803" pitchFamily="18" charset="0"/>
              </a:rPr>
              <a:t>of Word Segmented Data</a:t>
            </a:r>
            <a:endParaRPr lang="en-US" b="1" dirty="0">
              <a:solidFill>
                <a:schemeClr val="accent2">
                  <a:lumMod val="75000"/>
                </a:schemeClr>
              </a:solidFill>
            </a:endParaRPr>
          </a:p>
        </p:txBody>
      </p:sp>
      <p:pic>
        <p:nvPicPr>
          <p:cNvPr id="6" name="Content Placeholder 7">
            <a:extLst>
              <a:ext uri="{FF2B5EF4-FFF2-40B4-BE49-F238E27FC236}">
                <a16:creationId xmlns:a16="http://schemas.microsoft.com/office/drawing/2014/main" id="{AD947015-261E-4CB5-8847-27BCAAF65B7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813617" y="2550084"/>
            <a:ext cx="3467100" cy="896144"/>
          </a:xfrm>
          <a:prstGeom prst="rect">
            <a:avLst/>
          </a:prstGeom>
          <a:noFill/>
          <a:ln>
            <a:solidFill>
              <a:schemeClr val="tx1"/>
            </a:solidFill>
          </a:ln>
        </p:spPr>
      </p:pic>
      <p:sp>
        <p:nvSpPr>
          <p:cNvPr id="7" name="TextBox 6"/>
          <p:cNvSpPr txBox="1"/>
          <p:nvPr/>
        </p:nvSpPr>
        <p:spPr>
          <a:xfrm>
            <a:off x="4007619" y="4048042"/>
            <a:ext cx="2868080" cy="1077218"/>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Fig </a:t>
            </a:r>
            <a:r>
              <a:rPr lang="en-US" sz="3200" dirty="0" smtClean="0">
                <a:latin typeface="Times New Roman" panose="02020603050405020304" pitchFamily="18" charset="0"/>
                <a:cs typeface="Times New Roman" panose="02020603050405020304" pitchFamily="18" charset="0"/>
              </a:rPr>
              <a:t>2. </a:t>
            </a:r>
            <a:r>
              <a:rPr lang="en-US" sz="3200" dirty="0" smtClean="0">
                <a:latin typeface="Times New Roman" panose="02020603050405020304" pitchFamily="18" charset="0"/>
                <a:cs typeface="Times New Roman" panose="02020603050405020304" pitchFamily="18" charset="0"/>
              </a:rPr>
              <a:t>0000_01_0.tiff</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866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Image Pre-processing</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BEFD82BE-A453-4704-A02C-0E30EFC67745}"/>
              </a:ext>
            </a:extLst>
          </p:cNvPr>
          <p:cNvGraphicFramePr>
            <a:graphicFrameLocks noGrp="1"/>
          </p:cNvGraphicFramePr>
          <p:nvPr>
            <p:ph idx="1"/>
            <p:extLst>
              <p:ext uri="{D42A27DB-BD31-4B8C-83A1-F6EECF244321}">
                <p14:modId xmlns:p14="http://schemas.microsoft.com/office/powerpoint/2010/main" val="3870028256"/>
              </p:ext>
            </p:extLst>
          </p:nvPr>
        </p:nvGraphicFramePr>
        <p:xfrm>
          <a:off x="455814" y="831273"/>
          <a:ext cx="11015749" cy="571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287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8D39F71D-70C2-41F3-A074-201A632FF01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3CD4C3B-2D52-477D-9FAC-7CFCB8C2668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3639E22-A88A-4BC9-99C1-36A9D9F960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AFB16C15-36BC-49F3-9E0C-816E5F0E95D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B400A85-D0D8-45AE-A4C2-F6D3E2AACF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1E5DCC6-093E-4096-8DC3-325AF98294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BD43B6F-9D2F-48C8-BB26-D5ECE430BEA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8D308BC2-5FCD-4B99-B4A5-FD989C4E5AB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EB418920-7118-46EB-B44E-DEF18D07DB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About VGG16 Model</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Proposed by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Simonyan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and Zisserman in 2014 [2]</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92.7% accuracy with the ILSVRC subset of ImageNet Database</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1st and 2nd place in ILSVRC 2014</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VGG = Visual Geometry Group </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16 Neural Network Layers </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13 Convolutional Networks</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3 Dense Networks</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Takes 224 x 224 pixel Images with RGB as an Input</a:t>
            </a:r>
          </a:p>
          <a:p>
            <a:endParaRPr lang="en-US" dirty="0"/>
          </a:p>
        </p:txBody>
      </p:sp>
    </p:spTree>
    <p:extLst>
      <p:ext uri="{BB962C8B-B14F-4D97-AF65-F5344CB8AC3E}">
        <p14:creationId xmlns:p14="http://schemas.microsoft.com/office/powerpoint/2010/main" val="4072545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latin typeface="Garamond" panose="02020404030301010803" pitchFamily="18" charset="0"/>
              </a:rPr>
              <a:t>Architecture of VGG16 Model</a:t>
            </a:r>
            <a:endParaRPr lang="en-US" b="1" dirty="0">
              <a:solidFill>
                <a:schemeClr val="accent2">
                  <a:lumMod val="75000"/>
                </a:schemeClr>
              </a:solidFill>
            </a:endParaRPr>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517739042"/>
              </p:ext>
            </p:extLst>
          </p:nvPr>
        </p:nvGraphicFramePr>
        <p:xfrm>
          <a:off x="138545" y="1197033"/>
          <a:ext cx="11781906" cy="5660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77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2">
                    <a:lumMod val="75000"/>
                  </a:schemeClr>
                </a:solidFill>
                <a:latin typeface="Garamond" panose="02020404030301010803" pitchFamily="18" charset="0"/>
              </a:rPr>
              <a:t>Benefits of VGG16</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lnSpc>
                <a:spcPct val="200000"/>
              </a:lnSpc>
            </a:pPr>
            <a:r>
              <a:rPr lang="en-US" sz="2800" dirty="0">
                <a:latin typeface="Times New Roman" panose="02020603050405020304" pitchFamily="18" charset="0"/>
                <a:cs typeface="Times New Roman" panose="02020603050405020304" pitchFamily="18" charset="0"/>
              </a:rPr>
              <a:t>Very accurate</a:t>
            </a:r>
          </a:p>
          <a:p>
            <a:pPr>
              <a:lnSpc>
                <a:spcPct val="200000"/>
              </a:lnSpc>
            </a:pPr>
            <a:r>
              <a:rPr lang="en-US" sz="2800" dirty="0">
                <a:latin typeface="Times New Roman" panose="02020603050405020304" pitchFamily="18" charset="0"/>
                <a:cs typeface="Times New Roman" panose="02020603050405020304" pitchFamily="18" charset="0"/>
              </a:rPr>
              <a:t>Simple and Uniform</a:t>
            </a:r>
          </a:p>
          <a:p>
            <a:pPr>
              <a:lnSpc>
                <a:spcPct val="200000"/>
              </a:lnSpc>
            </a:pPr>
            <a:r>
              <a:rPr lang="en-US" sz="2800" dirty="0">
                <a:latin typeface="Times New Roman" panose="02020603050405020304" pitchFamily="18" charset="0"/>
                <a:cs typeface="Times New Roman" panose="02020603050405020304" pitchFamily="18" charset="0"/>
              </a:rPr>
              <a:t>Popular </a:t>
            </a:r>
          </a:p>
        </p:txBody>
      </p:sp>
    </p:spTree>
    <p:extLst>
      <p:ext uri="{BB962C8B-B14F-4D97-AF65-F5344CB8AC3E}">
        <p14:creationId xmlns:p14="http://schemas.microsoft.com/office/powerpoint/2010/main" val="129530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latin typeface="Garamond" panose="02020404030301010803" pitchFamily="18" charset="0"/>
              </a:rPr>
              <a:t>Challenges of VGG16</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lnSpc>
                <a:spcPct val="200000"/>
              </a:lnSpc>
            </a:pPr>
            <a:r>
              <a:rPr lang="en-US" sz="2800" dirty="0">
                <a:latin typeface="Times New Roman" panose="02020603050405020304" pitchFamily="18" charset="0"/>
                <a:cs typeface="Times New Roman" panose="02020603050405020304" pitchFamily="18" charset="0"/>
              </a:rPr>
              <a:t>Slow to Train</a:t>
            </a:r>
          </a:p>
          <a:p>
            <a:pPr>
              <a:lnSpc>
                <a:spcPct val="200000"/>
              </a:lnSpc>
            </a:pPr>
            <a:r>
              <a:rPr lang="en-US" sz="2800" dirty="0">
                <a:latin typeface="Times New Roman" panose="02020603050405020304" pitchFamily="18" charset="0"/>
                <a:cs typeface="Times New Roman" panose="02020603050405020304" pitchFamily="18" charset="0"/>
              </a:rPr>
              <a:t>Huge </a:t>
            </a:r>
            <a:r>
              <a:rPr lang="en-US" sz="2800" dirty="0" smtClean="0">
                <a:latin typeface="Times New Roman" panose="02020603050405020304" pitchFamily="18" charset="0"/>
                <a:cs typeface="Times New Roman" panose="02020603050405020304" pitchFamily="18" charset="0"/>
              </a:rPr>
              <a:t>Weights</a:t>
            </a:r>
          </a:p>
          <a:p>
            <a:pPr>
              <a:lnSpc>
                <a:spcPct val="200000"/>
              </a:lnSpc>
            </a:pPr>
            <a:r>
              <a:rPr lang="en-US" sz="2800" dirty="0" smtClean="0">
                <a:latin typeface="Times New Roman" panose="02020603050405020304" pitchFamily="18" charset="0"/>
                <a:cs typeface="Times New Roman" panose="02020603050405020304" pitchFamily="18" charset="0"/>
              </a:rPr>
              <a:t>Exploding gradients problem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361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611" y="423881"/>
            <a:ext cx="10515600" cy="1325563"/>
          </a:xfrm>
        </p:spPr>
        <p:txBody>
          <a:bodyPr/>
          <a:lstStyle/>
          <a:p>
            <a:pPr algn="ctr"/>
            <a:r>
              <a:rPr lang="en-US" b="1" dirty="0" smtClean="0">
                <a:solidFill>
                  <a:schemeClr val="accent2">
                    <a:lumMod val="75000"/>
                  </a:schemeClr>
                </a:solidFill>
                <a:latin typeface="Times New Roman" panose="02020603050405020304" pitchFamily="18" charset="0"/>
                <a:cs typeface="Times New Roman" panose="02020603050405020304" pitchFamily="18" charset="0"/>
              </a:rPr>
              <a:t>Accuracy</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3966"/>
            <a:ext cx="10515600" cy="4351338"/>
          </a:xfrm>
        </p:spPr>
        <p:txBody>
          <a:bodyPr/>
          <a:lstStyle/>
          <a:p>
            <a:r>
              <a:rPr lang="en-US" dirty="0" smtClean="0"/>
              <a:t>After patiently training all our writers with </a:t>
            </a:r>
            <a:r>
              <a:rPr lang="en-US" dirty="0" smtClean="0"/>
              <a:t>VGG16</a:t>
            </a:r>
            <a:r>
              <a:rPr lang="en-US" dirty="0" smtClean="0"/>
              <a:t>, </a:t>
            </a:r>
            <a:r>
              <a:rPr lang="en-US" dirty="0" smtClean="0"/>
              <a:t>we have achieved </a:t>
            </a:r>
            <a:r>
              <a:rPr lang="en-US" dirty="0" smtClean="0"/>
              <a:t>the </a:t>
            </a:r>
            <a:r>
              <a:rPr lang="en-US" dirty="0" smtClean="0"/>
              <a:t>stratified outcome</a:t>
            </a:r>
            <a:r>
              <a:rPr lang="en-US" dirty="0" smtClean="0"/>
              <a:t> </a:t>
            </a:r>
            <a:r>
              <a:rPr lang="en-US" dirty="0" smtClean="0"/>
              <a:t>given below:</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69563797"/>
              </p:ext>
            </p:extLst>
          </p:nvPr>
        </p:nvGraphicFramePr>
        <p:xfrm>
          <a:off x="1821411" y="2779035"/>
          <a:ext cx="8128000" cy="1981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55735780"/>
                    </a:ext>
                  </a:extLst>
                </a:gridCol>
                <a:gridCol w="4064000">
                  <a:extLst>
                    <a:ext uri="{9D8B030D-6E8A-4147-A177-3AD203B41FA5}">
                      <a16:colId xmlns:a16="http://schemas.microsoft.com/office/drawing/2014/main" val="2857714756"/>
                    </a:ext>
                  </a:extLst>
                </a:gridCol>
              </a:tblGrid>
              <a:tr h="699862">
                <a:tc>
                  <a:txBody>
                    <a:bodyPr/>
                    <a:lstStyle/>
                    <a:p>
                      <a:pPr algn="ctr">
                        <a:lnSpc>
                          <a:spcPct val="250000"/>
                        </a:lnSpc>
                      </a:pPr>
                      <a:r>
                        <a:rPr lang="en-US" sz="2800" dirty="0" smtClean="0">
                          <a:latin typeface="Times New Roman" panose="02020603050405020304" pitchFamily="18" charset="0"/>
                          <a:cs typeface="Times New Roman" panose="02020603050405020304" pitchFamily="18" charset="0"/>
                        </a:rPr>
                        <a:t>Model </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lnSpc>
                          <a:spcPct val="250000"/>
                        </a:lnSpc>
                      </a:pPr>
                      <a:r>
                        <a:rPr lang="en-US" sz="2800" dirty="0" smtClean="0">
                          <a:latin typeface="Times New Roman" panose="02020603050405020304" pitchFamily="18" charset="0"/>
                          <a:cs typeface="Times New Roman" panose="02020603050405020304" pitchFamily="18" charset="0"/>
                        </a:rPr>
                        <a:t>Accuracy</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5852342"/>
                  </a:ext>
                </a:extLst>
              </a:tr>
              <a:tr h="497271">
                <a:tc>
                  <a:txBody>
                    <a:bodyPr/>
                    <a:lstStyle/>
                    <a:p>
                      <a:pPr algn="ctr">
                        <a:lnSpc>
                          <a:spcPct val="200000"/>
                        </a:lnSpc>
                      </a:pPr>
                      <a:r>
                        <a:rPr lang="en-US" sz="2400" b="1" dirty="0" smtClean="0">
                          <a:latin typeface="Times New Roman" panose="02020603050405020304" pitchFamily="18" charset="0"/>
                          <a:cs typeface="Times New Roman" panose="02020603050405020304" pitchFamily="18" charset="0"/>
                        </a:rPr>
                        <a:t>VGG16</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lnSpc>
                          <a:spcPct val="200000"/>
                        </a:lnSpc>
                      </a:pPr>
                      <a:r>
                        <a:rPr lang="en-US" sz="2400" b="1" dirty="0" smtClean="0">
                          <a:latin typeface="Times New Roman" panose="02020603050405020304" pitchFamily="18" charset="0"/>
                          <a:cs typeface="Times New Roman" panose="02020603050405020304" pitchFamily="18" charset="0"/>
                        </a:rPr>
                        <a:t>62.75%</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7842227"/>
                  </a:ext>
                </a:extLst>
              </a:tr>
            </a:tbl>
          </a:graphicData>
        </a:graphic>
      </p:graphicFrame>
      <p:sp>
        <p:nvSpPr>
          <p:cNvPr id="7" name="TextBox 6"/>
          <p:cNvSpPr txBox="1"/>
          <p:nvPr/>
        </p:nvSpPr>
        <p:spPr>
          <a:xfrm>
            <a:off x="2385753" y="4364581"/>
            <a:ext cx="6999316" cy="1600438"/>
          </a:xfrm>
          <a:prstGeom prst="rect">
            <a:avLst/>
          </a:prstGeom>
          <a:noFill/>
        </p:spPr>
        <p:txBody>
          <a:bodyPr wrap="square" rtlCol="0">
            <a:spAutoFit/>
          </a:bodyPr>
          <a:lstStyle/>
          <a:p>
            <a:pPr algn="ctr"/>
            <a:endParaRPr lang="en-US" sz="2000" i="1" dirty="0" smtClean="0">
              <a:latin typeface="Times New Roman" panose="02020603050405020304" pitchFamily="18" charset="0"/>
              <a:cs typeface="Times New Roman" panose="02020603050405020304" pitchFamily="18" charset="0"/>
            </a:endParaRPr>
          </a:p>
          <a:p>
            <a:pPr algn="ctr"/>
            <a:endParaRPr lang="en-US" sz="2000" i="1" dirty="0">
              <a:latin typeface="Times New Roman" panose="02020603050405020304" pitchFamily="18" charset="0"/>
              <a:cs typeface="Times New Roman" panose="02020603050405020304" pitchFamily="18" charset="0"/>
            </a:endParaRPr>
          </a:p>
          <a:p>
            <a:pPr algn="ctr"/>
            <a:endParaRPr lang="en-US" sz="2000" i="1" dirty="0" smtClean="0">
              <a:latin typeface="Times New Roman" panose="02020603050405020304" pitchFamily="18" charset="0"/>
              <a:cs typeface="Times New Roman" panose="02020603050405020304" pitchFamily="18" charset="0"/>
            </a:endParaRPr>
          </a:p>
          <a:p>
            <a:pPr algn="ctr"/>
            <a:r>
              <a:rPr lang="en-US" sz="2000" i="1" dirty="0" smtClean="0">
                <a:latin typeface="Times New Roman" panose="02020603050405020304" pitchFamily="18" charset="0"/>
                <a:cs typeface="Times New Roman" panose="02020603050405020304" pitchFamily="18" charset="0"/>
              </a:rPr>
              <a:t>Table </a:t>
            </a:r>
            <a:r>
              <a:rPr lang="en-US" sz="2000" i="1" dirty="0" smtClean="0">
                <a:latin typeface="Times New Roman" panose="02020603050405020304" pitchFamily="18" charset="0"/>
                <a:cs typeface="Times New Roman" panose="02020603050405020304" pitchFamily="18" charset="0"/>
              </a:rPr>
              <a:t>1. Stating accuracy of the given model</a:t>
            </a:r>
          </a:p>
          <a:p>
            <a:endParaRPr lang="en-US" dirty="0"/>
          </a:p>
        </p:txBody>
      </p:sp>
    </p:spTree>
    <p:extLst>
      <p:ext uri="{BB962C8B-B14F-4D97-AF65-F5344CB8AC3E}">
        <p14:creationId xmlns:p14="http://schemas.microsoft.com/office/powerpoint/2010/main" val="1730205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733"/>
            <a:ext cx="7230208" cy="1325563"/>
          </a:xfrm>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VGG16: Graphical Interpretation</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5294763"/>
            <a:ext cx="10683240" cy="707188"/>
          </a:xfrm>
        </p:spPr>
        <p:txBody>
          <a:bodyPr>
            <a:normAutofit lnSpcReduction="10000"/>
          </a:bodyPr>
          <a:lstStyle/>
          <a:p>
            <a:pPr marL="0" indent="0" algn="ctr">
              <a:buNone/>
            </a:pPr>
            <a:r>
              <a:rPr lang="en-US" sz="2200" i="1" dirty="0">
                <a:latin typeface="Times New Roman" panose="02020603050405020304" pitchFamily="18" charset="0"/>
                <a:cs typeface="Times New Roman" panose="02020603050405020304" pitchFamily="18" charset="0"/>
              </a:rPr>
              <a:t>Fig </a:t>
            </a:r>
            <a:r>
              <a:rPr lang="en-US" sz="2200" i="1" dirty="0" smtClean="0">
                <a:latin typeface="Times New Roman" panose="02020603050405020304" pitchFamily="18" charset="0"/>
                <a:cs typeface="Times New Roman" panose="02020603050405020304" pitchFamily="18" charset="0"/>
              </a:rPr>
              <a:t>1. </a:t>
            </a:r>
            <a:r>
              <a:rPr lang="en-US" sz="2200" i="1" dirty="0">
                <a:latin typeface="Times New Roman" panose="02020603050405020304" pitchFamily="18" charset="0"/>
                <a:cs typeface="Times New Roman" panose="02020603050405020304" pitchFamily="18" charset="0"/>
              </a:rPr>
              <a:t>Graph depicting accuracy, validation accuracy, loss and validation loss over multiple epochs</a:t>
            </a: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A426DD-766D-4346-99CB-11959B81B0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2423" y="1458587"/>
            <a:ext cx="6533805" cy="3428018"/>
          </a:xfrm>
          <a:prstGeom prst="rect">
            <a:avLst/>
          </a:prstGeom>
          <a:noFill/>
          <a:ln>
            <a:noFill/>
          </a:ln>
        </p:spPr>
      </p:pic>
    </p:spTree>
    <p:extLst>
      <p:ext uri="{BB962C8B-B14F-4D97-AF65-F5344CB8AC3E}">
        <p14:creationId xmlns:p14="http://schemas.microsoft.com/office/powerpoint/2010/main" val="2252352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References</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4430" y="1604675"/>
            <a:ext cx="9220201" cy="4621877"/>
          </a:xfrm>
        </p:spPr>
        <p:txBody>
          <a:bodyPr>
            <a:normAutofit fontScale="25000" lnSpcReduction="20000"/>
          </a:bodyPr>
          <a:lstStyle/>
          <a:p>
            <a:pPr marL="0" lvl="0" indent="0" algn="just">
              <a:lnSpc>
                <a:spcPct val="107000"/>
              </a:lnSpc>
              <a:buNone/>
            </a:pPr>
            <a:r>
              <a:rPr lang="en-IN" sz="6400" dirty="0">
                <a:latin typeface="Times New Roman" panose="02020603050405020304" pitchFamily="18" charset="0"/>
                <a:ea typeface="Times New Roman" panose="02020603050405020304" pitchFamily="18" charset="0"/>
                <a:cs typeface="Times New Roman" panose="02020603050405020304" pitchFamily="18" charset="0"/>
              </a:rPr>
              <a:t>[1]	A</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Krizhevsky</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I.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Sutskever</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and G. E. Hinton, “ImageNet classification with deep Convolutional Neural Networks”, </a:t>
            </a:r>
            <a:r>
              <a:rPr lang="en-US" sz="6400" i="1" dirty="0">
                <a:latin typeface="Times New Roman" panose="02020603050405020304" pitchFamily="18" charset="0"/>
                <a:ea typeface="Times New Roman" panose="02020603050405020304" pitchFamily="18" charset="0"/>
                <a:cs typeface="Times New Roman" panose="02020603050405020304" pitchFamily="18" charset="0"/>
              </a:rPr>
              <a:t>Communications of the ACM</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Vol. 60 Issue 6, pp. 84–90, May 2017,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doi</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10.1145/3065386.</a:t>
            </a:r>
            <a:endParaRPr lang="en-IN" sz="64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IN" sz="6400" dirty="0">
                <a:latin typeface="Times New Roman" panose="02020603050405020304" pitchFamily="18" charset="0"/>
                <a:ea typeface="Times New Roman" panose="02020603050405020304" pitchFamily="18" charset="0"/>
                <a:cs typeface="Times New Roman" panose="02020603050405020304" pitchFamily="18" charset="0"/>
              </a:rPr>
              <a:t>[2]	K. </a:t>
            </a:r>
            <a:r>
              <a:rPr lang="en-IN" sz="6400" dirty="0" err="1">
                <a:latin typeface="Times New Roman" panose="02020603050405020304" pitchFamily="18" charset="0"/>
                <a:ea typeface="Times New Roman" panose="02020603050405020304" pitchFamily="18" charset="0"/>
                <a:cs typeface="Times New Roman" panose="02020603050405020304" pitchFamily="18" charset="0"/>
              </a:rPr>
              <a:t>Simonyan</a:t>
            </a:r>
            <a:r>
              <a:rPr lang="en-IN" sz="6400" dirty="0">
                <a:latin typeface="Times New Roman" panose="02020603050405020304" pitchFamily="18" charset="0"/>
                <a:ea typeface="Times New Roman" panose="02020603050405020304" pitchFamily="18" charset="0"/>
                <a:cs typeface="Times New Roman" panose="02020603050405020304" pitchFamily="18" charset="0"/>
              </a:rPr>
              <a:t> and A. Zisserman, “Very Deep Convolutional Networks for Large-Scale Image Recognition”, in </a:t>
            </a:r>
            <a:r>
              <a:rPr lang="en-IN" sz="6400" i="1" dirty="0">
                <a:latin typeface="Times New Roman" panose="02020603050405020304" pitchFamily="18" charset="0"/>
                <a:ea typeface="Times New Roman" panose="02020603050405020304" pitchFamily="18" charset="0"/>
                <a:cs typeface="Times New Roman" panose="02020603050405020304" pitchFamily="18" charset="0"/>
              </a:rPr>
              <a:t>Proc. International Conference on Learning Representations (ICLR 2015)</a:t>
            </a:r>
            <a:r>
              <a:rPr lang="en-IN" sz="6400" dirty="0">
                <a:latin typeface="Times New Roman" panose="02020603050405020304" pitchFamily="18" charset="0"/>
                <a:ea typeface="Times New Roman" panose="02020603050405020304" pitchFamily="18" charset="0"/>
                <a:cs typeface="Times New Roman" panose="02020603050405020304" pitchFamily="18" charset="0"/>
              </a:rPr>
              <a:t>, 2015 [Online], Available: </a:t>
            </a:r>
            <a:r>
              <a:rPr lang="en-IN" sz="64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http://arxiv.org/abs/1409.1556</a:t>
            </a:r>
            <a:r>
              <a:rPr lang="en-IN" sz="6400"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64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US" sz="6400" dirty="0">
                <a:latin typeface="Times New Roman" panose="02020603050405020304" pitchFamily="18" charset="0"/>
                <a:ea typeface="Times New Roman" panose="02020603050405020304" pitchFamily="18" charset="0"/>
                <a:cs typeface="Times New Roman" panose="02020603050405020304" pitchFamily="18" charset="0"/>
              </a:rPr>
              <a:t>[3]	A.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Rehman</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S.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Naz</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M. I.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Razzak</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and I. A. Hameed, "Automatic Visual Features for Writer Identification: A Deep Learning Approach," </a:t>
            </a:r>
            <a:r>
              <a:rPr lang="en-US" sz="6400" i="1" dirty="0">
                <a:latin typeface="Times New Roman" panose="02020603050405020304" pitchFamily="18" charset="0"/>
                <a:ea typeface="Times New Roman" panose="02020603050405020304" pitchFamily="18" charset="0"/>
                <a:cs typeface="Times New Roman" panose="02020603050405020304" pitchFamily="18" charset="0"/>
              </a:rPr>
              <a:t>IEEE Access</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Vol. 7, 2019, pp. 17149-17157, Jan. 21, 2019,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doi</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10.1109/ACCESS.2018.2890810.</a:t>
            </a:r>
            <a:endParaRPr lang="en-IN" sz="64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US" sz="6400" dirty="0">
                <a:latin typeface="Times New Roman" panose="02020603050405020304" pitchFamily="18" charset="0"/>
                <a:ea typeface="Times New Roman" panose="02020603050405020304" pitchFamily="18" charset="0"/>
                <a:cs typeface="Times New Roman" panose="02020603050405020304" pitchFamily="18" charset="0"/>
              </a:rPr>
              <a:t>[4]	J. John,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Pramod</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K. V. and K.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Balakrishnan</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“Handwritten Character Recognition of South Indian Scripts: A Review”, in </a:t>
            </a:r>
            <a:r>
              <a:rPr lang="en-US" sz="6400" i="1" dirty="0">
                <a:latin typeface="Times New Roman" panose="02020603050405020304" pitchFamily="18" charset="0"/>
                <a:ea typeface="Times New Roman" panose="02020603050405020304" pitchFamily="18" charset="0"/>
                <a:cs typeface="Times New Roman" panose="02020603050405020304" pitchFamily="18" charset="0"/>
              </a:rPr>
              <a:t>Proc. National Conference on Indian Language Computing</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Feb. 19-20, 2011.</a:t>
            </a:r>
            <a:endParaRPr lang="en-IN" sz="64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US" sz="6400" dirty="0">
                <a:latin typeface="Times New Roman" panose="02020603050405020304" pitchFamily="18" charset="0"/>
                <a:ea typeface="Times New Roman" panose="02020603050405020304" pitchFamily="18" charset="0"/>
                <a:cs typeface="Times New Roman" panose="02020603050405020304" pitchFamily="18" charset="0"/>
              </a:rPr>
              <a:t>[5]	 M. A.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Hasnat</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S. M. Habib, M. Khan, Eds., “A High Performance Domain Specific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Ocr</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For Bangla Script”, </a:t>
            </a:r>
            <a:r>
              <a:rPr lang="en-US" sz="6400" i="1" dirty="0">
                <a:latin typeface="Times New Roman" panose="02020603050405020304" pitchFamily="18" charset="0"/>
                <a:ea typeface="Times New Roman" panose="02020603050405020304" pitchFamily="18" charset="0"/>
                <a:cs typeface="Times New Roman" panose="02020603050405020304" pitchFamily="18" charset="0"/>
              </a:rPr>
              <a:t>Novel Algorithms and Techniques In Telecommunications, Automation and Industrial Electronics</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Dordrecht: Springer, 2008,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doi</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10.1007/978-1-4020-8737-0_31.</a:t>
            </a:r>
            <a:endParaRPr lang="en-IN" sz="64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US" sz="6400" dirty="0">
                <a:latin typeface="Times New Roman" panose="02020603050405020304" pitchFamily="18" charset="0"/>
                <a:ea typeface="Times New Roman" panose="02020603050405020304" pitchFamily="18" charset="0"/>
                <a:cs typeface="Times New Roman" panose="02020603050405020304" pitchFamily="18" charset="0"/>
              </a:rPr>
              <a:t>[6]	J. Paul, A. Roy and A. Sarkar, “Bangla character recognition based on </a:t>
            </a:r>
            <a:r>
              <a:rPr lang="en-US" sz="6400" dirty="0" err="1">
                <a:latin typeface="Times New Roman" panose="02020603050405020304" pitchFamily="18" charset="0"/>
                <a:ea typeface="Times New Roman" panose="02020603050405020304" pitchFamily="18" charset="0"/>
                <a:cs typeface="Times New Roman" panose="02020603050405020304" pitchFamily="18" charset="0"/>
              </a:rPr>
              <a:t>Mobilenet</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v1 and Inception v3”, in </a:t>
            </a:r>
            <a:r>
              <a:rPr lang="en-US" sz="6400" i="1" dirty="0">
                <a:latin typeface="Times New Roman" panose="02020603050405020304" pitchFamily="18" charset="0"/>
                <a:ea typeface="Times New Roman" panose="02020603050405020304" pitchFamily="18" charset="0"/>
                <a:cs typeface="Times New Roman" panose="02020603050405020304" pitchFamily="18" charset="0"/>
              </a:rPr>
              <a:t>Proc. International Conference on Emerging Technologies for Sustainable Development (ICETSD ‘19)</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 Mar. 5-6, 2019, pp. 511-514.</a:t>
            </a:r>
            <a:endParaRPr lang="en-IN" sz="6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mj-lt"/>
              <a:buAutoNum type="arabicPeriod"/>
            </a:pPr>
            <a:endParaRPr lang="en-IN" sz="6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77314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2">
                    <a:lumMod val="75000"/>
                  </a:schemeClr>
                </a:solidFill>
                <a:latin typeface="Times New Roman" panose="02020603050405020304" pitchFamily="18" charset="0"/>
                <a:cs typeface="Times New Roman" panose="02020603050405020304" pitchFamily="18" charset="0"/>
              </a:rPr>
              <a:t>Introduction</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1778" y="1646727"/>
            <a:ext cx="8244254" cy="4486274"/>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Writer recognition refers to the process of identifying or verifying the identity of an individual based on their unique writing style or handwriting. It involves analyzing various characteristics and features of a person's writing, such as the shape, size, slant, spacing, pressure, and rhythm of their handwriting, as well as their choice of words, grammar, punctuation, and overall writing style</a:t>
            </a:r>
            <a:r>
              <a:rPr lang="en-US" sz="16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1600" dirty="0">
                <a:latin typeface="Times New Roman" panose="02020603050405020304" pitchFamily="18" charset="0"/>
                <a:cs typeface="Times New Roman" panose="02020603050405020304" pitchFamily="18" charset="0"/>
              </a:rPr>
              <a:t>Writer recognition plays a significant role in several fields due to its importance in forensic analysis, document examination, and machine learning applications. writer recognition has significant implications in forensics, document analysis, identity verification, machine learning, and even historical and literary research. Its applications help establish authorship, detect fraud, ensure document integrity, and automate various processes that involve the analysis of handwriting or writing style.</a:t>
            </a:r>
            <a:endParaRPr lang="en-US" sz="16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268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196" y="281354"/>
            <a:ext cx="10515600" cy="1325563"/>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References</a:t>
            </a:r>
            <a:endParaRPr lang="en-US" dirty="0">
              <a:solidFill>
                <a:schemeClr val="accent2">
                  <a:lumMod val="75000"/>
                </a:schemeClr>
              </a:solidFill>
            </a:endParaRPr>
          </a:p>
        </p:txBody>
      </p:sp>
      <p:sp>
        <p:nvSpPr>
          <p:cNvPr id="3" name="Content Placeholder 2"/>
          <p:cNvSpPr>
            <a:spLocks noGrp="1"/>
          </p:cNvSpPr>
          <p:nvPr>
            <p:ph idx="1"/>
          </p:nvPr>
        </p:nvSpPr>
        <p:spPr>
          <a:xfrm>
            <a:off x="520558" y="1114566"/>
            <a:ext cx="9054265" cy="4351338"/>
          </a:xfrm>
        </p:spPr>
        <p:txBody>
          <a:bodyPr>
            <a:noAutofit/>
          </a:bodyPr>
          <a:lstStyle/>
          <a:p>
            <a:pPr marL="0" lvl="0" indent="0" algn="jus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[7]	J. Paul, A.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Dattachaudhuri</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and A. Sarkar, “CNN implementation based on Bangla numeral character recognition”, in </a:t>
            </a:r>
            <a:r>
              <a:rPr lang="en-US" sz="1600" i="1" dirty="0">
                <a:latin typeface="Times New Roman" panose="02020603050405020304" pitchFamily="18" charset="0"/>
                <a:ea typeface="Times New Roman" panose="02020603050405020304" pitchFamily="18" charset="0"/>
                <a:cs typeface="Times New Roman" panose="02020603050405020304" pitchFamily="18" charset="0"/>
              </a:rPr>
              <a:t>Proc. International Conference on Emerging Technologies for Sustainable Development</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ea typeface="Times New Roman" panose="02020603050405020304" pitchFamily="18" charset="0"/>
                <a:cs typeface="Times New Roman" panose="02020603050405020304" pitchFamily="18" charset="0"/>
              </a:rPr>
              <a:t>(ICETSD ‘19)</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Mar. 5-6, 2019, pp. 520-523. </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[8]	V.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Christlein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Bernecker</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 Maier, and E.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Angelopoulou</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‘‘Offline writer identification using convolutional neural network activation features,’’ In Proc. German Conf. Pattern Recognition, 2015, pp. 540–552. DOI:10.1007/978-3-319-24947-6_45.</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[9]	A.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Schlapbach</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and H.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Bunke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‘‘Writer identification using an HMM-based handwriting recognition system: To normalize the input or not,’’ in </a:t>
            </a:r>
            <a:r>
              <a:rPr lang="en-US" sz="1600" i="1" dirty="0">
                <a:latin typeface="Times New Roman" panose="02020603050405020304" pitchFamily="18" charset="0"/>
                <a:ea typeface="Times New Roman" panose="02020603050405020304" pitchFamily="18" charset="0"/>
                <a:cs typeface="Times New Roman" panose="02020603050405020304" pitchFamily="18" charset="0"/>
              </a:rPr>
              <a:t>Proc. Conf. IGS, 2005</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pp. 138–142.</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[10]	X. Wu, Y. Tang and W. Bu, "Offline Text-Independent Writer Identification Based on Scale Invariant Feature Transform," in </a:t>
            </a:r>
            <a:r>
              <a:rPr lang="en-US" sz="1600" i="1" dirty="0">
                <a:latin typeface="Times New Roman" panose="02020603050405020304" pitchFamily="18" charset="0"/>
                <a:ea typeface="Times New Roman" panose="02020603050405020304" pitchFamily="18" charset="0"/>
                <a:cs typeface="Times New Roman" panose="02020603050405020304" pitchFamily="18" charset="0"/>
              </a:rPr>
              <a:t>IEEE Transactions on Information Forensics and Security</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vol. 9, no. 3, pp. 526-536, March 2014, DOI: 10.1109/TIFS.2014.2301274.</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[11]	C. Adak, B. B. Chaudhuri and M. Blumenstein, “An Empirical Study on Writer Identification and Verification from Intra-Variable Individual Handwriting”, </a:t>
            </a:r>
            <a:r>
              <a:rPr lang="en-US" sz="1600" i="1" dirty="0">
                <a:latin typeface="Times New Roman" panose="02020603050405020304" pitchFamily="18" charset="0"/>
                <a:ea typeface="Times New Roman" panose="02020603050405020304" pitchFamily="18" charset="0"/>
                <a:cs typeface="Times New Roman" panose="02020603050405020304" pitchFamily="18" charset="0"/>
              </a:rPr>
              <a:t>IEEE Access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Vol. 7, 2021, pp. 24738-24758, Feb 18, 2019,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10.1109/ACCESS.2019.2899908.</a:t>
            </a:r>
          </a:p>
          <a:p>
            <a:pPr marL="0" lvl="0" indent="0" algn="just">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[12]	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Mondal</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S. A. Hossain, S.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Mondal</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Afroz</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and A. Hossain, “Preprocess the handwritten document image for preparing writer recognition”, Government College of Engineering and Leather Technology, Kolkata, India, Project Report, June 2020.</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22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77334" y="1657839"/>
            <a:ext cx="8596668" cy="3880773"/>
          </a:xfrm>
        </p:spPr>
        <p:txBody>
          <a:bodyPr>
            <a:normAutofit fontScale="85000" lnSpcReduction="10000"/>
          </a:bodyPr>
          <a:lstStyle/>
          <a:p>
            <a:pPr marL="0" lvl="0" indent="0" algn="just">
              <a:lnSpc>
                <a:spcPct val="107000"/>
              </a:lnSpc>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[13]	R. Thakur, “Step by step VGG16 implementation 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Keras</a:t>
            </a:r>
            <a:r>
              <a:rPr lang="en-US" dirty="0">
                <a:latin typeface="Times New Roman" panose="02020603050405020304" pitchFamily="18" charset="0"/>
                <a:ea typeface="Times New Roman" panose="02020603050405020304" pitchFamily="18" charset="0"/>
                <a:cs typeface="Times New Roman" panose="02020603050405020304" pitchFamily="18" charset="0"/>
              </a:rPr>
              <a:t> for beginners”, </a:t>
            </a:r>
            <a:r>
              <a:rPr lang="en-US" i="1" dirty="0">
                <a:latin typeface="Times New Roman" panose="02020603050405020304" pitchFamily="18" charset="0"/>
                <a:ea typeface="Times New Roman" panose="02020603050405020304" pitchFamily="18" charset="0"/>
                <a:cs typeface="Times New Roman" panose="02020603050405020304" pitchFamily="18" charset="0"/>
              </a:rPr>
              <a:t>towardsdatascience.com</a:t>
            </a:r>
            <a:r>
              <a:rPr lang="en-US" dirty="0">
                <a:latin typeface="Times New Roman" panose="02020603050405020304" pitchFamily="18" charset="0"/>
                <a:ea typeface="Times New Roman" panose="02020603050405020304" pitchFamily="18" charset="0"/>
                <a:cs typeface="Times New Roman" panose="02020603050405020304" pitchFamily="18" charset="0"/>
              </a:rPr>
              <a:t>, Aug. 6, 2019. [Online]. Available: </a:t>
            </a:r>
            <a:r>
              <a:rPr lang="en-US"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https://towardsdatascience.com/step-by-step-vgg16-implementation-in-keras-for-beginners-a833c686ae6c</a:t>
            </a:r>
            <a:r>
              <a:rPr lang="en-US" dirty="0">
                <a:latin typeface="Times New Roman" panose="02020603050405020304" pitchFamily="18" charset="0"/>
                <a:ea typeface="Times New Roman" panose="02020603050405020304" pitchFamily="18" charset="0"/>
                <a:cs typeface="Times New Roman" panose="02020603050405020304" pitchFamily="18" charset="0"/>
              </a:rPr>
              <a:t> [Accessed Mar. 3, 2021].</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IN" dirty="0">
                <a:latin typeface="Times New Roman" panose="02020603050405020304" pitchFamily="18" charset="0"/>
                <a:ea typeface="Times New Roman" panose="02020603050405020304" pitchFamily="18" charset="0"/>
                <a:cs typeface="Times New Roman" panose="02020603050405020304" pitchFamily="18" charset="0"/>
              </a:rPr>
              <a:t>[14]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Kaggle</a:t>
            </a:r>
            <a:r>
              <a:rPr lang="en-IN" dirty="0">
                <a:latin typeface="Times New Roman" panose="02020603050405020304" pitchFamily="18" charset="0"/>
                <a:ea typeface="Times New Roman" panose="02020603050405020304" pitchFamily="18" charset="0"/>
                <a:cs typeface="Times New Roman" panose="02020603050405020304" pitchFamily="18" charset="0"/>
              </a:rPr>
              <a:t>, Inc., “Dogs vs. Cats: Create an algorithm to distinguish dogs from cats”,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Kaggle</a:t>
            </a:r>
            <a:r>
              <a:rPr lang="en-IN" dirty="0">
                <a:latin typeface="Times New Roman" panose="02020603050405020304" pitchFamily="18" charset="0"/>
                <a:ea typeface="Times New Roman" panose="02020603050405020304" pitchFamily="18" charset="0"/>
                <a:cs typeface="Times New Roman" panose="02020603050405020304" pitchFamily="18" charset="0"/>
              </a:rPr>
              <a:t>, Inc., Available: </a:t>
            </a:r>
            <a:r>
              <a:rPr lang="en-IN"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3"/>
              </a:rPr>
              <a:t>https://www.kaggle.com/c/dogs-vs-cats/data</a:t>
            </a:r>
            <a:r>
              <a:rPr lang="en-IN"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IN"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[15]</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K. He, X. Zhang, S. Ren and J. Sun, “Deep Residual Learning for Image Recognition”, in </a:t>
            </a:r>
            <a:r>
              <a:rPr lang="en-IN"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Proc. IEEE conference on computer vision and pattern recognition 2016</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2016, pp. 770-778, [Online], Available: </a:t>
            </a:r>
            <a:r>
              <a:rPr lang="en-IN"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4"/>
              </a:rPr>
              <a:t>https://arxiv.org/abs/1512.03385</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buNone/>
            </a:pPr>
            <a:r>
              <a:rPr lang="en-IN" dirty="0">
                <a:latin typeface="Times New Roman" panose="02020603050405020304" pitchFamily="18" charset="0"/>
                <a:ea typeface="Times New Roman" panose="02020603050405020304" pitchFamily="18" charset="0"/>
                <a:cs typeface="Times New Roman" panose="02020603050405020304" pitchFamily="18" charset="0"/>
              </a:rPr>
              <a:t>[16]	D.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Gershgorn</a:t>
            </a:r>
            <a:r>
              <a:rPr lang="en-IN" dirty="0">
                <a:latin typeface="Times New Roman" panose="02020603050405020304" pitchFamily="18" charset="0"/>
                <a:ea typeface="Times New Roman" panose="02020603050405020304" pitchFamily="18" charset="0"/>
                <a:cs typeface="Times New Roman" panose="02020603050405020304" pitchFamily="18" charset="0"/>
              </a:rPr>
              <a:t>, “The data that transformed AI research—and possibly the world”, </a:t>
            </a:r>
            <a:r>
              <a:rPr lang="en-IN" i="1" dirty="0">
                <a:latin typeface="Times New Roman" panose="02020603050405020304" pitchFamily="18" charset="0"/>
                <a:ea typeface="Times New Roman" panose="02020603050405020304" pitchFamily="18" charset="0"/>
                <a:cs typeface="Times New Roman" panose="02020603050405020304" pitchFamily="18" charset="0"/>
              </a:rPr>
              <a:t>The Quartz</a:t>
            </a:r>
            <a:r>
              <a:rPr lang="en-IN" dirty="0">
                <a:latin typeface="Times New Roman" panose="02020603050405020304" pitchFamily="18" charset="0"/>
                <a:ea typeface="Times New Roman" panose="02020603050405020304" pitchFamily="18" charset="0"/>
                <a:cs typeface="Times New Roman" panose="02020603050405020304" pitchFamily="18" charset="0"/>
              </a:rPr>
              <a:t>, para. 38, July 26, 2017, [Online], Available: </a:t>
            </a:r>
            <a:r>
              <a:rPr lang="en-IN"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5"/>
              </a:rPr>
              <a:t>https://qz.com/1034972/the-data-that-changed-the-direction-of-ai-research-and-possibly-the-world/</a:t>
            </a:r>
            <a:r>
              <a:rPr lang="en-IN" dirty="0">
                <a:latin typeface="Times New Roman" panose="02020603050405020304" pitchFamily="18" charset="0"/>
                <a:ea typeface="Times New Roman" panose="02020603050405020304" pitchFamily="18" charset="0"/>
                <a:cs typeface="Times New Roman" panose="02020603050405020304" pitchFamily="18" charset="0"/>
              </a:rPr>
              <a:t>, [Accessed June, 7, 2021].</a:t>
            </a:r>
          </a:p>
          <a:p>
            <a:pPr marL="0" lvl="0" indent="0" algn="just">
              <a:lnSpc>
                <a:spcPct val="107000"/>
              </a:lnSpc>
              <a:spcAft>
                <a:spcPts val="800"/>
              </a:spcAft>
              <a:buNone/>
            </a:pPr>
            <a:r>
              <a:rPr lang="en-IN" dirty="0">
                <a:latin typeface="Times New Roman" panose="02020603050405020304" pitchFamily="18" charset="0"/>
                <a:ea typeface="Times New Roman" panose="02020603050405020304" pitchFamily="18" charset="0"/>
                <a:cs typeface="Times New Roman" panose="02020603050405020304" pitchFamily="18" charset="0"/>
              </a:rPr>
              <a:t>[17]	Stanford Vision Lab, Stanford University, Princeton University, “Large Scale Visual Recognition Challenge 2012 (ILSVRC2012)”, </a:t>
            </a:r>
            <a:r>
              <a:rPr lang="en-IN" i="1" dirty="0">
                <a:latin typeface="Times New Roman" panose="02020603050405020304" pitchFamily="18" charset="0"/>
                <a:ea typeface="Times New Roman" panose="02020603050405020304" pitchFamily="18" charset="0"/>
                <a:cs typeface="Times New Roman" panose="02020603050405020304" pitchFamily="18" charset="0"/>
              </a:rPr>
              <a:t>Stanford Vision Lab, Stanford University, Princeton University</a:t>
            </a:r>
            <a:r>
              <a:rPr lang="en-IN" dirty="0">
                <a:latin typeface="Times New Roman" panose="02020603050405020304" pitchFamily="18" charset="0"/>
                <a:ea typeface="Times New Roman" panose="02020603050405020304" pitchFamily="18" charset="0"/>
                <a:cs typeface="Times New Roman" panose="02020603050405020304" pitchFamily="18" charset="0"/>
              </a:rPr>
              <a:t>, [Online], Available: </a:t>
            </a:r>
            <a:r>
              <a:rPr lang="en-IN"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6"/>
              </a:rPr>
              <a:t>https://image-net.org/challenges/LSVRC/2012/results.html</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02175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8077" y="2892194"/>
            <a:ext cx="10515600" cy="1325563"/>
          </a:xfrm>
        </p:spPr>
        <p:txBody>
          <a:bodyPr>
            <a:normAutofit/>
          </a:bodyPr>
          <a:lstStyle/>
          <a:p>
            <a:pPr algn="ctr"/>
            <a:r>
              <a:rPr lang="en-US" sz="6000" b="1" dirty="0" smtClean="0">
                <a:solidFill>
                  <a:schemeClr val="accent2">
                    <a:lumMod val="75000"/>
                  </a:schemeClr>
                </a:solidFill>
                <a:latin typeface="Times New Roman" panose="02020603050405020304" pitchFamily="18" charset="0"/>
                <a:cs typeface="Times New Roman" panose="02020603050405020304" pitchFamily="18" charset="0"/>
              </a:rPr>
              <a:t>THANK YOU!</a:t>
            </a:r>
            <a:endParaRPr lang="en-US" sz="60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696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latin typeface="Garamond" panose="02020404030301010803" pitchFamily="18" charset="0"/>
              </a:rPr>
              <a:t>Motivation</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pPr>
              <a:lnSpc>
                <a:spcPct val="200000"/>
              </a:lnSpc>
            </a:pPr>
            <a:r>
              <a:rPr lang="en-US" sz="2400" dirty="0">
                <a:latin typeface="Times New Roman" panose="02020603050405020304" pitchFamily="18" charset="0"/>
                <a:cs typeface="Times New Roman" panose="02020603050405020304" pitchFamily="18" charset="0"/>
              </a:rPr>
              <a:t>Shortage of Research in Native Indian Language Recognition</a:t>
            </a:r>
          </a:p>
          <a:p>
            <a:pPr>
              <a:lnSpc>
                <a:spcPct val="200000"/>
              </a:lnSpc>
            </a:pPr>
            <a:r>
              <a:rPr lang="en-US" sz="2400" dirty="0">
                <a:latin typeface="Times New Roman" panose="02020603050405020304" pitchFamily="18" charset="0"/>
                <a:cs typeface="Times New Roman" panose="02020603050405020304" pitchFamily="18" charset="0"/>
              </a:rPr>
              <a:t>Authentication of </a:t>
            </a:r>
            <a:r>
              <a:rPr lang="en-US" sz="2400" dirty="0" smtClean="0">
                <a:latin typeface="Times New Roman" panose="02020603050405020304" pitchFamily="18" charset="0"/>
                <a:cs typeface="Times New Roman" panose="02020603050405020304" pitchFamily="18" charset="0"/>
              </a:rPr>
              <a:t>Manuscripts</a:t>
            </a:r>
            <a:endParaRPr lang="en-US" sz="2400" dirty="0">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Forensic Analysis and Law Enforcement</a:t>
            </a:r>
          </a:p>
          <a:p>
            <a:pPr>
              <a:lnSpc>
                <a:spcPct val="200000"/>
              </a:lnSpc>
            </a:pPr>
            <a:r>
              <a:rPr lang="en-US" sz="2400" dirty="0">
                <a:latin typeface="Times New Roman" panose="02020603050405020304" pitchFamily="18" charset="0"/>
                <a:cs typeface="Times New Roman" panose="02020603050405020304" pitchFamily="18" charset="0"/>
              </a:rPr>
              <a:t>Plagiarism Verification</a:t>
            </a:r>
          </a:p>
          <a:p>
            <a:pPr marL="0" indent="0">
              <a:buNone/>
            </a:pPr>
            <a:endParaRPr lang="en-US" dirty="0"/>
          </a:p>
        </p:txBody>
      </p:sp>
    </p:spTree>
    <p:extLst>
      <p:ext uri="{BB962C8B-B14F-4D97-AF65-F5344CB8AC3E}">
        <p14:creationId xmlns:p14="http://schemas.microsoft.com/office/powerpoint/2010/main" val="592843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001"/>
            <a:ext cx="8596668" cy="1320800"/>
          </a:xfrm>
        </p:spPr>
        <p:txBody>
          <a:bodyPr>
            <a:normAutofit/>
          </a:bodyPr>
          <a:lstStyle/>
          <a:p>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Deep </a:t>
            </a:r>
            <a:r>
              <a:rPr lang="en-US" sz="2800" b="1" dirty="0">
                <a:solidFill>
                  <a:schemeClr val="accent2">
                    <a:lumMod val="75000"/>
                  </a:schemeClr>
                </a:solidFill>
                <a:latin typeface="Times New Roman" panose="02020603050405020304" pitchFamily="18" charset="0"/>
                <a:cs typeface="Times New Roman" panose="02020603050405020304" pitchFamily="18" charset="0"/>
              </a:rPr>
              <a:t>Learning</a:t>
            </a:r>
            <a:endParaRPr lang="en-US" sz="2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6348"/>
            <a:ext cx="10515600" cy="97912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Deep learning is a subfield of machine learning that focuses on training artificial neural networks to learn and make predictions or decisions from large amounts of data. It is inspired by the structure and function of the human brain and aims to mimic the learning process of the brain's neural networks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2593731"/>
            <a:ext cx="5372100" cy="523220"/>
          </a:xfrm>
          <a:prstGeom prst="rect">
            <a:avLst/>
          </a:prstGeom>
          <a:noFill/>
        </p:spPr>
        <p:txBody>
          <a:bodyPr wrap="square" rtlCol="0">
            <a:spAutoFit/>
          </a:bodyPr>
          <a:lstStyle/>
          <a:p>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Convolutional Neural Network</a:t>
            </a:r>
            <a:endParaRPr lang="en-US" sz="2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03030" y="3358662"/>
            <a:ext cx="10377854"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Convolutional </a:t>
            </a:r>
            <a:r>
              <a:rPr lang="en-US" dirty="0">
                <a:latin typeface="Times New Roman" panose="02020603050405020304" pitchFamily="18" charset="0"/>
                <a:cs typeface="Times New Roman" panose="02020603050405020304" pitchFamily="18" charset="0"/>
              </a:rPr>
              <a:t>Neural </a:t>
            </a:r>
            <a:r>
              <a:rPr lang="en-US" dirty="0" smtClean="0">
                <a:latin typeface="Times New Roman" panose="02020603050405020304" pitchFamily="18" charset="0"/>
                <a:cs typeface="Times New Roman" panose="02020603050405020304" pitchFamily="18" charset="0"/>
              </a:rPr>
              <a:t>Network(CNN) is </a:t>
            </a:r>
            <a:r>
              <a:rPr lang="en-US" dirty="0">
                <a:latin typeface="Times New Roman" panose="02020603050405020304" pitchFamily="18" charset="0"/>
                <a:cs typeface="Times New Roman" panose="02020603050405020304" pitchFamily="18" charset="0"/>
              </a:rPr>
              <a:t>a specialized type of neural network commonly used for analyzing visual data, such as images or videos. CNNs are designed to automatically learn and extract relevant features directly from the raw input data, without the need for explicit feature engineering.</a:t>
            </a:r>
          </a:p>
        </p:txBody>
      </p:sp>
      <p:sp>
        <p:nvSpPr>
          <p:cNvPr id="6" name="TextBox 5"/>
          <p:cNvSpPr txBox="1"/>
          <p:nvPr/>
        </p:nvSpPr>
        <p:spPr>
          <a:xfrm>
            <a:off x="838200" y="4543455"/>
            <a:ext cx="5120054" cy="523220"/>
          </a:xfrm>
          <a:prstGeom prst="rect">
            <a:avLst/>
          </a:prstGeom>
          <a:noFill/>
        </p:spPr>
        <p:txBody>
          <a:bodyPr wrap="square" rtlCol="0">
            <a:spAutoFit/>
          </a:bodyPr>
          <a:lstStyle/>
          <a:p>
            <a:r>
              <a:rPr lang="en-US" sz="2800" b="1" dirty="0" err="1" smtClean="0">
                <a:solidFill>
                  <a:schemeClr val="accent2">
                    <a:lumMod val="75000"/>
                  </a:schemeClr>
                </a:solidFill>
                <a:latin typeface="Times New Roman" panose="02020603050405020304" pitchFamily="18" charset="0"/>
                <a:cs typeface="Times New Roman" panose="02020603050405020304" pitchFamily="18" charset="0"/>
              </a:rPr>
              <a:t>ReLU</a:t>
            </a:r>
            <a:endParaRPr lang="en-US" sz="2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38200" y="5328138"/>
            <a:ext cx="10307515"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stands for Rectified Linear Unit. It is an activation function commonly used in neural networks, especially in deep learning models. The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function introduces non-linearity to the network, allowing it to learn complex patterns and make more accurate predictions.</a:t>
            </a:r>
          </a:p>
        </p:txBody>
      </p:sp>
    </p:spTree>
    <p:extLst>
      <p:ext uri="{BB962C8B-B14F-4D97-AF65-F5344CB8AC3E}">
        <p14:creationId xmlns:p14="http://schemas.microsoft.com/office/powerpoint/2010/main" val="289615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2">
                    <a:lumMod val="75000"/>
                  </a:schemeClr>
                </a:solidFill>
                <a:latin typeface="Garamond" panose="02020404030301010803" pitchFamily="18" charset="0"/>
              </a:rPr>
              <a:t>Software Used</a:t>
            </a:r>
            <a:endParaRPr lang="en-US" b="1" dirty="0">
              <a:solidFill>
                <a:schemeClr val="accent2">
                  <a:lumMod val="75000"/>
                </a:schemeClr>
              </a:solidFill>
            </a:endParaRPr>
          </a:p>
        </p:txBody>
      </p:sp>
      <p:sp>
        <p:nvSpPr>
          <p:cNvPr id="3" name="Content Placeholder 2"/>
          <p:cNvSpPr>
            <a:spLocks noGrp="1"/>
          </p:cNvSpPr>
          <p:nvPr>
            <p:ph idx="1"/>
          </p:nvPr>
        </p:nvSpPr>
        <p:spPr>
          <a:xfrm>
            <a:off x="2033954" y="1930400"/>
            <a:ext cx="5747238" cy="2917093"/>
          </a:xfrm>
        </p:spPr>
        <p:style>
          <a:lnRef idx="2">
            <a:schemeClr val="accent1"/>
          </a:lnRef>
          <a:fillRef idx="1">
            <a:schemeClr val="lt1"/>
          </a:fillRef>
          <a:effectRef idx="0">
            <a:schemeClr val="accent1"/>
          </a:effectRef>
          <a:fontRef idx="minor">
            <a:schemeClr val="dk1"/>
          </a:fontRef>
        </p:style>
        <p:txBody>
          <a:bodyPr/>
          <a:lstStyle/>
          <a:p>
            <a:r>
              <a:rPr lang="en-US" dirty="0" smtClean="0">
                <a:latin typeface="Frank Ruhl Libre" panose="00000500000000000000" pitchFamily="2" charset="-79"/>
                <a:cs typeface="Frank Ruhl Libre" panose="00000500000000000000" pitchFamily="2" charset="-79"/>
              </a:rPr>
              <a:t>Python 3.8</a:t>
            </a:r>
          </a:p>
          <a:p>
            <a:r>
              <a:rPr lang="en-US" dirty="0" err="1" smtClean="0">
                <a:latin typeface="Frank Ruhl Libre" panose="00000500000000000000" pitchFamily="2" charset="-79"/>
                <a:cs typeface="Frank Ruhl Libre" panose="00000500000000000000" pitchFamily="2" charset="-79"/>
              </a:rPr>
              <a:t>TensorFlow</a:t>
            </a:r>
            <a:r>
              <a:rPr lang="en-US" dirty="0" smtClean="0">
                <a:latin typeface="Frank Ruhl Libre" panose="00000500000000000000" pitchFamily="2" charset="-79"/>
                <a:cs typeface="Frank Ruhl Libre" panose="00000500000000000000" pitchFamily="2" charset="-79"/>
              </a:rPr>
              <a:t> 2.0</a:t>
            </a:r>
          </a:p>
          <a:p>
            <a:r>
              <a:rPr lang="en-US" dirty="0" err="1" smtClean="0">
                <a:latin typeface="Frank Ruhl Libre" panose="00000500000000000000" pitchFamily="2" charset="-79"/>
                <a:cs typeface="Frank Ruhl Libre" panose="00000500000000000000" pitchFamily="2" charset="-79"/>
              </a:rPr>
              <a:t>Keras</a:t>
            </a:r>
            <a:endParaRPr lang="en-US" dirty="0" smtClean="0">
              <a:latin typeface="Frank Ruhl Libre" panose="00000500000000000000" pitchFamily="2" charset="-79"/>
              <a:cs typeface="Frank Ruhl Libre" panose="00000500000000000000" pitchFamily="2" charset="-79"/>
            </a:endParaRPr>
          </a:p>
          <a:p>
            <a:r>
              <a:rPr lang="en-US" dirty="0" err="1" smtClean="0">
                <a:latin typeface="Frank Ruhl Libre" panose="00000500000000000000" pitchFamily="2" charset="-79"/>
                <a:cs typeface="Frank Ruhl Libre" panose="00000500000000000000" pitchFamily="2" charset="-79"/>
              </a:rPr>
              <a:t>NumPy</a:t>
            </a:r>
            <a:endParaRPr lang="en-US" dirty="0" smtClean="0">
              <a:latin typeface="Frank Ruhl Libre" panose="00000500000000000000" pitchFamily="2" charset="-79"/>
              <a:cs typeface="Frank Ruhl Libre" panose="00000500000000000000" pitchFamily="2" charset="-79"/>
            </a:endParaRPr>
          </a:p>
          <a:p>
            <a:r>
              <a:rPr lang="en-US" dirty="0" smtClean="0">
                <a:latin typeface="Frank Ruhl Libre" panose="00000500000000000000" pitchFamily="2" charset="-79"/>
                <a:cs typeface="Frank Ruhl Libre" panose="00000500000000000000" pitchFamily="2" charset="-79"/>
              </a:rPr>
              <a:t>Pandas</a:t>
            </a:r>
          </a:p>
          <a:p>
            <a:r>
              <a:rPr lang="en-US" dirty="0" err="1" smtClean="0">
                <a:latin typeface="Frank Ruhl Libre" panose="00000500000000000000" pitchFamily="2" charset="-79"/>
                <a:cs typeface="Frank Ruhl Libre" panose="00000500000000000000" pitchFamily="2" charset="-79"/>
              </a:rPr>
              <a:t>Matplolib</a:t>
            </a:r>
            <a:endParaRPr lang="en-US" dirty="0" smtClean="0">
              <a:latin typeface="Frank Ruhl Libre" panose="00000500000000000000" pitchFamily="2" charset="-79"/>
              <a:cs typeface="Frank Ruhl Libre" panose="00000500000000000000" pitchFamily="2" charset="-79"/>
            </a:endParaRPr>
          </a:p>
          <a:p>
            <a:r>
              <a:rPr lang="en-US" dirty="0" err="1" smtClean="0">
                <a:latin typeface="Frank Ruhl Libre" panose="00000500000000000000" pitchFamily="2" charset="-79"/>
                <a:cs typeface="Frank Ruhl Libre" panose="00000500000000000000" pitchFamily="2" charset="-79"/>
              </a:rPr>
              <a:t>SeaBorn</a:t>
            </a:r>
            <a:endParaRPr lang="en-US" dirty="0" smtClean="0">
              <a:latin typeface="Frank Ruhl Libre" panose="00000500000000000000" pitchFamily="2" charset="-79"/>
              <a:cs typeface="Frank Ruhl Libre" panose="00000500000000000000" pitchFamily="2" charset="-79"/>
            </a:endParaRPr>
          </a:p>
          <a:p>
            <a:pPr marL="0" indent="0">
              <a:buNone/>
            </a:pPr>
            <a:endParaRPr lang="en-US" dirty="0"/>
          </a:p>
        </p:txBody>
      </p:sp>
    </p:spTree>
    <p:extLst>
      <p:ext uri="{BB962C8B-B14F-4D97-AF65-F5344CB8AC3E}">
        <p14:creationId xmlns:p14="http://schemas.microsoft.com/office/powerpoint/2010/main" val="63343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84" y="1068754"/>
            <a:ext cx="8596668" cy="1320800"/>
          </a:xfrm>
        </p:spPr>
        <p:txBody>
          <a:bodyPr/>
          <a:lstStyle/>
          <a:p>
            <a:pPr algn="ctr"/>
            <a:r>
              <a:rPr lang="en-US" b="1" dirty="0" smtClean="0">
                <a:solidFill>
                  <a:schemeClr val="accent2">
                    <a:lumMod val="75000"/>
                  </a:schemeClr>
                </a:solidFill>
                <a:latin typeface="Garamond" panose="02020404030301010803" pitchFamily="18" charset="0"/>
              </a:rPr>
              <a:t>Hardware Used</a:t>
            </a:r>
            <a:endParaRPr lang="en-US" b="1" dirty="0">
              <a:solidFill>
                <a:schemeClr val="accent2">
                  <a:lumMod val="75000"/>
                </a:schemeClr>
              </a:solidFill>
            </a:endParaRPr>
          </a:p>
        </p:txBody>
      </p:sp>
      <p:sp>
        <p:nvSpPr>
          <p:cNvPr id="3" name="Content Placeholder 2"/>
          <p:cNvSpPr>
            <a:spLocks noGrp="1"/>
          </p:cNvSpPr>
          <p:nvPr>
            <p:ph idx="1"/>
          </p:nvPr>
        </p:nvSpPr>
        <p:spPr>
          <a:xfrm>
            <a:off x="741484" y="2389554"/>
            <a:ext cx="8692662" cy="2507761"/>
          </a:xfrm>
          <a:noFill/>
          <a:ln>
            <a:noFill/>
          </a:ln>
        </p:spPr>
        <p:style>
          <a:lnRef idx="0">
            <a:scrgbClr r="0" g="0" b="0"/>
          </a:lnRef>
          <a:fillRef idx="0">
            <a:scrgbClr r="0" g="0" b="0"/>
          </a:fillRef>
          <a:effectRef idx="0">
            <a:scrgbClr r="0" g="0" b="0"/>
          </a:effectRef>
          <a:fontRef idx="minor">
            <a:schemeClr val="dk1"/>
          </a:fontRef>
        </p:style>
        <p:txBody>
          <a:bodyPr>
            <a:normAutofit fontScale="92500"/>
          </a:bodyPr>
          <a:lstStyle/>
          <a:p>
            <a:pPr>
              <a:lnSpc>
                <a:spcPct val="200000"/>
              </a:lnSpc>
            </a:pPr>
            <a:r>
              <a:rPr lang="en-US" dirty="0" smtClean="0">
                <a:latin typeface="Times New Roman" panose="02020603050405020304" pitchFamily="18" charset="0"/>
                <a:cs typeface="Times New Roman" panose="02020603050405020304" pitchFamily="18" charset="0"/>
              </a:rPr>
              <a:t>HP Pavilion with 2.7GHz Quad-Core Intel i5, Integrated Graphics Card, 8GB RAM</a:t>
            </a:r>
          </a:p>
          <a:p>
            <a:pPr>
              <a:lnSpc>
                <a:spcPct val="200000"/>
              </a:lnSpc>
            </a:pPr>
            <a:r>
              <a:rPr lang="en-US" dirty="0" smtClean="0">
                <a:latin typeface="Times New Roman" panose="02020603050405020304" pitchFamily="18" charset="0"/>
                <a:cs typeface="Times New Roman" panose="02020603050405020304" pitchFamily="18" charset="0"/>
              </a:rPr>
              <a:t>Dell G3 with 2.6GHz Hexa-Core Intel i7 Processor, Integrated Graphics Card, 8GB </a:t>
            </a:r>
            <a:r>
              <a:rPr lang="en-US" dirty="0" smtClean="0">
                <a:latin typeface="Times New Roman" panose="02020603050405020304" pitchFamily="18" charset="0"/>
                <a:cs typeface="Times New Roman" panose="02020603050405020304" pitchFamily="18" charset="0"/>
              </a:rPr>
              <a:t>RAM</a:t>
            </a:r>
          </a:p>
          <a:p>
            <a:pPr>
              <a:lnSpc>
                <a:spcPct val="200000"/>
              </a:lnSpc>
            </a:pPr>
            <a:r>
              <a:rPr lang="en-US" dirty="0" smtClean="0">
                <a:latin typeface="Times New Roman" panose="02020603050405020304" pitchFamily="18" charset="0"/>
                <a:cs typeface="Times New Roman" panose="02020603050405020304" pitchFamily="18" charset="0"/>
              </a:rPr>
              <a:t>Asus </a:t>
            </a:r>
            <a:r>
              <a:rPr lang="en-US" dirty="0" err="1" smtClean="0">
                <a:latin typeface="Times New Roman" panose="02020603050405020304" pitchFamily="18" charset="0"/>
                <a:cs typeface="Times New Roman" panose="02020603050405020304" pitchFamily="18" charset="0"/>
              </a:rPr>
              <a:t>Vivobook</a:t>
            </a:r>
            <a:r>
              <a:rPr lang="en-US" dirty="0" smtClean="0">
                <a:latin typeface="Times New Roman" panose="02020603050405020304" pitchFamily="18" charset="0"/>
                <a:cs typeface="Times New Roman" panose="02020603050405020304" pitchFamily="18" charset="0"/>
              </a:rPr>
              <a:t> 2GHz Quad-Core AMD Ryzen 5 Processor, Integrated Graphics Card, 8GB RAM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94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latin typeface="Garamond" panose="02020404030301010803" pitchFamily="18" charset="0"/>
              </a:rPr>
              <a:t>Significance of the Hardware</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pPr>
              <a:lnSpc>
                <a:spcPct val="200000"/>
              </a:lnSpc>
            </a:pPr>
            <a:r>
              <a:rPr lang="en-US" dirty="0" smtClean="0">
                <a:latin typeface="Times New Roman" panose="02020603050405020304" pitchFamily="18" charset="0"/>
                <a:cs typeface="Times New Roman" panose="02020603050405020304" pitchFamily="18" charset="0"/>
              </a:rPr>
              <a:t>RAM and Processor for Processing Speed</a:t>
            </a:r>
          </a:p>
          <a:p>
            <a:pPr>
              <a:lnSpc>
                <a:spcPct val="200000"/>
              </a:lnSpc>
            </a:pPr>
            <a:r>
              <a:rPr lang="en-US" dirty="0" smtClean="0">
                <a:latin typeface="Times New Roman" panose="02020603050405020304" pitchFamily="18" charset="0"/>
                <a:cs typeface="Times New Roman" panose="02020603050405020304" pitchFamily="18" charset="0"/>
              </a:rPr>
              <a:t>GPU Might </a:t>
            </a:r>
            <a:r>
              <a:rPr lang="en-US" dirty="0" smtClean="0">
                <a:latin typeface="Times New Roman" panose="02020603050405020304" pitchFamily="18" charset="0"/>
                <a:cs typeface="Times New Roman" panose="02020603050405020304" pitchFamily="18" charset="0"/>
              </a:rPr>
              <a:t>Help</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Cloud Platforms is a great </a:t>
            </a:r>
            <a:r>
              <a:rPr lang="en-US" dirty="0" smtClean="0">
                <a:latin typeface="Times New Roman" panose="02020603050405020304" pitchFamily="18" charset="0"/>
                <a:cs typeface="Times New Roman" panose="02020603050405020304" pitchFamily="18" charset="0"/>
              </a:rPr>
              <a:t>alternative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81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2">
                    <a:lumMod val="75000"/>
                  </a:schemeClr>
                </a:solidFill>
                <a:latin typeface="Garamond" panose="02020404030301010803" pitchFamily="18" charset="0"/>
              </a:rPr>
              <a:t>Our Contribution through Present Work</a:t>
            </a:r>
            <a:endParaRPr lang="en-US" b="1" dirty="0">
              <a:solidFill>
                <a:schemeClr val="accent2">
                  <a:lumMod val="75000"/>
                </a:schemeClr>
              </a:solidFill>
            </a:endParaRPr>
          </a:p>
        </p:txBody>
      </p:sp>
      <p:sp>
        <p:nvSpPr>
          <p:cNvPr id="3" name="Content Placeholder 2"/>
          <p:cNvSpPr>
            <a:spLocks noGrp="1"/>
          </p:cNvSpPr>
          <p:nvPr>
            <p:ph idx="1"/>
          </p:nvPr>
        </p:nvSpPr>
        <p:spPr>
          <a:xfrm>
            <a:off x="677334" y="1930401"/>
            <a:ext cx="8596668" cy="2940538"/>
          </a:xfrm>
          <a:noFill/>
          <a:ln>
            <a:noFill/>
          </a:ln>
        </p:spPr>
        <p:style>
          <a:lnRef idx="0">
            <a:scrgbClr r="0" g="0" b="0"/>
          </a:lnRef>
          <a:fillRef idx="0">
            <a:scrgbClr r="0" g="0" b="0"/>
          </a:fillRef>
          <a:effectRef idx="0">
            <a:scrgbClr r="0" g="0" b="0"/>
          </a:effectRef>
          <a:fontRef idx="minor">
            <a:schemeClr val="dk1"/>
          </a:fontRef>
        </p:style>
        <p:txBody>
          <a:bodyPr anchor="ctr">
            <a:normAutofit/>
          </a:bodyPr>
          <a:lstStyle/>
          <a:p>
            <a:pPr marL="0" indent="0" algn="just">
              <a:lnSpc>
                <a:spcPct val="200000"/>
              </a:lnSpc>
              <a:buNone/>
            </a:pPr>
            <a:r>
              <a:rPr lang="en-US" sz="2400" dirty="0" smtClean="0">
                <a:latin typeface="Times New Roman" panose="02020603050405020304" pitchFamily="18" charset="0"/>
                <a:cs typeface="Times New Roman" panose="02020603050405020304" pitchFamily="18" charset="0"/>
              </a:rPr>
              <a:t>Our </a:t>
            </a:r>
            <a:r>
              <a:rPr lang="en-US" sz="2400" dirty="0">
                <a:latin typeface="Times New Roman" panose="02020603050405020304" pitchFamily="18" charset="0"/>
                <a:cs typeface="Times New Roman" panose="02020603050405020304" pitchFamily="18" charset="0"/>
              </a:rPr>
              <a:t>key </a:t>
            </a:r>
            <a:r>
              <a:rPr lang="en-US" sz="2400" dirty="0" smtClean="0">
                <a:latin typeface="Times New Roman" panose="02020603050405020304" pitchFamily="18" charset="0"/>
                <a:cs typeface="Times New Roman" panose="02020603050405020304" pitchFamily="18" charset="0"/>
              </a:rPr>
              <a:t>contribution </a:t>
            </a:r>
            <a:r>
              <a:rPr lang="en-US" sz="2400" dirty="0">
                <a:latin typeface="Times New Roman" panose="02020603050405020304" pitchFamily="18" charset="0"/>
                <a:cs typeface="Times New Roman" panose="02020603050405020304" pitchFamily="18" charset="0"/>
              </a:rPr>
              <a:t>has been the development of a model that uses advanced techniques to </a:t>
            </a:r>
            <a:r>
              <a:rPr lang="en-US" sz="2400" dirty="0" smtClean="0">
                <a:latin typeface="Times New Roman" panose="02020603050405020304" pitchFamily="18" charset="0"/>
                <a:cs typeface="Times New Roman" panose="02020603050405020304" pitchFamily="18" charset="0"/>
              </a:rPr>
              <a:t>try </a:t>
            </a:r>
            <a:r>
              <a:rPr lang="en-US" sz="2400" dirty="0">
                <a:latin typeface="Times New Roman" panose="02020603050405020304" pitchFamily="18" charset="0"/>
                <a:cs typeface="Times New Roman" panose="02020603050405020304" pitchFamily="18" charset="0"/>
              </a:rPr>
              <a:t>recognize writers based on their handwriting. </a:t>
            </a:r>
            <a:endParaRPr lang="en-US" sz="2400" dirty="0" smtClean="0">
              <a:latin typeface="Times New Roman" panose="02020603050405020304" pitchFamily="18"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544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2">
                    <a:lumMod val="75000"/>
                  </a:schemeClr>
                </a:solidFill>
                <a:latin typeface="Garamond" panose="02020404030301010803" pitchFamily="18" charset="0"/>
              </a:rPr>
              <a:t>DATASET</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pPr>
              <a:lnSpc>
                <a:spcPct val="200000"/>
              </a:lnSpc>
            </a:pP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Dataset provided by CSE Department</a:t>
            </a:r>
          </a:p>
          <a:p>
            <a:pPr>
              <a:lnSpc>
                <a:spcPct val="200000"/>
              </a:lnSpc>
            </a:pP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Language: Bangla</a:t>
            </a:r>
          </a:p>
          <a:p>
            <a:pPr>
              <a:lnSpc>
                <a:spcPct val="200000"/>
              </a:lnSpc>
            </a:pP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Handwritten Passage</a:t>
            </a:r>
          </a:p>
          <a:p>
            <a:pPr>
              <a:lnSpc>
                <a:spcPct val="200000"/>
              </a:lnSpc>
            </a:pP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Passages scanned into images</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1275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1269</TotalTime>
  <Words>786</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Baskerville Old Face</vt:lpstr>
      <vt:lpstr>Frank Ruhl Libre</vt:lpstr>
      <vt:lpstr>Garamond</vt:lpstr>
      <vt:lpstr>Times New Roman</vt:lpstr>
      <vt:lpstr>Trebuchet MS</vt:lpstr>
      <vt:lpstr>Wingdings 3</vt:lpstr>
      <vt:lpstr>Facet</vt:lpstr>
      <vt:lpstr>DEEP LEARNING APPROACH ON WRITER RECOGNITION</vt:lpstr>
      <vt:lpstr>Introduction</vt:lpstr>
      <vt:lpstr>Motivation</vt:lpstr>
      <vt:lpstr>Deep Learning</vt:lpstr>
      <vt:lpstr>Software Used</vt:lpstr>
      <vt:lpstr>Hardware Used</vt:lpstr>
      <vt:lpstr>Significance of the Hardware</vt:lpstr>
      <vt:lpstr>Our Contribution through Present Work</vt:lpstr>
      <vt:lpstr>DATASET</vt:lpstr>
      <vt:lpstr>Preparation of Data Set </vt:lpstr>
      <vt:lpstr>Example of Word Segmented Data</vt:lpstr>
      <vt:lpstr>Image Pre-processing</vt:lpstr>
      <vt:lpstr>About VGG16 Model</vt:lpstr>
      <vt:lpstr>Architecture of VGG16 Model</vt:lpstr>
      <vt:lpstr>Benefits of VGG16</vt:lpstr>
      <vt:lpstr>Challenges of VGG16</vt:lpstr>
      <vt:lpstr>Accuracy</vt:lpstr>
      <vt:lpstr>VGG16: Graphical Interpretation</vt:lpstr>
      <vt:lpstr>References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APPROACH USING WRITER RECOGNITION</dc:title>
  <dc:creator>Windows User</dc:creator>
  <cp:lastModifiedBy>Windows User</cp:lastModifiedBy>
  <cp:revision>68</cp:revision>
  <dcterms:created xsi:type="dcterms:W3CDTF">2023-05-19T15:49:29Z</dcterms:created>
  <dcterms:modified xsi:type="dcterms:W3CDTF">2023-05-21T19:26:01Z</dcterms:modified>
</cp:coreProperties>
</file>