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74" d="100"/>
          <a:sy n="74" d="100"/>
        </p:scale>
        <p:origin x="54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D5067E9C-C7B9-4476-9708-CBB3F66FD892}"/>
              </a:ext>
            </a:extLst>
          </p:cNvPr>
          <p:cNvSpPr txBox="1"/>
          <p:nvPr/>
        </p:nvSpPr>
        <p:spPr>
          <a:xfrm>
            <a:off x="4533363" y="3631841"/>
            <a:ext cx="7122016" cy="1815882"/>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Smart Irrigation </a:t>
            </a:r>
          </a:p>
          <a:p>
            <a:r>
              <a:rPr lang="en-US" sz="3600" b="1" dirty="0" smtClean="0">
                <a:solidFill>
                  <a:schemeClr val="bg1"/>
                </a:solidFill>
                <a:latin typeface="Calibri" panose="020F0502020204030204" pitchFamily="34" charset="0"/>
                <a:cs typeface="Times New Roman" panose="02020603050405020304" pitchFamily="18" charset="0"/>
              </a:rPr>
              <a:t>PRAGYA</a:t>
            </a:r>
          </a:p>
          <a:p>
            <a:r>
              <a:rPr lang="en-IN" sz="2000" dirty="0">
                <a:solidFill>
                  <a:schemeClr val="bg1"/>
                </a:solidFill>
              </a:rPr>
              <a:t>AICTE </a:t>
            </a:r>
            <a:r>
              <a:rPr lang="en-IN" sz="2000" dirty="0" smtClean="0">
                <a:solidFill>
                  <a:schemeClr val="bg1"/>
                </a:solidFill>
              </a:rPr>
              <a:t>ID- INTERNSHIP_1748923002683e727a876ea</a:t>
            </a:r>
          </a:p>
          <a:p>
            <a:r>
              <a:rPr lang="en-US" sz="2000" dirty="0" smtClean="0">
                <a:solidFill>
                  <a:schemeClr val="bg1"/>
                </a:solidFill>
              </a:rPr>
              <a:t>Student </a:t>
            </a:r>
            <a:r>
              <a:rPr lang="en-US" sz="2000" dirty="0">
                <a:solidFill>
                  <a:schemeClr val="bg1"/>
                </a:solidFill>
              </a:rPr>
              <a:t>Registration </a:t>
            </a:r>
            <a:r>
              <a:rPr lang="en-US" sz="2000" dirty="0" smtClean="0">
                <a:solidFill>
                  <a:schemeClr val="bg1"/>
                </a:solidFill>
              </a:rPr>
              <a:t>ID- STU681dcf66bfd2c1746784102</a:t>
            </a:r>
            <a:r>
              <a:rPr lang="en-US" sz="2000" b="1" dirty="0" smtClean="0">
                <a:solidFill>
                  <a:schemeClr val="bg1"/>
                </a:solidFill>
                <a:latin typeface="Calibri" panose="020F0502020204030204" pitchFamily="34" charset="0"/>
                <a:cs typeface="Times New Roman" panose="02020603050405020304" pitchFamily="18" charset="0"/>
              </a:rPr>
              <a:t> </a:t>
            </a:r>
            <a:r>
              <a:rPr lang="en-IN" sz="2000" b="1" dirty="0" smtClean="0">
                <a:solidFill>
                  <a:schemeClr val="bg1"/>
                </a:solidFill>
                <a:latin typeface="Calibri" panose="020F0502020204030204" pitchFamily="34" charset="0"/>
                <a:cs typeface="Times New Roman" panose="02020603050405020304" pitchFamily="18" charset="0"/>
              </a:rPr>
              <a:t> </a:t>
            </a:r>
            <a:endParaRPr lang="en-US" sz="20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321972" y="1893194"/>
            <a:ext cx="7023708" cy="379656"/>
          </a:xfrm>
          <a:prstGeom prst="rect">
            <a:avLst/>
          </a:prstGeom>
          <a:noFill/>
        </p:spPr>
        <p:txBody>
          <a:bodyPr wrap="square" rtlCol="0">
            <a:spAutoFit/>
          </a:bodyPr>
          <a:lstStyle/>
          <a:p>
            <a:pPr marL="457200" indent="-457200">
              <a:buFont typeface="+mj-lt"/>
              <a:buAutoNum type="arabicPeriod"/>
            </a:pPr>
            <a:endParaRPr lang="en-IN" dirty="0"/>
          </a:p>
        </p:txBody>
      </p:sp>
      <p:sp>
        <p:nvSpPr>
          <p:cNvPr id="10" name="TextBox 9"/>
          <p:cNvSpPr txBox="1"/>
          <p:nvPr/>
        </p:nvSpPr>
        <p:spPr>
          <a:xfrm>
            <a:off x="191912" y="1452615"/>
            <a:ext cx="7143610" cy="2965555"/>
          </a:xfrm>
          <a:prstGeom prst="rect">
            <a:avLst/>
          </a:prstGeom>
          <a:noFill/>
        </p:spPr>
        <p:txBody>
          <a:bodyPr wrap="square" rtlCol="0">
            <a:spAutoFit/>
          </a:bodyPr>
          <a:lstStyle/>
          <a:p>
            <a:pPr marL="457200" indent="-457200">
              <a:buFont typeface="+mj-lt"/>
              <a:buAutoNum type="arabicPeriod"/>
            </a:pPr>
            <a:r>
              <a:rPr lang="en-US" dirty="0"/>
              <a:t>Understand the </a:t>
            </a:r>
            <a:r>
              <a:rPr lang="en-US" dirty="0" smtClean="0"/>
              <a:t>integration </a:t>
            </a:r>
            <a:r>
              <a:rPr lang="en-US" dirty="0"/>
              <a:t>of AI/ML techniques in smart agriculture systems</a:t>
            </a:r>
            <a:r>
              <a:rPr lang="en-US" dirty="0" smtClean="0"/>
              <a:t>.</a:t>
            </a:r>
          </a:p>
          <a:p>
            <a:pPr marL="457200" indent="-457200">
              <a:buFont typeface="+mj-lt"/>
              <a:buAutoNum type="arabicPeriod"/>
            </a:pPr>
            <a:r>
              <a:rPr lang="en-US" dirty="0"/>
              <a:t>Learn to preprocess and analyze environmental data such as soil moisture, humidity, and temperature</a:t>
            </a:r>
            <a:r>
              <a:rPr lang="en-US" dirty="0" smtClean="0"/>
              <a:t>.</a:t>
            </a:r>
          </a:p>
          <a:p>
            <a:pPr marL="457200" indent="-457200">
              <a:buFont typeface="+mj-lt"/>
              <a:buAutoNum type="arabicPeriod"/>
            </a:pPr>
            <a:r>
              <a:rPr lang="en-US" dirty="0"/>
              <a:t>Develop and train machine learning models to predict irrigation needs</a:t>
            </a:r>
            <a:r>
              <a:rPr lang="en-US" dirty="0" smtClean="0"/>
              <a:t>.</a:t>
            </a:r>
          </a:p>
          <a:p>
            <a:pPr marL="457200" indent="-457200">
              <a:buFont typeface="+mj-lt"/>
              <a:buAutoNum type="arabicPeriod"/>
            </a:pPr>
            <a:r>
              <a:rPr lang="en-US" dirty="0"/>
              <a:t>Apply Python libraries for data handling, visualization, and prediction</a:t>
            </a:r>
            <a:r>
              <a:rPr lang="en-US" dirty="0" smtClean="0"/>
              <a:t>.</a:t>
            </a:r>
          </a:p>
          <a:p>
            <a:pPr marL="457200" indent="-457200">
              <a:buFont typeface="+mj-lt"/>
              <a:buAutoNum type="arabicPeriod"/>
            </a:pPr>
            <a:r>
              <a:rPr lang="en-US" dirty="0"/>
              <a:t>Enhance problem-solving skills by building a real-world, sustainable solution.</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p:cNvSpPr txBox="1"/>
          <p:nvPr/>
        </p:nvSpPr>
        <p:spPr>
          <a:xfrm>
            <a:off x="450761" y="1867437"/>
            <a:ext cx="10779616" cy="2965555"/>
          </a:xfrm>
          <a:prstGeom prst="rect">
            <a:avLst/>
          </a:prstGeom>
          <a:noFill/>
        </p:spPr>
        <p:txBody>
          <a:bodyPr wrap="square" rtlCol="0">
            <a:spAutoFit/>
          </a:bodyPr>
          <a:lstStyle/>
          <a:p>
            <a:pPr marL="342900" indent="-342900">
              <a:buFont typeface="Courier New" panose="02070309020205020404" pitchFamily="49" charset="0"/>
              <a:buChar char="o"/>
            </a:pPr>
            <a:r>
              <a:rPr lang="en-IN" dirty="0"/>
              <a:t>Programming Language: </a:t>
            </a:r>
            <a:r>
              <a:rPr lang="en-IN" dirty="0" smtClean="0"/>
              <a:t>Python</a:t>
            </a:r>
          </a:p>
          <a:p>
            <a:endParaRPr lang="en-IN" dirty="0"/>
          </a:p>
          <a:p>
            <a:pPr marL="342900" indent="-342900">
              <a:buFont typeface="Courier New" panose="02070309020205020404" pitchFamily="49" charset="0"/>
              <a:buChar char="o"/>
            </a:pPr>
            <a:r>
              <a:rPr lang="en-IN" dirty="0"/>
              <a:t>Libraries: pandas, numpy, matplotlib, </a:t>
            </a:r>
            <a:r>
              <a:rPr lang="en-IN" dirty="0" err="1" smtClean="0"/>
              <a:t>scikit</a:t>
            </a:r>
            <a:r>
              <a:rPr lang="en-IN" dirty="0" smtClean="0"/>
              <a:t>-learn</a:t>
            </a:r>
          </a:p>
          <a:p>
            <a:endParaRPr lang="en-IN" dirty="0"/>
          </a:p>
          <a:p>
            <a:pPr marL="342900" indent="-342900">
              <a:buFont typeface="Courier New" panose="02070309020205020404" pitchFamily="49" charset="0"/>
              <a:buChar char="o"/>
            </a:pPr>
            <a:r>
              <a:rPr lang="en-IN" dirty="0"/>
              <a:t>ML Algorithms: (e.g., Decision Tree / Random Forest)</a:t>
            </a:r>
          </a:p>
          <a:p>
            <a:endParaRPr lang="en-IN" dirty="0" smtClean="0"/>
          </a:p>
          <a:p>
            <a:pPr marL="342900" indent="-342900">
              <a:buFont typeface="Courier New" panose="02070309020205020404" pitchFamily="49" charset="0"/>
              <a:buChar char="o"/>
            </a:pPr>
            <a:r>
              <a:rPr lang="en-IN" dirty="0" smtClean="0"/>
              <a:t>Data</a:t>
            </a:r>
            <a:r>
              <a:rPr lang="en-IN" dirty="0"/>
              <a:t>: Sensor dataset / Simulated data</a:t>
            </a:r>
          </a:p>
          <a:p>
            <a:endParaRPr lang="en-IN" dirty="0" smtClean="0"/>
          </a:p>
          <a:p>
            <a:pPr marL="342900" indent="-342900">
              <a:buFont typeface="Courier New" panose="02070309020205020404" pitchFamily="49" charset="0"/>
              <a:buChar char="o"/>
            </a:pPr>
            <a:r>
              <a:rPr lang="en-IN" dirty="0" smtClean="0"/>
              <a:t>Tools</a:t>
            </a:r>
            <a:r>
              <a:rPr lang="en-IN" dirty="0"/>
              <a:t>: Jupyter Notebook / Google </a:t>
            </a:r>
            <a:r>
              <a:rPr lang="en-IN" dirty="0" err="1"/>
              <a:t>Colab</a:t>
            </a:r>
            <a:endParaRPr lang="en-IN" dirty="0"/>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268356" y="2477249"/>
            <a:ext cx="11642502" cy="4380751"/>
          </a:xfrm>
          <a:prstGeom prst="rect">
            <a:avLst/>
          </a:prstGeom>
          <a:noFill/>
        </p:spPr>
        <p:txBody>
          <a:bodyPr wrap="square" rtlCol="0">
            <a:spAutoFit/>
          </a:bodyPr>
          <a:lstStyle/>
          <a:p>
            <a:pPr marL="457200" indent="-457200">
              <a:buAutoNum type="arabicParenR"/>
            </a:pPr>
            <a:r>
              <a:rPr lang="en-IN" sz="2000" b="1" dirty="0" smtClean="0"/>
              <a:t>Data Collection </a:t>
            </a:r>
          </a:p>
          <a:p>
            <a:pPr marL="342900" indent="-342900">
              <a:buFont typeface="Arial" panose="020B0604020202020204" pitchFamily="34" charset="0"/>
              <a:buChar char="•"/>
            </a:pPr>
            <a:r>
              <a:rPr lang="en-US" sz="2000" dirty="0" smtClean="0"/>
              <a:t>Collected </a:t>
            </a:r>
            <a:r>
              <a:rPr lang="en-US" sz="2000" dirty="0"/>
              <a:t>or simulated environmental data (e.g., soil moisture, temperature, humidity).</a:t>
            </a:r>
          </a:p>
          <a:p>
            <a:pPr marL="342900" indent="-342900">
              <a:buFont typeface="Arial" panose="020B0604020202020204" pitchFamily="34" charset="0"/>
              <a:buChar char="•"/>
            </a:pPr>
            <a:r>
              <a:rPr lang="en-US" sz="2000" dirty="0"/>
              <a:t>Data can come from sensors or public agricultural datasets.</a:t>
            </a:r>
          </a:p>
          <a:p>
            <a:r>
              <a:rPr lang="en-IN" sz="2000" b="1" dirty="0" smtClean="0"/>
              <a:t>2) Data Preprocessing </a:t>
            </a:r>
          </a:p>
          <a:p>
            <a:pPr marL="342900" indent="-342900">
              <a:buFont typeface="Arial" panose="020B0604020202020204" pitchFamily="34" charset="0"/>
              <a:buChar char="•"/>
            </a:pPr>
            <a:r>
              <a:rPr lang="en-US" sz="2000" dirty="0"/>
              <a:t>Cleaned the dataset by handling missing values and removing outliers</a:t>
            </a:r>
            <a:r>
              <a:rPr lang="en-US" sz="2000" dirty="0" smtClean="0"/>
              <a:t>.</a:t>
            </a:r>
          </a:p>
          <a:p>
            <a:pPr marL="342900" indent="-342900">
              <a:buFont typeface="Arial" panose="020B0604020202020204" pitchFamily="34" charset="0"/>
              <a:buChar char="•"/>
            </a:pPr>
            <a:r>
              <a:rPr lang="en-US" sz="2000" dirty="0"/>
              <a:t>Performed normalization and feature selection for better model performance</a:t>
            </a:r>
            <a:r>
              <a:rPr lang="en-US" sz="2000" dirty="0" smtClean="0"/>
              <a:t>.</a:t>
            </a:r>
          </a:p>
          <a:p>
            <a:r>
              <a:rPr lang="en-IN" sz="2000" b="1" dirty="0" smtClean="0"/>
              <a:t>3) Model </a:t>
            </a:r>
            <a:r>
              <a:rPr lang="en-IN" sz="2000" b="1" dirty="0"/>
              <a:t>Selection &amp; </a:t>
            </a:r>
            <a:r>
              <a:rPr lang="en-IN" sz="2000" b="1" dirty="0" smtClean="0"/>
              <a:t>Training</a:t>
            </a:r>
          </a:p>
          <a:p>
            <a:pPr marL="342900" indent="-342900">
              <a:buFont typeface="Arial" panose="020B0604020202020204" pitchFamily="34" charset="0"/>
              <a:buChar char="•"/>
            </a:pPr>
            <a:r>
              <a:rPr lang="en-US" sz="2000" dirty="0"/>
              <a:t>Selected suitable ML models (e.g., Decision Tree, Random Forest</a:t>
            </a:r>
            <a:r>
              <a:rPr lang="en-US" sz="2000" dirty="0" smtClean="0"/>
              <a:t>,).</a:t>
            </a:r>
          </a:p>
          <a:p>
            <a:pPr marL="342900" indent="-342900">
              <a:buFont typeface="Arial" panose="020B0604020202020204" pitchFamily="34" charset="0"/>
              <a:buChar char="•"/>
            </a:pPr>
            <a:r>
              <a:rPr lang="en-US" sz="2000" dirty="0"/>
              <a:t>Split the dataset into training and testing </a:t>
            </a:r>
            <a:r>
              <a:rPr lang="en-US" sz="2000" dirty="0" smtClean="0"/>
              <a:t>sets.</a:t>
            </a:r>
          </a:p>
          <a:p>
            <a:r>
              <a:rPr lang="en-IN" sz="2000" b="1" dirty="0" smtClean="0"/>
              <a:t>4) Result </a:t>
            </a:r>
            <a:r>
              <a:rPr lang="en-IN" sz="2000" b="1" dirty="0"/>
              <a:t>Evaluation</a:t>
            </a:r>
            <a:endParaRPr lang="en-US" sz="2000" b="1" dirty="0" smtClean="0"/>
          </a:p>
          <a:p>
            <a:pPr marL="342900" indent="-342900">
              <a:buFont typeface="Arial" panose="020B0604020202020204" pitchFamily="34" charset="0"/>
              <a:buChar char="•"/>
            </a:pPr>
            <a:r>
              <a:rPr lang="en-US" sz="2000" dirty="0"/>
              <a:t>Assessed model performance using confusion matrix, accuracy, precision, and </a:t>
            </a:r>
            <a:r>
              <a:rPr lang="en-US" sz="2000" dirty="0" smtClean="0"/>
              <a:t>recall.</a:t>
            </a:r>
          </a:p>
          <a:p>
            <a:endParaRPr lang="en-US" sz="2000" dirty="0" smtClean="0"/>
          </a:p>
          <a:p>
            <a:endParaRPr lang="en-IN" sz="2000" b="1" dirty="0" smtClean="0"/>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rPr>
              <a:t>Problem Statement:  </a:t>
            </a:r>
            <a:endParaRPr lang="en-IN" sz="2400" b="1" dirty="0">
              <a:solidFill>
                <a:srgbClr val="213163"/>
              </a:solidFill>
            </a:endParaRPr>
          </a:p>
        </p:txBody>
      </p:sp>
      <p:sp>
        <p:nvSpPr>
          <p:cNvPr id="2" name="TextBox 1"/>
          <p:cNvSpPr txBox="1"/>
          <p:nvPr/>
        </p:nvSpPr>
        <p:spPr>
          <a:xfrm>
            <a:off x="425003" y="1596980"/>
            <a:ext cx="11462197" cy="3785652"/>
          </a:xfrm>
          <a:prstGeom prst="rect">
            <a:avLst/>
          </a:prstGeom>
          <a:noFill/>
        </p:spPr>
        <p:txBody>
          <a:bodyPr wrap="square" rtlCol="0">
            <a:spAutoFit/>
          </a:bodyPr>
          <a:lstStyle/>
          <a:p>
            <a:pPr marL="514350" indent="-514350">
              <a:buFont typeface="+mj-lt"/>
              <a:buAutoNum type="romanUcPeriod"/>
            </a:pPr>
            <a:r>
              <a:rPr lang="en-US" sz="2400" dirty="0"/>
              <a:t>Traditional irrigation methods often result in </a:t>
            </a:r>
            <a:r>
              <a:rPr lang="en-US" sz="2400" b="1" dirty="0"/>
              <a:t>overwatering or </a:t>
            </a:r>
            <a:r>
              <a:rPr lang="en-US" sz="2400" b="1" dirty="0" smtClean="0"/>
              <a:t>under watering</a:t>
            </a:r>
            <a:r>
              <a:rPr lang="en-US" sz="2400" dirty="0" smtClean="0"/>
              <a:t> </a:t>
            </a:r>
            <a:r>
              <a:rPr lang="en-US" sz="2400" dirty="0"/>
              <a:t>of crops</a:t>
            </a:r>
            <a:r>
              <a:rPr lang="en-US" sz="2400" dirty="0" smtClean="0"/>
              <a:t>.</a:t>
            </a:r>
          </a:p>
          <a:p>
            <a:pPr marL="514350" indent="-514350">
              <a:buFont typeface="+mj-lt"/>
              <a:buAutoNum type="romanUcPeriod"/>
            </a:pPr>
            <a:r>
              <a:rPr lang="en-US" sz="2400" dirty="0"/>
              <a:t>Manual monitoring of soil moisture and weather conditions is time-consuming and inefficient</a:t>
            </a:r>
            <a:r>
              <a:rPr lang="en-US" sz="2400" dirty="0" smtClean="0"/>
              <a:t>.</a:t>
            </a:r>
          </a:p>
          <a:p>
            <a:pPr marL="514350" indent="-514350">
              <a:buFont typeface="+mj-lt"/>
              <a:buAutoNum type="romanUcPeriod"/>
            </a:pPr>
            <a:r>
              <a:rPr lang="en-US" sz="2400" dirty="0"/>
              <a:t>Excessive water usage leads to </a:t>
            </a:r>
            <a:r>
              <a:rPr lang="en-US" sz="2400" b="1" dirty="0"/>
              <a:t>wastage of water resources</a:t>
            </a:r>
            <a:r>
              <a:rPr lang="en-US" sz="2400" dirty="0"/>
              <a:t> and </a:t>
            </a:r>
            <a:r>
              <a:rPr lang="en-US" sz="2400" b="1" dirty="0"/>
              <a:t>higher costs</a:t>
            </a:r>
            <a:r>
              <a:rPr lang="en-US" sz="2400" dirty="0"/>
              <a:t> for farmers</a:t>
            </a:r>
            <a:r>
              <a:rPr lang="en-US" sz="2400" dirty="0" smtClean="0"/>
              <a:t>.</a:t>
            </a:r>
          </a:p>
          <a:p>
            <a:pPr marL="514350" indent="-514350">
              <a:buFont typeface="+mj-lt"/>
              <a:buAutoNum type="romanUcPeriod"/>
            </a:pPr>
            <a:r>
              <a:rPr lang="en-US" sz="2400" dirty="0"/>
              <a:t>There is a </a:t>
            </a:r>
            <a:r>
              <a:rPr lang="en-US" sz="2400" b="1" dirty="0"/>
              <a:t>lack of intelligent, data-driven decision-making</a:t>
            </a:r>
            <a:r>
              <a:rPr lang="en-US" sz="2400" dirty="0"/>
              <a:t> in existing irrigation systems</a:t>
            </a:r>
            <a:r>
              <a:rPr lang="en-US" sz="2400" dirty="0" smtClean="0"/>
              <a:t>.</a:t>
            </a:r>
            <a:endParaRPr lang="en-US" sz="2400" dirty="0"/>
          </a:p>
          <a:p>
            <a:pPr marL="514350" indent="-514350">
              <a:buFont typeface="+mj-lt"/>
              <a:buAutoNum type="romanUcPeriod"/>
            </a:pPr>
            <a:r>
              <a:rPr lang="en-US" sz="2400" dirty="0"/>
              <a:t>A need exists for a </a:t>
            </a:r>
            <a:r>
              <a:rPr lang="en-US" sz="2400" b="1" dirty="0"/>
              <a:t>smart, automated irrigation system</a:t>
            </a:r>
            <a:r>
              <a:rPr lang="en-US" sz="2400" dirty="0"/>
              <a:t> that uses environmental data and AI/ML to optimize water usage</a:t>
            </a:r>
            <a:r>
              <a:rPr lang="en-US" sz="2400" dirty="0" smtClean="0"/>
              <a:t>.</a:t>
            </a:r>
            <a:endParaRPr lang="en-IN" sz="2400"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rPr>
              <a:t>Solution:  </a:t>
            </a:r>
            <a:endParaRPr lang="en-IN" sz="2400" b="1" dirty="0">
              <a:solidFill>
                <a:srgbClr val="213163"/>
              </a:solidFill>
            </a:endParaRPr>
          </a:p>
        </p:txBody>
      </p:sp>
      <p:sp>
        <p:nvSpPr>
          <p:cNvPr id="2" name="TextBox 1"/>
          <p:cNvSpPr txBox="1"/>
          <p:nvPr/>
        </p:nvSpPr>
        <p:spPr>
          <a:xfrm>
            <a:off x="255104" y="1635617"/>
            <a:ext cx="11426033"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Develop a </a:t>
            </a:r>
            <a:r>
              <a:rPr lang="en-US" sz="2400" b="1" dirty="0"/>
              <a:t>machine learning-based system</a:t>
            </a:r>
            <a:r>
              <a:rPr lang="en-US" sz="2400" dirty="0"/>
              <a:t> to predict whether irrigation is needed or not</a:t>
            </a:r>
            <a:r>
              <a:rPr lang="en-US" sz="2400" dirty="0" smtClean="0"/>
              <a:t>.</a:t>
            </a:r>
          </a:p>
          <a:p>
            <a:pPr marL="342900" indent="-342900">
              <a:buFont typeface="Arial" panose="020B0604020202020204" pitchFamily="34" charset="0"/>
              <a:buChar char="•"/>
            </a:pPr>
            <a:r>
              <a:rPr lang="en-US" sz="2400" dirty="0"/>
              <a:t>Use </a:t>
            </a:r>
            <a:r>
              <a:rPr lang="en-US" sz="2400" b="1" dirty="0"/>
              <a:t>environmental data</a:t>
            </a:r>
            <a:r>
              <a:rPr lang="en-US" sz="2400" dirty="0"/>
              <a:t> such as soil moisture, temperature, and humidity for decision-making</a:t>
            </a:r>
            <a:r>
              <a:rPr lang="en-US" sz="2400" dirty="0" smtClean="0"/>
              <a:t>.</a:t>
            </a:r>
          </a:p>
          <a:p>
            <a:pPr marL="342900" indent="-342900">
              <a:buFont typeface="Arial" panose="020B0604020202020204" pitchFamily="34" charset="0"/>
              <a:buChar char="•"/>
            </a:pPr>
            <a:r>
              <a:rPr lang="en-US" sz="2400" dirty="0"/>
              <a:t>Train an ML model (e.g., Decision Tree, Random Forest) to classify data into </a:t>
            </a:r>
            <a:r>
              <a:rPr lang="en-US" sz="2400" b="1" dirty="0"/>
              <a:t>“Irrigate” or “Don’t Irrigate</a:t>
            </a:r>
            <a:r>
              <a:rPr lang="en-US" sz="2400" b="1" dirty="0" smtClean="0"/>
              <a:t>.”</a:t>
            </a:r>
          </a:p>
          <a:p>
            <a:pPr marL="342900" indent="-342900">
              <a:buFont typeface="Arial" panose="020B0604020202020204" pitchFamily="34" charset="0"/>
              <a:buChar char="•"/>
            </a:pPr>
            <a:r>
              <a:rPr lang="en-US" sz="2400" dirty="0"/>
              <a:t>Implement a system that can </a:t>
            </a:r>
            <a:r>
              <a:rPr lang="en-US" sz="2400" b="1" dirty="0"/>
              <a:t>automatically control water flow</a:t>
            </a:r>
            <a:r>
              <a:rPr lang="en-US" sz="2400" dirty="0"/>
              <a:t> based on model predictions (optional </a:t>
            </a:r>
            <a:r>
              <a:rPr lang="en-US" sz="2400" dirty="0" err="1"/>
              <a:t>IoT</a:t>
            </a:r>
            <a:r>
              <a:rPr lang="en-US" sz="2400" dirty="0"/>
              <a:t> integration</a:t>
            </a:r>
            <a:r>
              <a:rPr lang="en-US" sz="2400" dirty="0" smtClean="0"/>
              <a:t>).</a:t>
            </a:r>
          </a:p>
          <a:p>
            <a:pPr marL="342900" indent="-342900">
              <a:buFont typeface="Arial" panose="020B0604020202020204" pitchFamily="34" charset="0"/>
              <a:buChar char="•"/>
            </a:pPr>
            <a:endParaRPr lang="en-US" sz="2400" dirty="0"/>
          </a:p>
          <a:p>
            <a:r>
              <a:rPr lang="en-US" sz="2400" b="1" dirty="0" err="1" smtClean="0"/>
              <a:t>Github</a:t>
            </a:r>
            <a:r>
              <a:rPr lang="en-US" sz="2400" b="1" dirty="0"/>
              <a:t> Link- </a:t>
            </a:r>
            <a:r>
              <a:rPr lang="en-US" sz="2400" dirty="0"/>
              <a:t>https://github.com/Pragya930/Smart_Irrigation_week-3.git</a:t>
            </a:r>
            <a:endParaRPr lang="en-IN" sz="24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336" y="1454522"/>
            <a:ext cx="7897327" cy="498491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Conclusion:</a:t>
            </a:r>
            <a:r>
              <a:rPr lang="en-US" sz="2400" b="1" dirty="0">
                <a:solidFill>
                  <a:srgbClr val="213163"/>
                </a:solidFill>
              </a:rPr>
              <a:t>  </a:t>
            </a:r>
            <a:endParaRPr lang="en-IN" sz="2400" dirty="0">
              <a:solidFill>
                <a:srgbClr val="213163"/>
              </a:solidFill>
            </a:endParaRPr>
          </a:p>
        </p:txBody>
      </p:sp>
      <p:sp>
        <p:nvSpPr>
          <p:cNvPr id="2" name="TextBox 1"/>
          <p:cNvSpPr txBox="1"/>
          <p:nvPr/>
        </p:nvSpPr>
        <p:spPr>
          <a:xfrm>
            <a:off x="489397" y="1841679"/>
            <a:ext cx="10766738" cy="3416320"/>
          </a:xfrm>
          <a:prstGeom prst="rect">
            <a:avLst/>
          </a:prstGeom>
          <a:noFill/>
        </p:spPr>
        <p:txBody>
          <a:bodyPr wrap="square" rtlCol="0">
            <a:spAutoFit/>
          </a:bodyPr>
          <a:lstStyle/>
          <a:p>
            <a:r>
              <a:rPr lang="en-US" sz="2400" dirty="0"/>
              <a:t>The Smart Irrigation system using AI/ML provides an efficient and intelligent solution for modern agriculture. By analyzing environmental data such as soil moisture, temperature, and humidity, the system can accurately predict irrigation needs. This reduces water wastage, minimizes manual intervention, and promotes sustainable farming practices. </a:t>
            </a:r>
            <a:endParaRPr lang="en-US" sz="2400" dirty="0" smtClean="0"/>
          </a:p>
          <a:p>
            <a:r>
              <a:rPr lang="en-US" sz="2400" dirty="0" smtClean="0"/>
              <a:t>The </a:t>
            </a:r>
            <a:r>
              <a:rPr lang="en-US" sz="2400" dirty="0"/>
              <a:t>use of machine learning models not only improves decision-making but also offers scalability for real-world implementation. Overall, this project demonstrates how AI/ML can be effectively applied to support smart and eco-friendly agricultural systems.</a:t>
            </a:r>
            <a:endParaRPr lang="en-IN" sz="2400"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68</TotalTime>
  <Words>476</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Pragya'S</cp:lastModifiedBy>
  <cp:revision>11</cp:revision>
  <dcterms:created xsi:type="dcterms:W3CDTF">2024-12-31T09:40:01Z</dcterms:created>
  <dcterms:modified xsi:type="dcterms:W3CDTF">2025-08-02T20:28:39Z</dcterms:modified>
</cp:coreProperties>
</file>