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83" r:id="rId9"/>
    <p:sldId id="284" r:id="rId10"/>
    <p:sldId id="285" r:id="rId11"/>
    <p:sldId id="289" r:id="rId12"/>
    <p:sldId id="278" r:id="rId13"/>
    <p:sldId id="281" r:id="rId14"/>
    <p:sldId id="270" r:id="rId15"/>
    <p:sldId id="279" r:id="rId16"/>
    <p:sldId id="280" r:id="rId17"/>
    <p:sldId id="271" r:id="rId18"/>
    <p:sldId id="264" r:id="rId19"/>
    <p:sldId id="287" r:id="rId20"/>
    <p:sldId id="286" r:id="rId21"/>
    <p:sldId id="288" r:id="rId22"/>
    <p:sldId id="290" r:id="rId23"/>
    <p:sldId id="291" r:id="rId24"/>
    <p:sldId id="265" r:id="rId25"/>
    <p:sldId id="292" r:id="rId26"/>
    <p:sldId id="282" r:id="rId27"/>
    <p:sldId id="266" r:id="rId28"/>
    <p:sldId id="267" r:id="rId29"/>
    <p:sldId id="26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14" autoAdjust="0"/>
    <p:restoredTop sz="94660"/>
  </p:normalViewPr>
  <p:slideViewPr>
    <p:cSldViewPr snapToGrid="0">
      <p:cViewPr varScale="1">
        <p:scale>
          <a:sx n="81" d="100"/>
          <a:sy n="81" d="100"/>
        </p:scale>
        <p:origin x="84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START DATE</c:v>
                </c:pt>
              </c:strCache>
            </c:strRef>
          </c:tx>
          <c:spPr>
            <a:noFill/>
          </c:spPr>
          <c:invertIfNegative val="0"/>
          <c:cat>
            <c:strRef>
              <c:f>Sheet1!$A$2:$A$8</c:f>
              <c:strCache>
                <c:ptCount val="7"/>
                <c:pt idx="0">
                  <c:v>Research and Planning</c:v>
                </c:pt>
                <c:pt idx="1">
                  <c:v>Data collection, data processing, model selection</c:v>
                </c:pt>
                <c:pt idx="2">
                  <c:v>Data modelling and synopsis</c:v>
                </c:pt>
                <c:pt idx="3">
                  <c:v>Develop model recognizing face and predicting score</c:v>
                </c:pt>
                <c:pt idx="4">
                  <c:v>Report related to work till now</c:v>
                </c:pt>
                <c:pt idx="5">
                  <c:v>Research Paper Draft Work</c:v>
                </c:pt>
                <c:pt idx="6">
                  <c:v>Future Work</c:v>
                </c:pt>
              </c:strCache>
            </c:strRef>
          </c:cat>
          <c:val>
            <c:numRef>
              <c:f>Sheet1!$B$2:$B$8</c:f>
              <c:numCache>
                <c:formatCode>dd/mm/yyyy</c:formatCode>
                <c:ptCount val="7"/>
                <c:pt idx="0">
                  <c:v>44454</c:v>
                </c:pt>
                <c:pt idx="1">
                  <c:v>44470</c:v>
                </c:pt>
                <c:pt idx="2">
                  <c:v>44501</c:v>
                </c:pt>
                <c:pt idx="3">
                  <c:v>44527</c:v>
                </c:pt>
                <c:pt idx="4">
                  <c:v>44557</c:v>
                </c:pt>
                <c:pt idx="5">
                  <c:v>44562</c:v>
                </c:pt>
                <c:pt idx="6">
                  <c:v>44576</c:v>
                </c:pt>
              </c:numCache>
            </c:numRef>
          </c:val>
          <c:extLst>
            <c:ext xmlns:c16="http://schemas.microsoft.com/office/drawing/2014/chart" uri="{C3380CC4-5D6E-409C-BE32-E72D297353CC}">
              <c16:uniqueId val="{00000000-E0A7-4637-B175-5F5DC8090695}"/>
            </c:ext>
          </c:extLst>
        </c:ser>
        <c:ser>
          <c:idx val="1"/>
          <c:order val="1"/>
          <c:tx>
            <c:strRef>
              <c:f>Sheet1!$D$1</c:f>
              <c:strCache>
                <c:ptCount val="1"/>
                <c:pt idx="0">
                  <c:v>DURATION</c:v>
                </c:pt>
              </c:strCache>
            </c:strRef>
          </c:tx>
          <c:invertIfNegative val="0"/>
          <c:cat>
            <c:strRef>
              <c:f>Sheet1!$A$2:$A$8</c:f>
              <c:strCache>
                <c:ptCount val="7"/>
                <c:pt idx="0">
                  <c:v>Research and Planning</c:v>
                </c:pt>
                <c:pt idx="1">
                  <c:v>Data collection, data processing, model selection</c:v>
                </c:pt>
                <c:pt idx="2">
                  <c:v>Data modelling and synopsis</c:v>
                </c:pt>
                <c:pt idx="3">
                  <c:v>Develop model recognizing face and predicting score</c:v>
                </c:pt>
                <c:pt idx="4">
                  <c:v>Report related to work till now</c:v>
                </c:pt>
                <c:pt idx="5">
                  <c:v>Research Paper Draft Work</c:v>
                </c:pt>
                <c:pt idx="6">
                  <c:v>Future Work</c:v>
                </c:pt>
              </c:strCache>
            </c:strRef>
          </c:cat>
          <c:val>
            <c:numRef>
              <c:f>Sheet1!$D$2:$D$8</c:f>
              <c:numCache>
                <c:formatCode>General</c:formatCode>
                <c:ptCount val="7"/>
                <c:pt idx="0">
                  <c:v>15</c:v>
                </c:pt>
                <c:pt idx="1">
                  <c:v>19</c:v>
                </c:pt>
                <c:pt idx="2">
                  <c:v>22</c:v>
                </c:pt>
                <c:pt idx="3">
                  <c:v>23</c:v>
                </c:pt>
                <c:pt idx="4">
                  <c:v>2</c:v>
                </c:pt>
                <c:pt idx="5">
                  <c:v>13</c:v>
                </c:pt>
                <c:pt idx="6">
                  <c:v>64</c:v>
                </c:pt>
              </c:numCache>
            </c:numRef>
          </c:val>
          <c:extLst>
            <c:ext xmlns:c16="http://schemas.microsoft.com/office/drawing/2014/chart" uri="{C3380CC4-5D6E-409C-BE32-E72D297353CC}">
              <c16:uniqueId val="{00000001-E0A7-4637-B175-5F5DC8090695}"/>
            </c:ext>
          </c:extLst>
        </c:ser>
        <c:dLbls>
          <c:showLegendKey val="0"/>
          <c:showVal val="0"/>
          <c:showCatName val="0"/>
          <c:showSerName val="0"/>
          <c:showPercent val="0"/>
          <c:showBubbleSize val="0"/>
        </c:dLbls>
        <c:gapWidth val="150"/>
        <c:overlap val="100"/>
        <c:axId val="144761552"/>
        <c:axId val="16546376"/>
      </c:barChart>
      <c:catAx>
        <c:axId val="144761552"/>
        <c:scaling>
          <c:orientation val="maxMin"/>
        </c:scaling>
        <c:delete val="0"/>
        <c:axPos val="l"/>
        <c:numFmt formatCode="General" sourceLinked="0"/>
        <c:majorTickMark val="out"/>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6546376"/>
        <c:crosses val="autoZero"/>
        <c:auto val="1"/>
        <c:lblAlgn val="ctr"/>
        <c:lblOffset val="100"/>
        <c:noMultiLvlLbl val="0"/>
      </c:catAx>
      <c:valAx>
        <c:axId val="16546376"/>
        <c:scaling>
          <c:orientation val="minMax"/>
          <c:max val="44640"/>
          <c:min val="44454"/>
        </c:scaling>
        <c:delete val="0"/>
        <c:axPos val="t"/>
        <c:majorGridlines/>
        <c:numFmt formatCode="m/d/yy;@" sourceLinked="0"/>
        <c:majorTickMark val="out"/>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44761552"/>
        <c:crosses val="autoZero"/>
        <c:crossBetween val="between"/>
      </c:valAx>
    </c:plotArea>
    <c:legend>
      <c:legendPos val="r"/>
      <c:legendEntry>
        <c:idx val="0"/>
        <c:delete val="1"/>
      </c:legendEntry>
      <c:overlay val="0"/>
      <c:txPr>
        <a:bodyPr rot="0" spcFirstLastPara="0"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showDLblsOverMax val="0"/>
  </c:chart>
  <c:txPr>
    <a:bodyPr/>
    <a:lstStyle/>
    <a:p>
      <a:pPr>
        <a:defRPr lang="en-US"/>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453973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863673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2764" y="422082"/>
            <a:ext cx="2287960" cy="325340"/>
          </a:xfrm>
        </p:spPr>
        <p:txBody>
          <a:bodyPr/>
          <a:lstStyle/>
          <a:p>
            <a:r>
              <a:rPr lang="en-IN" sz="1800" dirty="0">
                <a:solidFill>
                  <a:schemeClr val="bg2">
                    <a:lumMod val="40000"/>
                    <a:lumOff val="60000"/>
                  </a:schemeClr>
                </a:solidFill>
              </a:rPr>
              <a:t>2022 Major Project</a:t>
            </a:r>
          </a:p>
        </p:txBody>
      </p:sp>
      <p:sp>
        <p:nvSpPr>
          <p:cNvPr id="3" name="Subtitle 2"/>
          <p:cNvSpPr>
            <a:spLocks noGrp="1"/>
          </p:cNvSpPr>
          <p:nvPr>
            <p:ph type="subTitle" idx="1"/>
          </p:nvPr>
        </p:nvSpPr>
        <p:spPr>
          <a:xfrm>
            <a:off x="1512764" y="674507"/>
            <a:ext cx="9118130" cy="861420"/>
          </a:xfrm>
        </p:spPr>
        <p:txBody>
          <a:bodyPr>
            <a:noAutofit/>
          </a:bodyPr>
          <a:lstStyle/>
          <a:p>
            <a:r>
              <a:rPr lang="en-IN" sz="4400" dirty="0">
                <a:solidFill>
                  <a:schemeClr val="tx1"/>
                </a:solidFill>
              </a:rPr>
              <a:t>Driver Drowsiness Detection</a:t>
            </a:r>
          </a:p>
        </p:txBody>
      </p:sp>
      <p:sp>
        <p:nvSpPr>
          <p:cNvPr id="4" name="TextBox 3"/>
          <p:cNvSpPr txBox="1"/>
          <p:nvPr/>
        </p:nvSpPr>
        <p:spPr>
          <a:xfrm>
            <a:off x="9390491" y="2973787"/>
            <a:ext cx="2210462" cy="2554545"/>
          </a:xfrm>
          <a:prstGeom prst="rect">
            <a:avLst/>
          </a:prstGeom>
          <a:noFill/>
        </p:spPr>
        <p:txBody>
          <a:bodyPr wrap="square" rtlCol="0">
            <a:spAutoFit/>
          </a:bodyPr>
          <a:lstStyle/>
          <a:p>
            <a:r>
              <a:rPr lang="en-IN" sz="2000" dirty="0" err="1">
                <a:solidFill>
                  <a:schemeClr val="bg2">
                    <a:lumMod val="40000"/>
                    <a:lumOff val="60000"/>
                  </a:schemeClr>
                </a:solidFill>
              </a:rPr>
              <a:t>Anshika</a:t>
            </a:r>
            <a:r>
              <a:rPr lang="en-IN" sz="2000" dirty="0">
                <a:solidFill>
                  <a:schemeClr val="bg2">
                    <a:lumMod val="40000"/>
                    <a:lumOff val="60000"/>
                  </a:schemeClr>
                </a:solidFill>
              </a:rPr>
              <a:t> </a:t>
            </a:r>
            <a:r>
              <a:rPr lang="en-IN" sz="2000" dirty="0" err="1">
                <a:solidFill>
                  <a:schemeClr val="bg2">
                    <a:lumMod val="40000"/>
                    <a:lumOff val="60000"/>
                  </a:schemeClr>
                </a:solidFill>
              </a:rPr>
              <a:t>Singhal</a:t>
            </a:r>
            <a:endParaRPr lang="en-IN" sz="2000" dirty="0">
              <a:solidFill>
                <a:schemeClr val="bg2">
                  <a:lumMod val="40000"/>
                  <a:lumOff val="60000"/>
                </a:schemeClr>
              </a:solidFill>
            </a:endParaRPr>
          </a:p>
          <a:p>
            <a:r>
              <a:rPr lang="en-IN" sz="2000" dirty="0">
                <a:solidFill>
                  <a:schemeClr val="bg2">
                    <a:lumMod val="40000"/>
                    <a:lumOff val="60000"/>
                  </a:schemeClr>
                </a:solidFill>
              </a:rPr>
              <a:t>(1803210027)</a:t>
            </a:r>
          </a:p>
          <a:p>
            <a:endParaRPr lang="en-IN" sz="2000" dirty="0">
              <a:solidFill>
                <a:schemeClr val="bg2">
                  <a:lumMod val="40000"/>
                  <a:lumOff val="60000"/>
                </a:schemeClr>
              </a:solidFill>
            </a:endParaRPr>
          </a:p>
          <a:p>
            <a:r>
              <a:rPr lang="en-IN" sz="2000" dirty="0" err="1">
                <a:solidFill>
                  <a:schemeClr val="bg2">
                    <a:lumMod val="40000"/>
                    <a:lumOff val="60000"/>
                  </a:schemeClr>
                </a:solidFill>
              </a:rPr>
              <a:t>Kashish</a:t>
            </a:r>
            <a:r>
              <a:rPr lang="en-IN" sz="2000" dirty="0">
                <a:solidFill>
                  <a:schemeClr val="bg2">
                    <a:lumMod val="40000"/>
                    <a:lumOff val="60000"/>
                  </a:schemeClr>
                </a:solidFill>
              </a:rPr>
              <a:t> Sharma</a:t>
            </a:r>
          </a:p>
          <a:p>
            <a:r>
              <a:rPr lang="en-IN" sz="2000" dirty="0">
                <a:solidFill>
                  <a:schemeClr val="bg2">
                    <a:lumMod val="40000"/>
                    <a:lumOff val="60000"/>
                  </a:schemeClr>
                </a:solidFill>
              </a:rPr>
              <a:t>(1803210101)</a:t>
            </a:r>
          </a:p>
          <a:p>
            <a:endParaRPr lang="en-IN" sz="2000" dirty="0">
              <a:solidFill>
                <a:schemeClr val="bg2">
                  <a:lumMod val="40000"/>
                  <a:lumOff val="60000"/>
                </a:schemeClr>
              </a:solidFill>
            </a:endParaRPr>
          </a:p>
          <a:p>
            <a:r>
              <a:rPr lang="en-IN" sz="2000" dirty="0" err="1">
                <a:solidFill>
                  <a:schemeClr val="bg2">
                    <a:lumMod val="40000"/>
                    <a:lumOff val="60000"/>
                  </a:schemeClr>
                </a:solidFill>
              </a:rPr>
              <a:t>Naman</a:t>
            </a:r>
            <a:r>
              <a:rPr lang="en-IN" sz="2000" dirty="0">
                <a:solidFill>
                  <a:schemeClr val="bg2">
                    <a:lumMod val="40000"/>
                    <a:lumOff val="60000"/>
                  </a:schemeClr>
                </a:solidFill>
              </a:rPr>
              <a:t> Jain</a:t>
            </a:r>
          </a:p>
          <a:p>
            <a:r>
              <a:rPr lang="en-IN" sz="2000" dirty="0">
                <a:solidFill>
                  <a:schemeClr val="bg2">
                    <a:lumMod val="40000"/>
                    <a:lumOff val="60000"/>
                  </a:schemeClr>
                </a:solidFill>
              </a:rPr>
              <a:t>(1803210078)</a:t>
            </a:r>
          </a:p>
        </p:txBody>
      </p:sp>
      <p:pic>
        <p:nvPicPr>
          <p:cNvPr id="9" name="Picture 8"/>
          <p:cNvPicPr>
            <a:picLocks noChangeAspect="1"/>
          </p:cNvPicPr>
          <p:nvPr/>
        </p:nvPicPr>
        <p:blipFill>
          <a:blip r:embed="rId2"/>
          <a:stretch>
            <a:fillRect/>
          </a:stretch>
        </p:blipFill>
        <p:spPr>
          <a:xfrm>
            <a:off x="2106930" y="2426649"/>
            <a:ext cx="5645592" cy="3306242"/>
          </a:xfrm>
          <a:prstGeom prst="rect">
            <a:avLst/>
          </a:prstGeom>
        </p:spPr>
      </p:pic>
      <p:sp>
        <p:nvSpPr>
          <p:cNvPr id="5" name="Text Box 4"/>
          <p:cNvSpPr txBox="1"/>
          <p:nvPr/>
        </p:nvSpPr>
        <p:spPr>
          <a:xfrm>
            <a:off x="9390491" y="2525092"/>
            <a:ext cx="1962150" cy="368300"/>
          </a:xfrm>
          <a:prstGeom prst="rect">
            <a:avLst/>
          </a:prstGeom>
          <a:noFill/>
        </p:spPr>
        <p:txBody>
          <a:bodyPr wrap="square" rtlCol="0">
            <a:spAutoFit/>
          </a:bodyPr>
          <a:lstStyle/>
          <a:p>
            <a:r>
              <a:rPr lang="en-US" u="sng" dirty="0"/>
              <a:t>Team Members:</a:t>
            </a:r>
          </a:p>
        </p:txBody>
      </p:sp>
      <p:sp>
        <p:nvSpPr>
          <p:cNvPr id="6" name="Text Box 5"/>
          <p:cNvSpPr txBox="1"/>
          <p:nvPr/>
        </p:nvSpPr>
        <p:spPr>
          <a:xfrm>
            <a:off x="3139441" y="1519622"/>
            <a:ext cx="5526018" cy="461665"/>
          </a:xfrm>
          <a:prstGeom prst="rect">
            <a:avLst/>
          </a:prstGeom>
          <a:noFill/>
        </p:spPr>
        <p:txBody>
          <a:bodyPr wrap="square" rtlCol="0">
            <a:spAutoFit/>
          </a:bodyPr>
          <a:lstStyle/>
          <a:p>
            <a:r>
              <a:rPr lang="en-US" sz="2400" dirty="0"/>
              <a:t>Team Guide:- Dr. Anil Kumar </a:t>
            </a:r>
            <a:r>
              <a:rPr lang="en-US" sz="2400" dirty="0" err="1"/>
              <a:t>Dubey</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917" y="358011"/>
            <a:ext cx="6038763" cy="584775"/>
          </a:xfrm>
          <a:prstGeom prst="rect">
            <a:avLst/>
          </a:prstGeom>
        </p:spPr>
        <p:txBody>
          <a:bodyPr wrap="square">
            <a:spAutoFit/>
          </a:bodyPr>
          <a:lstStyle/>
          <a:p>
            <a:pPr marL="457200" indent="-457200">
              <a:buFont typeface="Wingdings" panose="05000000000000000000" pitchFamily="2" charset="2"/>
              <a:buChar char="v"/>
            </a:pPr>
            <a:r>
              <a:rPr lang="en-US" sz="3200" u="sng" dirty="0"/>
              <a:t>Previous related work-3</a:t>
            </a:r>
          </a:p>
        </p:txBody>
      </p:sp>
      <p:sp>
        <p:nvSpPr>
          <p:cNvPr id="3" name="TextBox 2"/>
          <p:cNvSpPr txBox="1"/>
          <p:nvPr/>
        </p:nvSpPr>
        <p:spPr>
          <a:xfrm>
            <a:off x="517585" y="1469571"/>
            <a:ext cx="11575776" cy="4524315"/>
          </a:xfrm>
          <a:prstGeom prst="rect">
            <a:avLst/>
          </a:prstGeom>
          <a:noFill/>
        </p:spPr>
        <p:txBody>
          <a:bodyPr wrap="square" rtlCol="0">
            <a:spAutoFit/>
          </a:bodyPr>
          <a:lstStyle/>
          <a:p>
            <a:r>
              <a:rPr lang="en-US" dirty="0"/>
              <a:t>The proposed HOG- Linear SVM system aims at successfully identifying drivers who are in a state </a:t>
            </a:r>
          </a:p>
          <a:p>
            <a:r>
              <a:rPr lang="en-US" dirty="0"/>
              <a:t>of drowsiness and immediately wake them up by sounding an alarm. This system requires a</a:t>
            </a:r>
          </a:p>
          <a:p>
            <a:r>
              <a:rPr lang="en-US" dirty="0"/>
              <a:t>camera that is to be used to obtain a live running video stream of the driver behind the wheel.</a:t>
            </a:r>
          </a:p>
          <a:p>
            <a:r>
              <a:rPr lang="en-US" dirty="0"/>
              <a:t> This video stream is </a:t>
            </a:r>
            <a:r>
              <a:rPr lang="en-US" dirty="0" err="1"/>
              <a:t>analysed</a:t>
            </a:r>
            <a:r>
              <a:rPr lang="en-US" dirty="0"/>
              <a:t> for detecting drowsiness on the driver.</a:t>
            </a:r>
          </a:p>
          <a:p>
            <a:pPr marL="342900" indent="-342900">
              <a:buAutoNum type="alphaUcPeriod"/>
            </a:pPr>
            <a:r>
              <a:rPr lang="en-US" dirty="0"/>
              <a:t>Initial Camera Setup</a:t>
            </a:r>
          </a:p>
          <a:p>
            <a:pPr marL="342900" indent="-342900"/>
            <a:endParaRPr lang="en-US" dirty="0"/>
          </a:p>
          <a:p>
            <a:r>
              <a:rPr lang="en-US" dirty="0"/>
              <a:t>B. Face Detection</a:t>
            </a:r>
          </a:p>
          <a:p>
            <a:endParaRPr lang="en-US" dirty="0"/>
          </a:p>
          <a:p>
            <a:r>
              <a:rPr lang="en-US" dirty="0"/>
              <a:t>C. Face landmark Detection and Extraction</a:t>
            </a:r>
          </a:p>
          <a:p>
            <a:endParaRPr lang="en-US" dirty="0"/>
          </a:p>
          <a:p>
            <a:r>
              <a:rPr lang="en-US" dirty="0"/>
              <a:t>D. Eye Aspect Ratio (E.A.R) Computation:</a:t>
            </a:r>
          </a:p>
          <a:p>
            <a:r>
              <a:rPr lang="en-US" dirty="0"/>
              <a:t>	 EAR = (||p2 − p6|| + ||p3 − p5||)/( 2||p1 − p4|| )</a:t>
            </a:r>
          </a:p>
          <a:p>
            <a:r>
              <a:rPr lang="en-US" dirty="0"/>
              <a:t>where p1, p2, p3, p4, p5, and p6 are the 2D landmark locations.</a:t>
            </a:r>
          </a:p>
          <a:p>
            <a:endParaRPr lang="en-US" dirty="0"/>
          </a:p>
          <a:p>
            <a:r>
              <a:rPr lang="en-US" dirty="0"/>
              <a:t>E. Drowsiness Evaluation and counter measures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8764" y="99060"/>
            <a:ext cx="5368777" cy="646331"/>
          </a:xfrm>
          <a:prstGeom prst="rect">
            <a:avLst/>
          </a:prstGeom>
          <a:noFill/>
        </p:spPr>
        <p:txBody>
          <a:bodyPr wrap="none" rtlCol="0">
            <a:spAutoFit/>
          </a:bodyPr>
          <a:lstStyle/>
          <a:p>
            <a:r>
              <a:rPr lang="en-US" sz="3600" dirty="0"/>
              <a:t>Literature Review Table</a:t>
            </a:r>
          </a:p>
        </p:txBody>
      </p:sp>
      <p:graphicFrame>
        <p:nvGraphicFramePr>
          <p:cNvPr id="4" name="Table 3"/>
          <p:cNvGraphicFramePr>
            <a:graphicFrameLocks noGrp="1"/>
          </p:cNvGraphicFramePr>
          <p:nvPr>
            <p:extLst>
              <p:ext uri="{D42A27DB-BD31-4B8C-83A1-F6EECF244321}">
                <p14:modId xmlns:p14="http://schemas.microsoft.com/office/powerpoint/2010/main" val="4149050722"/>
              </p:ext>
            </p:extLst>
          </p:nvPr>
        </p:nvGraphicFramePr>
        <p:xfrm>
          <a:off x="472584" y="1019711"/>
          <a:ext cx="10759296" cy="5584890"/>
        </p:xfrm>
        <a:graphic>
          <a:graphicData uri="http://schemas.openxmlformats.org/drawingml/2006/table">
            <a:tbl>
              <a:tblPr firstRow="1" bandRow="1">
                <a:tableStyleId>{7DF18680-E054-41AD-8BC1-D1AEF772440D}</a:tableStyleId>
              </a:tblPr>
              <a:tblGrid>
                <a:gridCol w="900878">
                  <a:extLst>
                    <a:ext uri="{9D8B030D-6E8A-4147-A177-3AD203B41FA5}">
                      <a16:colId xmlns:a16="http://schemas.microsoft.com/office/drawing/2014/main" val="20000"/>
                    </a:ext>
                  </a:extLst>
                </a:gridCol>
                <a:gridCol w="2453000">
                  <a:extLst>
                    <a:ext uri="{9D8B030D-6E8A-4147-A177-3AD203B41FA5}">
                      <a16:colId xmlns:a16="http://schemas.microsoft.com/office/drawing/2014/main" val="20001"/>
                    </a:ext>
                  </a:extLst>
                </a:gridCol>
                <a:gridCol w="2002997">
                  <a:extLst>
                    <a:ext uri="{9D8B030D-6E8A-4147-A177-3AD203B41FA5}">
                      <a16:colId xmlns:a16="http://schemas.microsoft.com/office/drawing/2014/main" val="20002"/>
                    </a:ext>
                  </a:extLst>
                </a:gridCol>
                <a:gridCol w="2589026">
                  <a:extLst>
                    <a:ext uri="{9D8B030D-6E8A-4147-A177-3AD203B41FA5}">
                      <a16:colId xmlns:a16="http://schemas.microsoft.com/office/drawing/2014/main" val="20003"/>
                    </a:ext>
                  </a:extLst>
                </a:gridCol>
                <a:gridCol w="2813395">
                  <a:extLst>
                    <a:ext uri="{9D8B030D-6E8A-4147-A177-3AD203B41FA5}">
                      <a16:colId xmlns:a16="http://schemas.microsoft.com/office/drawing/2014/main" val="20004"/>
                    </a:ext>
                  </a:extLst>
                </a:gridCol>
              </a:tblGrid>
              <a:tr h="334043">
                <a:tc>
                  <a:txBody>
                    <a:bodyPr/>
                    <a:lstStyle/>
                    <a:p>
                      <a:r>
                        <a:rPr lang="en-US" dirty="0" err="1"/>
                        <a:t>Sr.No</a:t>
                      </a:r>
                      <a:endParaRPr lang="en-US" dirty="0"/>
                    </a:p>
                  </a:txBody>
                  <a:tcPr/>
                </a:tc>
                <a:tc>
                  <a:txBody>
                    <a:bodyPr/>
                    <a:lstStyle/>
                    <a:p>
                      <a:r>
                        <a:rPr lang="en-US" dirty="0"/>
                        <a:t>Paper/Book</a:t>
                      </a:r>
                      <a:r>
                        <a:rPr lang="en-US" baseline="0" dirty="0"/>
                        <a:t> Title</a:t>
                      </a:r>
                      <a:endParaRPr lang="en-US" dirty="0"/>
                    </a:p>
                  </a:txBody>
                  <a:tcPr/>
                </a:tc>
                <a:tc>
                  <a:txBody>
                    <a:bodyPr/>
                    <a:lstStyle/>
                    <a:p>
                      <a:r>
                        <a:rPr lang="en-US" dirty="0"/>
                        <a:t>Authors</a:t>
                      </a:r>
                    </a:p>
                  </a:txBody>
                  <a:tcPr/>
                </a:tc>
                <a:tc>
                  <a:txBody>
                    <a:bodyPr/>
                    <a:lstStyle/>
                    <a:p>
                      <a:r>
                        <a:rPr lang="en-US" dirty="0"/>
                        <a:t>Publication Details</a:t>
                      </a:r>
                    </a:p>
                  </a:txBody>
                  <a:tcPr/>
                </a:tc>
                <a:tc>
                  <a:txBody>
                    <a:bodyPr/>
                    <a:lstStyle/>
                    <a:p>
                      <a:r>
                        <a:rPr lang="en-US" dirty="0"/>
                        <a:t>Summary</a:t>
                      </a:r>
                    </a:p>
                  </a:txBody>
                  <a:tcPr/>
                </a:tc>
                <a:extLst>
                  <a:ext uri="{0D108BD9-81ED-4DB2-BD59-A6C34878D82A}">
                    <a16:rowId xmlns:a16="http://schemas.microsoft.com/office/drawing/2014/main" val="10000"/>
                  </a:ext>
                </a:extLst>
              </a:tr>
              <a:tr h="1252660">
                <a:tc>
                  <a:txBody>
                    <a:bodyPr/>
                    <a:lstStyle/>
                    <a:p>
                      <a:r>
                        <a:rPr lang="en-US" dirty="0"/>
                        <a:t>1.</a:t>
                      </a:r>
                    </a:p>
                  </a:txBody>
                  <a:tcPr/>
                </a:tc>
                <a:tc>
                  <a:txBody>
                    <a:bodyPr/>
                    <a:lstStyle/>
                    <a:p>
                      <a:r>
                        <a:rPr lang="en-US" sz="1200" b="0" i="0" kern="1200" dirty="0">
                          <a:solidFill>
                            <a:schemeClr val="dk1"/>
                          </a:solidFill>
                          <a:latin typeface="+mn-lt"/>
                          <a:ea typeface="+mn-ea"/>
                          <a:cs typeface="+mn-cs"/>
                        </a:rPr>
                        <a:t>Driver Fatigue Detection Based on </a:t>
                      </a:r>
                      <a:r>
                        <a:rPr lang="en-US" sz="1200" b="0" i="0" kern="1200" dirty="0" err="1">
                          <a:solidFill>
                            <a:schemeClr val="dk1"/>
                          </a:solidFill>
                          <a:latin typeface="+mn-lt"/>
                          <a:ea typeface="+mn-ea"/>
                          <a:cs typeface="+mn-cs"/>
                        </a:rPr>
                        <a:t>Convolutional</a:t>
                      </a:r>
                      <a:r>
                        <a:rPr lang="en-US" sz="1200" b="0" i="0" kern="1200" dirty="0">
                          <a:solidFill>
                            <a:schemeClr val="dk1"/>
                          </a:solidFill>
                          <a:latin typeface="+mn-lt"/>
                          <a:ea typeface="+mn-ea"/>
                          <a:cs typeface="+mn-cs"/>
                        </a:rPr>
                        <a:t> Neural Networks Using EM-CNN</a:t>
                      </a:r>
                    </a:p>
                    <a:p>
                      <a:br>
                        <a:rPr lang="en-US" sz="1200" dirty="0"/>
                      </a:br>
                      <a:endParaRPr lang="en-US" sz="1200" dirty="0"/>
                    </a:p>
                  </a:txBody>
                  <a:tcPr/>
                </a:tc>
                <a:tc>
                  <a:txBody>
                    <a:bodyPr/>
                    <a:lstStyle/>
                    <a:p>
                      <a:r>
                        <a:rPr lang="en-US" sz="1200" b="0" i="0" kern="1200" dirty="0" err="1">
                          <a:solidFill>
                            <a:schemeClr val="dk1"/>
                          </a:solidFill>
                          <a:latin typeface="+mn-lt"/>
                          <a:ea typeface="+mn-ea"/>
                          <a:cs typeface="+mn-cs"/>
                        </a:rPr>
                        <a:t>Zuopeng</a:t>
                      </a:r>
                      <a:r>
                        <a:rPr lang="en-US" sz="1200" b="0" i="0" kern="1200" dirty="0">
                          <a:solidFill>
                            <a:schemeClr val="dk1"/>
                          </a:solidFill>
                          <a:latin typeface="+mn-lt"/>
                          <a:ea typeface="+mn-ea"/>
                          <a:cs typeface="+mn-cs"/>
                        </a:rPr>
                        <a:t> </a:t>
                      </a:r>
                      <a:r>
                        <a:rPr lang="en-US" sz="1200" b="0" i="0" kern="1200" dirty="0" err="1">
                          <a:solidFill>
                            <a:schemeClr val="dk1"/>
                          </a:solidFill>
                          <a:latin typeface="+mn-lt"/>
                          <a:ea typeface="+mn-ea"/>
                          <a:cs typeface="+mn-cs"/>
                        </a:rPr>
                        <a:t>Zhao,Nana</a:t>
                      </a:r>
                      <a:r>
                        <a:rPr lang="en-US" sz="1200" b="0" i="0" kern="1200" dirty="0">
                          <a:solidFill>
                            <a:schemeClr val="dk1"/>
                          </a:solidFill>
                          <a:latin typeface="+mn-lt"/>
                          <a:ea typeface="+mn-ea"/>
                          <a:cs typeface="+mn-cs"/>
                        </a:rPr>
                        <a:t> </a:t>
                      </a:r>
                      <a:r>
                        <a:rPr lang="en-US" sz="1200" b="0" i="0" kern="1200" dirty="0" err="1">
                          <a:solidFill>
                            <a:schemeClr val="dk1"/>
                          </a:solidFill>
                          <a:latin typeface="+mn-lt"/>
                          <a:ea typeface="+mn-ea"/>
                          <a:cs typeface="+mn-cs"/>
                        </a:rPr>
                        <a:t>Zhou,Lan</a:t>
                      </a:r>
                      <a:r>
                        <a:rPr lang="en-US" sz="1200" b="0" i="0" kern="1200" dirty="0">
                          <a:solidFill>
                            <a:schemeClr val="dk1"/>
                          </a:solidFill>
                          <a:latin typeface="+mn-lt"/>
                          <a:ea typeface="+mn-ea"/>
                          <a:cs typeface="+mn-cs"/>
                        </a:rPr>
                        <a:t> Zhang, </a:t>
                      </a:r>
                      <a:r>
                        <a:rPr lang="en-US" sz="1200" b="0" i="0" kern="1200" dirty="0" err="1">
                          <a:solidFill>
                            <a:schemeClr val="dk1"/>
                          </a:solidFill>
                          <a:latin typeface="+mn-lt"/>
                          <a:ea typeface="+mn-ea"/>
                          <a:cs typeface="+mn-cs"/>
                        </a:rPr>
                        <a:t>Hualin</a:t>
                      </a:r>
                      <a:r>
                        <a:rPr lang="en-US" sz="1200" b="0" i="0" kern="1200" dirty="0">
                          <a:solidFill>
                            <a:schemeClr val="dk1"/>
                          </a:solidFill>
                          <a:latin typeface="+mn-lt"/>
                          <a:ea typeface="+mn-ea"/>
                          <a:cs typeface="+mn-cs"/>
                        </a:rPr>
                        <a:t> </a:t>
                      </a:r>
                      <a:r>
                        <a:rPr lang="en-US" sz="1200" b="0" i="0" kern="1200" dirty="0" err="1">
                          <a:solidFill>
                            <a:schemeClr val="dk1"/>
                          </a:solidFill>
                          <a:latin typeface="+mn-lt"/>
                          <a:ea typeface="+mn-ea"/>
                          <a:cs typeface="+mn-cs"/>
                        </a:rPr>
                        <a:t>Yan,Yi</a:t>
                      </a:r>
                      <a:r>
                        <a:rPr lang="en-US" sz="1200" b="0" i="0" kern="1200" dirty="0">
                          <a:solidFill>
                            <a:schemeClr val="dk1"/>
                          </a:solidFill>
                          <a:latin typeface="+mn-lt"/>
                          <a:ea typeface="+mn-ea"/>
                          <a:cs typeface="+mn-cs"/>
                        </a:rPr>
                        <a:t> </a:t>
                      </a:r>
                      <a:r>
                        <a:rPr lang="en-US" sz="1200" b="0" i="0" kern="1200" dirty="0" err="1">
                          <a:solidFill>
                            <a:schemeClr val="dk1"/>
                          </a:solidFill>
                          <a:latin typeface="+mn-lt"/>
                          <a:ea typeface="+mn-ea"/>
                          <a:cs typeface="+mn-cs"/>
                        </a:rPr>
                        <a:t>Xu,and</a:t>
                      </a:r>
                      <a:r>
                        <a:rPr lang="en-US" sz="1200" b="0" i="0" kern="1200" dirty="0">
                          <a:solidFill>
                            <a:schemeClr val="dk1"/>
                          </a:solidFill>
                          <a:latin typeface="+mn-lt"/>
                          <a:ea typeface="+mn-ea"/>
                          <a:cs typeface="+mn-cs"/>
                        </a:rPr>
                        <a:t> </a:t>
                      </a:r>
                      <a:r>
                        <a:rPr lang="en-US" sz="1200" b="0" i="0" kern="1200" dirty="0" err="1">
                          <a:solidFill>
                            <a:schemeClr val="dk1"/>
                          </a:solidFill>
                          <a:latin typeface="+mn-lt"/>
                          <a:ea typeface="+mn-ea"/>
                          <a:cs typeface="+mn-cs"/>
                        </a:rPr>
                        <a:t>Zhongxin</a:t>
                      </a:r>
                      <a:r>
                        <a:rPr lang="en-US" sz="1200" b="0" i="0" kern="1200" dirty="0">
                          <a:solidFill>
                            <a:schemeClr val="dk1"/>
                          </a:solidFill>
                          <a:latin typeface="+mn-lt"/>
                          <a:ea typeface="+mn-ea"/>
                          <a:cs typeface="+mn-cs"/>
                        </a:rPr>
                        <a:t> Zhang</a:t>
                      </a:r>
                      <a:endParaRPr lang="en-US" sz="1200" dirty="0"/>
                    </a:p>
                  </a:txBody>
                  <a:tcPr/>
                </a:tc>
                <a:tc>
                  <a:txBody>
                    <a:bodyPr/>
                    <a:lstStyle/>
                    <a:p>
                      <a:r>
                        <a:rPr lang="en-US" sz="1200" dirty="0">
                          <a:solidFill>
                            <a:schemeClr val="bg1">
                              <a:lumMod val="95000"/>
                              <a:lumOff val="5000"/>
                            </a:schemeClr>
                          </a:solidFill>
                        </a:rPr>
                        <a:t>Computational</a:t>
                      </a:r>
                      <a:r>
                        <a:rPr lang="en-US" sz="1200" baseline="0" dirty="0">
                          <a:solidFill>
                            <a:schemeClr val="bg1">
                              <a:lumMod val="95000"/>
                              <a:lumOff val="5000"/>
                            </a:schemeClr>
                          </a:solidFill>
                        </a:rPr>
                        <a:t> Intelligence and Neuroscience</a:t>
                      </a:r>
                      <a:endParaRPr lang="en-US" sz="1200" dirty="0">
                        <a:solidFill>
                          <a:schemeClr val="bg1">
                            <a:lumMod val="95000"/>
                            <a:lumOff val="5000"/>
                          </a:schemeClr>
                        </a:solidFill>
                      </a:endParaRPr>
                    </a:p>
                  </a:txBody>
                  <a:tcPr/>
                </a:tc>
                <a:tc>
                  <a:txBody>
                    <a:bodyPr/>
                    <a:lstStyle/>
                    <a:p>
                      <a:r>
                        <a:rPr lang="en-US" sz="1200" b="0" i="0" kern="1200" dirty="0">
                          <a:solidFill>
                            <a:schemeClr val="dk1"/>
                          </a:solidFill>
                          <a:latin typeface="+mn-lt"/>
                          <a:ea typeface="+mn-ea"/>
                          <a:cs typeface="+mn-cs"/>
                        </a:rPr>
                        <a:t>In the proposed algorithm, the multitask cascaded </a:t>
                      </a:r>
                      <a:r>
                        <a:rPr lang="en-US" sz="1200" b="0" i="0" kern="1200" dirty="0" err="1">
                          <a:solidFill>
                            <a:schemeClr val="dk1"/>
                          </a:solidFill>
                          <a:latin typeface="+mn-lt"/>
                          <a:ea typeface="+mn-ea"/>
                          <a:cs typeface="+mn-cs"/>
                        </a:rPr>
                        <a:t>convolutional</a:t>
                      </a:r>
                      <a:r>
                        <a:rPr lang="en-US" sz="1200" b="0" i="0" kern="1200" dirty="0">
                          <a:solidFill>
                            <a:schemeClr val="dk1"/>
                          </a:solidFill>
                          <a:latin typeface="+mn-lt"/>
                          <a:ea typeface="+mn-ea"/>
                          <a:cs typeface="+mn-cs"/>
                        </a:rPr>
                        <a:t> network (MTCNN) architecture is employed in face detection and feature point location, and the region of interest (ROI) is extracted using feature points.</a:t>
                      </a:r>
                      <a:endParaRPr lang="en-US" sz="1200" dirty="0"/>
                    </a:p>
                  </a:txBody>
                  <a:tcPr/>
                </a:tc>
                <a:extLst>
                  <a:ext uri="{0D108BD9-81ED-4DB2-BD59-A6C34878D82A}">
                    <a16:rowId xmlns:a16="http://schemas.microsoft.com/office/drawing/2014/main" val="10001"/>
                  </a:ext>
                </a:extLst>
              </a:tr>
              <a:tr h="1169149">
                <a:tc>
                  <a:txBody>
                    <a:bodyPr/>
                    <a:lstStyle/>
                    <a:p>
                      <a:r>
                        <a:rPr lang="en-US"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dk1"/>
                          </a:solidFill>
                          <a:latin typeface="+mn-lt"/>
                          <a:ea typeface="+mn-ea"/>
                          <a:cs typeface="+mn-cs"/>
                        </a:rPr>
                        <a:t>Real Time Driver Drowsiness Detection</a:t>
                      </a:r>
                    </a:p>
                    <a:p>
                      <a:endParaRPr lang="en-US" sz="1200" dirty="0"/>
                    </a:p>
                  </a:txBody>
                  <a:tcPr/>
                </a:tc>
                <a:tc>
                  <a:txBody>
                    <a:bodyPr/>
                    <a:lstStyle/>
                    <a:p>
                      <a:r>
                        <a:rPr lang="en-US" sz="1200" b="0" kern="1200" dirty="0">
                          <a:solidFill>
                            <a:schemeClr val="bg1"/>
                          </a:solidFill>
                          <a:latin typeface="+mn-lt"/>
                          <a:ea typeface="+mn-ea"/>
                          <a:cs typeface="+mn-cs"/>
                        </a:rPr>
                        <a:t>Eddie</a:t>
                      </a:r>
                      <a:r>
                        <a:rPr lang="en-US" sz="1200" b="0" kern="1200" baseline="0" dirty="0">
                          <a:solidFill>
                            <a:schemeClr val="bg1"/>
                          </a:solidFill>
                          <a:latin typeface="+mn-lt"/>
                          <a:ea typeface="+mn-ea"/>
                          <a:cs typeface="+mn-cs"/>
                        </a:rPr>
                        <a:t> E Galarza, Franklin Silva, Eddie </a:t>
                      </a:r>
                      <a:r>
                        <a:rPr lang="en-US" sz="1200" b="0" kern="1200" baseline="0">
                          <a:solidFill>
                            <a:schemeClr val="bg1"/>
                          </a:solidFill>
                          <a:latin typeface="+mn-lt"/>
                          <a:ea typeface="+mn-ea"/>
                          <a:cs typeface="+mn-cs"/>
                        </a:rPr>
                        <a:t>Galarza,Paola</a:t>
                      </a:r>
                      <a:r>
                        <a:rPr lang="en-US" sz="1200" b="0" kern="1200" baseline="0" dirty="0">
                          <a:solidFill>
                            <a:schemeClr val="bg1"/>
                          </a:solidFill>
                          <a:latin typeface="+mn-lt"/>
                          <a:ea typeface="+mn-ea"/>
                          <a:cs typeface="+mn-cs"/>
                        </a:rPr>
                        <a:t> </a:t>
                      </a:r>
                      <a:r>
                        <a:rPr lang="en-US" sz="1200" b="0" kern="1200" baseline="0" dirty="0" err="1">
                          <a:solidFill>
                            <a:schemeClr val="bg1"/>
                          </a:solidFill>
                          <a:latin typeface="+mn-lt"/>
                          <a:ea typeface="+mn-ea"/>
                          <a:cs typeface="+mn-cs"/>
                        </a:rPr>
                        <a:t>M.Vilasco</a:t>
                      </a:r>
                      <a:endParaRPr lang="en-US" sz="1200" b="0" kern="1200" dirty="0">
                        <a:solidFill>
                          <a:schemeClr val="bg1"/>
                        </a:solidFill>
                        <a:latin typeface="+mn-lt"/>
                        <a:ea typeface="+mn-ea"/>
                        <a:cs typeface="+mn-cs"/>
                      </a:endParaRPr>
                    </a:p>
                    <a:p>
                      <a:br>
                        <a:rPr lang="en-US" sz="1800" b="0" i="0" kern="1200" dirty="0">
                          <a:solidFill>
                            <a:schemeClr val="dk1"/>
                          </a:solidFill>
                          <a:latin typeface="+mn-lt"/>
                          <a:ea typeface="+mn-ea"/>
                          <a:cs typeface="+mn-cs"/>
                        </a:rPr>
                      </a:br>
                      <a:endParaRPr lang="en-US" dirty="0"/>
                    </a:p>
                  </a:txBody>
                  <a:tcPr/>
                </a:tc>
                <a:tc>
                  <a:txBody>
                    <a:bodyPr/>
                    <a:lstStyle/>
                    <a:p>
                      <a:r>
                        <a:rPr lang="en-US" sz="1200" b="0" i="0" kern="1200" dirty="0">
                          <a:solidFill>
                            <a:schemeClr val="dk1"/>
                          </a:solidFill>
                          <a:latin typeface="+mn-lt"/>
                          <a:ea typeface="+mn-ea"/>
                          <a:cs typeface="+mn-cs"/>
                        </a:rPr>
                        <a:t>Proceedings of the International Conference on Information Technology &amp; Systems (ICITS 2018)</a:t>
                      </a:r>
                      <a:r>
                        <a:rPr lang="en-US" sz="1800" b="0" i="0" kern="1200" dirty="0">
                          <a:solidFill>
                            <a:schemeClr val="dk1"/>
                          </a:solidFill>
                          <a:latin typeface="+mn-lt"/>
                          <a:ea typeface="+mn-ea"/>
                          <a:cs typeface="+mn-cs"/>
                        </a:rPr>
                        <a:t> </a:t>
                      </a:r>
                      <a:br>
                        <a:rPr lang="en-US" dirty="0"/>
                      </a:b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dk1"/>
                          </a:solidFill>
                          <a:latin typeface="+mn-lt"/>
                          <a:ea typeface="+mn-ea"/>
                          <a:cs typeface="+mn-cs"/>
                        </a:rPr>
                        <a:t>Real Time Driver Drowsiness Detection Based on Driver’s Face Image Behavior Using a System of Human Computer Interaction Implemented in a Smartphone</a:t>
                      </a:r>
                    </a:p>
                    <a:p>
                      <a:endParaRPr lang="en-US" dirty="0"/>
                    </a:p>
                  </a:txBody>
                  <a:tcPr/>
                </a:tc>
                <a:extLst>
                  <a:ext uri="{0D108BD9-81ED-4DB2-BD59-A6C34878D82A}">
                    <a16:rowId xmlns:a16="http://schemas.microsoft.com/office/drawing/2014/main" val="10002"/>
                  </a:ext>
                </a:extLst>
              </a:tr>
              <a:tr h="835107">
                <a:tc>
                  <a:txBody>
                    <a:bodyPr/>
                    <a:lstStyle/>
                    <a:p>
                      <a:r>
                        <a:rPr lang="en-US" dirty="0"/>
                        <a:t>3.</a:t>
                      </a:r>
                    </a:p>
                  </a:txBody>
                  <a:tcPr/>
                </a:tc>
                <a:tc>
                  <a:txBody>
                    <a:bodyPr/>
                    <a:lstStyle/>
                    <a:p>
                      <a:r>
                        <a:rPr lang="en-US" sz="1200" dirty="0"/>
                        <a:t>Drowsiness Detection System using Machine Learning</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it-IT" sz="1200" dirty="0"/>
                        <a:t>S. Jansi Rani1 , Anand Rajasekharan2 , Chandrasekhar A R 3</a:t>
                      </a:r>
                      <a:endParaRPr lang="en-US" sz="1200" dirty="0"/>
                    </a:p>
                    <a:p>
                      <a:endParaRPr lang="en-US" dirty="0"/>
                    </a:p>
                  </a:txBody>
                  <a:tcPr/>
                </a:tc>
                <a:tc>
                  <a:txBody>
                    <a:bodyPr/>
                    <a:lstStyle/>
                    <a:p>
                      <a:r>
                        <a:rPr lang="en-US" sz="1200" dirty="0"/>
                        <a:t>INTERNATIONAL JOURNAL OF INNOVATIVE RESEARCH IN TECHNOLOGY</a:t>
                      </a:r>
                    </a:p>
                  </a:txBody>
                  <a:tcPr/>
                </a:tc>
                <a:tc>
                  <a:txBody>
                    <a:bodyPr/>
                    <a:lstStyle/>
                    <a:p>
                      <a:r>
                        <a:rPr lang="en-US" sz="1200" dirty="0"/>
                        <a:t>This</a:t>
                      </a:r>
                      <a:r>
                        <a:rPr lang="en-US" sz="1200" baseline="0" dirty="0"/>
                        <a:t>  research uses </a:t>
                      </a:r>
                      <a:r>
                        <a:rPr lang="en-US" sz="1200" baseline="0" dirty="0" err="1"/>
                        <a:t>Convolutional</a:t>
                      </a:r>
                      <a:r>
                        <a:rPr lang="en-US" sz="1200" baseline="0" dirty="0"/>
                        <a:t> Neural Network to predict drivers drowsiness.</a:t>
                      </a:r>
                      <a:endParaRPr lang="en-US" sz="1200" dirty="0"/>
                    </a:p>
                  </a:txBody>
                  <a:tcPr/>
                </a:tc>
                <a:extLst>
                  <a:ext uri="{0D108BD9-81ED-4DB2-BD59-A6C34878D82A}">
                    <a16:rowId xmlns:a16="http://schemas.microsoft.com/office/drawing/2014/main" val="10003"/>
                  </a:ext>
                </a:extLst>
              </a:tr>
              <a:tr h="1652970">
                <a:tc>
                  <a:txBody>
                    <a:bodyPr/>
                    <a:lstStyle/>
                    <a:p>
                      <a:r>
                        <a:rPr lang="en-US" dirty="0"/>
                        <a:t>4.</a:t>
                      </a:r>
                    </a:p>
                  </a:txBody>
                  <a:tcPr/>
                </a:tc>
                <a:tc>
                  <a:txBody>
                    <a:bodyPr/>
                    <a:lstStyle/>
                    <a:p>
                      <a:r>
                        <a:rPr lang="en-IN" sz="1200" kern="1200" dirty="0">
                          <a:solidFill>
                            <a:schemeClr val="dk1"/>
                          </a:solidFill>
                          <a:effectLst/>
                          <a:latin typeface="+mn-lt"/>
                          <a:ea typeface="+mn-ea"/>
                          <a:cs typeface="+mn-cs"/>
                        </a:rPr>
                        <a:t>A study on driver fatigue recognition based on SVM method</a:t>
                      </a:r>
                      <a:endParaRPr lang="en-US" sz="1200" dirty="0"/>
                    </a:p>
                  </a:txBody>
                  <a:tcPr/>
                </a:tc>
                <a:tc>
                  <a:txBody>
                    <a:bodyPr/>
                    <a:lstStyle/>
                    <a:p>
                      <a:r>
                        <a:rPr lang="en-IN" sz="1200" kern="1200" dirty="0">
                          <a:solidFill>
                            <a:schemeClr val="dk1"/>
                          </a:solidFill>
                          <a:effectLst/>
                          <a:latin typeface="+mn-lt"/>
                          <a:ea typeface="+mn-ea"/>
                          <a:cs typeface="+mn-cs"/>
                        </a:rPr>
                        <a:t>Y. Gao, Z. You, H. Zhang,  J. Zhang, M. Zhou, and C. Wu</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u="none" strike="noStrike" kern="1200" dirty="0">
                          <a:solidFill>
                            <a:schemeClr val="dk1"/>
                          </a:solidFill>
                          <a:effectLst/>
                          <a:latin typeface="+mn-lt"/>
                          <a:ea typeface="+mn-ea"/>
                          <a:cs typeface="+mn-cs"/>
                        </a:rPr>
                        <a:t>Fatigue Recognition Based on SVM</a:t>
                      </a:r>
                      <a:endParaRPr lang="en-IN" sz="1200" kern="1200" dirty="0">
                        <a:solidFill>
                          <a:schemeClr val="dk1"/>
                        </a:solidFill>
                        <a:effectLst/>
                        <a:latin typeface="+mn-lt"/>
                        <a:ea typeface="+mn-ea"/>
                        <a:cs typeface="+mn-cs"/>
                      </a:endParaRPr>
                    </a:p>
                    <a:p>
                      <a:endParaRPr lang="en-US" sz="1200" dirty="0"/>
                    </a:p>
                  </a:txBody>
                  <a:tcPr/>
                </a:tc>
                <a:tc>
                  <a:txBody>
                    <a:bodyPr/>
                    <a:lstStyle/>
                    <a:p>
                      <a:r>
                        <a:rPr lang="en-IN" sz="1200" kern="1200" dirty="0">
                          <a:solidFill>
                            <a:schemeClr val="dk1"/>
                          </a:solidFill>
                          <a:effectLst/>
                          <a:latin typeface="+mn-lt"/>
                          <a:ea typeface="+mn-ea"/>
                          <a:cs typeface="+mn-cs"/>
                        </a:rPr>
                        <a:t>With the purpose to propose one recognition fatigue model, the measurements of vehicle control characteristics, physiological and psychological under fatigue have been studied through dynamic and static driving tests in the paper</a:t>
                      </a:r>
                      <a:endParaRPr lang="en-US" sz="1200"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sym typeface="+mn-ea"/>
              </a:rPr>
              <a:t>Proposed Method</a:t>
            </a:r>
            <a:br>
              <a:rPr lang="en-IN" dirty="0"/>
            </a:br>
            <a:endParaRPr lang="en-US" dirty="0"/>
          </a:p>
        </p:txBody>
      </p:sp>
      <p:sp>
        <p:nvSpPr>
          <p:cNvPr id="4" name="Text Box 3"/>
          <p:cNvSpPr txBox="1"/>
          <p:nvPr/>
        </p:nvSpPr>
        <p:spPr>
          <a:xfrm>
            <a:off x="728345" y="1791335"/>
            <a:ext cx="7628255" cy="368300"/>
          </a:xfrm>
          <a:prstGeom prst="rect">
            <a:avLst/>
          </a:prstGeom>
          <a:noFill/>
        </p:spPr>
        <p:txBody>
          <a:bodyPr wrap="square" rtlCol="0" anchor="t">
            <a:spAutoFit/>
          </a:bodyPr>
          <a:lstStyle/>
          <a:p>
            <a:r>
              <a:rPr lang="en-US" dirty="0"/>
              <a:t>Step 1 – Take image as input from a camera.</a:t>
            </a:r>
          </a:p>
        </p:txBody>
      </p:sp>
      <p:sp>
        <p:nvSpPr>
          <p:cNvPr id="5" name="Text Box 4"/>
          <p:cNvSpPr txBox="1"/>
          <p:nvPr/>
        </p:nvSpPr>
        <p:spPr>
          <a:xfrm>
            <a:off x="728345" y="2385695"/>
            <a:ext cx="8074660" cy="2306955"/>
          </a:xfrm>
          <a:prstGeom prst="rect">
            <a:avLst/>
          </a:prstGeom>
          <a:noFill/>
        </p:spPr>
        <p:txBody>
          <a:bodyPr wrap="square" rtlCol="0" anchor="t">
            <a:spAutoFit/>
          </a:bodyPr>
          <a:lstStyle/>
          <a:p>
            <a:r>
              <a:rPr lang="en-US"/>
              <a:t>Step 2 – Detect the face in the image and create a Region of Interest (ROI).</a:t>
            </a:r>
          </a:p>
          <a:p>
            <a:endParaRPr lang="en-US"/>
          </a:p>
          <a:p>
            <a:r>
              <a:rPr lang="en-US"/>
              <a:t>Step 3 – Detect the eyes from ROI and feed it to the classifier(CNN).</a:t>
            </a:r>
          </a:p>
          <a:p>
            <a:endParaRPr lang="en-US"/>
          </a:p>
          <a:p>
            <a:r>
              <a:rPr lang="en-US"/>
              <a:t>Step 4 – Classifier will categorize whether eyes are open or closed.</a:t>
            </a:r>
          </a:p>
          <a:p>
            <a:endParaRPr lang="en-US"/>
          </a:p>
          <a:p>
            <a:r>
              <a:rPr lang="en-US"/>
              <a:t>Step 5 – Calculate score to check whether the person is drowsy.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solidFill>
                  <a:schemeClr val="tx1"/>
                </a:solidFill>
                <a:sym typeface="+mn-ea"/>
              </a:rPr>
              <a:t>Use case diagram</a:t>
            </a:r>
            <a:endParaRPr lang="en-IN" sz="4000" dirty="0">
              <a:solidFill>
                <a:schemeClr val="tx1"/>
              </a:solidFill>
            </a:endParaRPr>
          </a:p>
        </p:txBody>
      </p:sp>
      <p:pic>
        <p:nvPicPr>
          <p:cNvPr id="2050" name="Picture 5759865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285" y="1306195"/>
            <a:ext cx="3832225" cy="513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5078828" cy="724075"/>
          </a:xfrm>
        </p:spPr>
        <p:txBody>
          <a:bodyPr/>
          <a:lstStyle/>
          <a:p>
            <a:pPr marL="342900" indent="-342900">
              <a:buFont typeface="Wingdings" panose="05000000000000000000" pitchFamily="2" charset="2"/>
              <a:buChar char="Ø"/>
            </a:pPr>
            <a:r>
              <a:rPr lang="en-IN" sz="3600" dirty="0">
                <a:solidFill>
                  <a:schemeClr val="tx1"/>
                </a:solidFill>
              </a:rPr>
              <a:t>Data Flow Diagram</a:t>
            </a:r>
          </a:p>
        </p:txBody>
      </p:sp>
      <p:pic>
        <p:nvPicPr>
          <p:cNvPr id="3074" name="Picture 10267705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1322" y="982774"/>
            <a:ext cx="3153492" cy="5377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Implementation</a:t>
            </a:r>
            <a:br>
              <a:rPr lang="en-US" dirty="0"/>
            </a:br>
            <a:endParaRPr lang="en-US" dirty="0"/>
          </a:p>
        </p:txBody>
      </p:sp>
      <p:sp>
        <p:nvSpPr>
          <p:cNvPr id="3" name="Text Box 2"/>
          <p:cNvSpPr txBox="1"/>
          <p:nvPr/>
        </p:nvSpPr>
        <p:spPr>
          <a:xfrm>
            <a:off x="770890" y="1397635"/>
            <a:ext cx="10949305" cy="5631180"/>
          </a:xfrm>
          <a:prstGeom prst="rect">
            <a:avLst/>
          </a:prstGeom>
          <a:noFill/>
        </p:spPr>
        <p:txBody>
          <a:bodyPr wrap="square" rtlCol="0">
            <a:spAutoFit/>
          </a:bodyPr>
          <a:lstStyle/>
          <a:p>
            <a:pPr algn="l"/>
            <a:r>
              <a:rPr lang="en-US" dirty="0">
                <a:sym typeface="+mn-ea"/>
              </a:rPr>
              <a:t>A. Data Gathering</a:t>
            </a:r>
            <a:endParaRPr lang="en-US" dirty="0"/>
          </a:p>
          <a:p>
            <a:pPr algn="l"/>
            <a:r>
              <a:rPr lang="en-US" dirty="0">
                <a:sym typeface="+mn-ea"/>
              </a:rPr>
              <a:t>Dataset is prepared by collecting the images from the image data from the Kaggle.There are a lot of datasets that contain the data regarding the same details of the eye and facial movement depicting the sleepy behaviour of the person.</a:t>
            </a:r>
          </a:p>
          <a:p>
            <a:pPr algn="l"/>
            <a:r>
              <a:rPr lang="en-US" dirty="0">
                <a:sym typeface="+mn-ea"/>
              </a:rPr>
              <a:t> </a:t>
            </a:r>
          </a:p>
          <a:p>
            <a:pPr algn="l"/>
            <a:r>
              <a:rPr lang="en-US" dirty="0">
                <a:sym typeface="+mn-ea"/>
              </a:rPr>
              <a:t>B. Data Cleaning</a:t>
            </a:r>
            <a:endParaRPr lang="en-US" dirty="0"/>
          </a:p>
          <a:p>
            <a:pPr algn="l"/>
            <a:r>
              <a:rPr lang="en-US" dirty="0">
                <a:sym typeface="+mn-ea"/>
              </a:rPr>
              <a:t>One of the most significant steps in any machine learning project is data cleaning. There are several different methods of statistical analysis and data visualization techniques in the dataset that you can use to explore the data to identify the appropriate data cleaning operations to be conducted. In our dataset, we cleaned all the null values and</a:t>
            </a:r>
            <a:endParaRPr lang="en-US" dirty="0"/>
          </a:p>
          <a:p>
            <a:pPr algn="l"/>
            <a:r>
              <a:rPr lang="en-US" dirty="0">
                <a:sym typeface="+mn-ea"/>
              </a:rPr>
              <a:t>checked whether all the </a:t>
            </a:r>
            <a:r>
              <a:rPr lang="en-US" dirty="0" err="1">
                <a:sym typeface="+mn-ea"/>
              </a:rPr>
              <a:t>datatypes</a:t>
            </a:r>
            <a:r>
              <a:rPr lang="en-US" dirty="0">
                <a:sym typeface="+mn-ea"/>
              </a:rPr>
              <a:t> are valid.</a:t>
            </a:r>
            <a:endParaRPr lang="en-US" dirty="0"/>
          </a:p>
          <a:p>
            <a:pPr algn="l"/>
            <a:endParaRPr lang="en-US" dirty="0"/>
          </a:p>
          <a:p>
            <a:pPr algn="l"/>
            <a:r>
              <a:rPr lang="en-US" dirty="0">
                <a:sym typeface="+mn-ea"/>
              </a:rPr>
              <a:t>C. Data Exploration</a:t>
            </a:r>
            <a:endParaRPr lang="en-US" dirty="0"/>
          </a:p>
          <a:p>
            <a:pPr algn="l">
              <a:buNone/>
            </a:pPr>
            <a:r>
              <a:rPr lang="en-US" dirty="0">
                <a:sym typeface="+mn-ea"/>
              </a:rPr>
              <a:t>        Also known as E.D.A, exploratory data analysis is a very important phase in researching and investigating various data sets and summarizing their significant characteristics, often using different methods of data visualization. It allows to obtain repeated trends, spot anomalies, test theories and conclusions to decide the best way to monitor data sources to get the results with greater precision.</a:t>
            </a:r>
            <a:endParaRPr lang="en-US" dirty="0"/>
          </a:p>
          <a:p>
            <a:pPr algn="l"/>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sym typeface="+mn-ea"/>
              </a:rPr>
              <a:t>Implementation(continue..)</a:t>
            </a:r>
            <a:br>
              <a:rPr lang="en-US" dirty="0"/>
            </a:br>
            <a:endParaRPr lang="en-US" dirty="0"/>
          </a:p>
        </p:txBody>
      </p:sp>
      <p:sp>
        <p:nvSpPr>
          <p:cNvPr id="3" name="Text Box 2"/>
          <p:cNvSpPr txBox="1"/>
          <p:nvPr/>
        </p:nvSpPr>
        <p:spPr>
          <a:xfrm>
            <a:off x="721995" y="1619250"/>
            <a:ext cx="10930890" cy="4246245"/>
          </a:xfrm>
          <a:prstGeom prst="rect">
            <a:avLst/>
          </a:prstGeom>
          <a:noFill/>
        </p:spPr>
        <p:txBody>
          <a:bodyPr wrap="square" rtlCol="0">
            <a:spAutoFit/>
          </a:bodyPr>
          <a:lstStyle/>
          <a:p>
            <a:pPr>
              <a:buNone/>
            </a:pPr>
            <a:r>
              <a:rPr lang="en-US" dirty="0">
                <a:sym typeface="+mn-ea"/>
              </a:rPr>
              <a:t>D.  Prediction using Machine learning</a:t>
            </a:r>
          </a:p>
          <a:p>
            <a:pPr>
              <a:buNone/>
            </a:pPr>
            <a:r>
              <a:rPr lang="en-US"/>
              <a:t>The model we will be using to build it is with Keras using Convolutional Neural Networks (CNN). A convolutional neural network is a special type of deep neural network which performs extremely well for image classification purposes. A CNN basically consists of an input layer, an output layer and a hidden layer which can have multiple layers. A convolution operation is performed on these layers using a filter that performs 2D matrix multiplication on the layer and filter.</a:t>
            </a:r>
          </a:p>
          <a:p>
            <a:pPr>
              <a:buNone/>
            </a:pPr>
            <a:endParaRPr lang="en-US"/>
          </a:p>
          <a:p>
            <a:pPr>
              <a:buNone/>
            </a:pPr>
            <a:r>
              <a:rPr lang="en-US"/>
              <a:t>The CNN model architecture consists of the following layers:</a:t>
            </a:r>
          </a:p>
          <a:p>
            <a:pPr>
              <a:buNone/>
            </a:pPr>
            <a:endParaRPr lang="en-US"/>
          </a:p>
          <a:p>
            <a:pPr>
              <a:buNone/>
            </a:pPr>
            <a:r>
              <a:rPr lang="en-US"/>
              <a:t>Convolutional layer; 32 nodes, kernel size 3</a:t>
            </a:r>
          </a:p>
          <a:p>
            <a:pPr>
              <a:buNone/>
            </a:pPr>
            <a:r>
              <a:rPr lang="en-US"/>
              <a:t>Convolutional layer; 32 nodes, kernel size 3</a:t>
            </a:r>
          </a:p>
          <a:p>
            <a:pPr>
              <a:buNone/>
            </a:pPr>
            <a:r>
              <a:rPr lang="en-US"/>
              <a:t>Convolutional layer; 64 nodes, kernel size 3</a:t>
            </a:r>
          </a:p>
          <a:p>
            <a:pPr>
              <a:buNone/>
            </a:pPr>
            <a:r>
              <a:rPr lang="en-US"/>
              <a:t>Fully connected layer; 128 nodes</a:t>
            </a:r>
          </a:p>
          <a:p>
            <a:pPr>
              <a:buNone/>
            </a:pPr>
            <a:r>
              <a:rPr lang="en-US"/>
              <a:t>The final layer is also a fully connected layer with 2 nodes. A Relu activation function is used in all the layers except the output layer in which we used Softmax.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6040936" cy="827442"/>
          </a:xfrm>
        </p:spPr>
        <p:txBody>
          <a:bodyPr/>
          <a:lstStyle/>
          <a:p>
            <a:pPr marL="514350" indent="-514350">
              <a:buFont typeface="Wingdings" panose="05000000000000000000" pitchFamily="2" charset="2"/>
              <a:buChar char="Ø"/>
            </a:pPr>
            <a:r>
              <a:rPr lang="en-IN" sz="3600" dirty="0">
                <a:solidFill>
                  <a:schemeClr val="tx1"/>
                </a:solidFill>
              </a:rPr>
              <a:t>Working Mechanism</a:t>
            </a:r>
          </a:p>
        </p:txBody>
      </p:sp>
      <p:pic>
        <p:nvPicPr>
          <p:cNvPr id="4098" name="Picture 14624077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1357" y="1422703"/>
            <a:ext cx="7924276" cy="5131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IN" dirty="0">
                <a:solidFill>
                  <a:schemeClr val="tx1"/>
                </a:solidFill>
              </a:rPr>
              <a:t>Deliverables</a:t>
            </a:r>
          </a:p>
        </p:txBody>
      </p:sp>
      <p:sp>
        <p:nvSpPr>
          <p:cNvPr id="3" name="Content Placeholder 2"/>
          <p:cNvSpPr txBox="1"/>
          <p:nvPr/>
        </p:nvSpPr>
        <p:spPr>
          <a:xfrm>
            <a:off x="709723" y="1526098"/>
            <a:ext cx="3981548" cy="423859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indent="0">
              <a:buNone/>
            </a:pPr>
            <a:endParaRPr lang="en-IN" sz="2400" dirty="0">
              <a:latin typeface="Arial Rounded MT Bold" panose="020F0704030504030204" pitchFamily="34" charset="0"/>
            </a:endParaRPr>
          </a:p>
          <a:p>
            <a:pPr lvl="0"/>
            <a:r>
              <a:rPr lang="en-US" sz="2400" dirty="0">
                <a:latin typeface="Arial Rounded MT Bold" panose="020F0704030504030204" pitchFamily="34" charset="0"/>
              </a:rPr>
              <a:t>Drivers</a:t>
            </a:r>
            <a:endParaRPr lang="en-IN" sz="2400" dirty="0">
              <a:latin typeface="Arial Rounded MT Bold" panose="020F0704030504030204" pitchFamily="34" charset="0"/>
            </a:endParaRPr>
          </a:p>
          <a:p>
            <a:pPr lvl="0"/>
            <a:r>
              <a:rPr lang="en-US" sz="2400" dirty="0">
                <a:latin typeface="Arial Rounded MT Bold" panose="020F0704030504030204" pitchFamily="34" charset="0"/>
              </a:rPr>
              <a:t>Common People</a:t>
            </a:r>
            <a:endParaRPr lang="en-IN" sz="2400" dirty="0">
              <a:latin typeface="Arial Rounded MT Bold" panose="020F0704030504030204" pitchFamily="34" charset="0"/>
            </a:endParaRPr>
          </a:p>
          <a:p>
            <a:pPr lvl="0"/>
            <a:r>
              <a:rPr lang="en-US" sz="2400" dirty="0">
                <a:latin typeface="Arial Rounded MT Bold" panose="020F0704030504030204" pitchFamily="34" charset="0"/>
              </a:rPr>
              <a:t>Traffic Police</a:t>
            </a:r>
            <a:endParaRPr lang="en-IN" sz="2400" dirty="0">
              <a:latin typeface="Arial Rounded MT Bold" panose="020F0704030504030204" pitchFamily="34" charset="0"/>
            </a:endParaRPr>
          </a:p>
          <a:p>
            <a:endParaRPr lang="en-US" sz="2400" dirty="0">
              <a:latin typeface="Arial Rounded MT Bold" panose="020F0704030504030204" pitchFamily="34" charset="0"/>
            </a:endParaRPr>
          </a:p>
          <a:p>
            <a:endParaRPr lang="en-US" dirty="0">
              <a:latin typeface="Arial Rounded MT Bold" panose="020F0704030504030204" pitchFamily="34" charset="0"/>
            </a:endParaRPr>
          </a:p>
          <a:p>
            <a:endParaRPr lang="en-US"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Arial Narrow" panose="020B0606020202030204" pitchFamily="34" charset="0"/>
              </a:rPr>
              <a:t>Snaphots</a:t>
            </a:r>
            <a:r>
              <a:rPr lang="en-US" sz="4000" dirty="0">
                <a:latin typeface="Arial Narrow" panose="020B0606020202030204" pitchFamily="34" charset="0"/>
              </a:rPr>
              <a:t>:</a:t>
            </a:r>
            <a:br>
              <a:rPr lang="en-US" sz="3200" dirty="0">
                <a:latin typeface="Arial Narrow" panose="020B0606020202030204" pitchFamily="34" charset="0"/>
              </a:rPr>
            </a:br>
            <a:endParaRPr lang="en-US" sz="3200" dirty="0">
              <a:latin typeface="Arial Narrow" panose="020B0606020202030204" pitchFamily="34" charset="0"/>
            </a:endParaRPr>
          </a:p>
        </p:txBody>
      </p:sp>
      <p:sp>
        <p:nvSpPr>
          <p:cNvPr id="4" name="TextBox 3"/>
          <p:cNvSpPr txBox="1"/>
          <p:nvPr/>
        </p:nvSpPr>
        <p:spPr>
          <a:xfrm>
            <a:off x="6897467" y="2429738"/>
            <a:ext cx="5101051" cy="1477328"/>
          </a:xfrm>
          <a:prstGeom prst="rect">
            <a:avLst/>
          </a:prstGeom>
          <a:noFill/>
        </p:spPr>
        <p:txBody>
          <a:bodyPr wrap="square" rtlCol="0">
            <a:spAutoFit/>
          </a:bodyPr>
          <a:lstStyle/>
          <a:p>
            <a:r>
              <a:rPr lang="en-US" dirty="0"/>
              <a:t>This image shows that when the eyes of</a:t>
            </a:r>
          </a:p>
          <a:p>
            <a:r>
              <a:rPr lang="en-US" dirty="0"/>
              <a:t> the driver are open or he is awake .At that time the Score is 0 or less than threshold value and label is open. In this case alarm will not beep.</a:t>
            </a:r>
          </a:p>
        </p:txBody>
      </p:sp>
      <p:pic>
        <p:nvPicPr>
          <p:cNvPr id="7" name="Picture 6"/>
          <p:cNvPicPr>
            <a:picLocks noChangeAspect="1"/>
          </p:cNvPicPr>
          <p:nvPr/>
        </p:nvPicPr>
        <p:blipFill>
          <a:blip r:embed="rId2"/>
          <a:stretch>
            <a:fillRect/>
          </a:stretch>
        </p:blipFill>
        <p:spPr>
          <a:xfrm>
            <a:off x="1283533" y="1642938"/>
            <a:ext cx="4269856" cy="3763949"/>
          </a:xfrm>
          <a:prstGeom prst="rect">
            <a:avLst/>
          </a:prstGeom>
        </p:spPr>
      </p:pic>
      <p:sp>
        <p:nvSpPr>
          <p:cNvPr id="8" name="TextBox 7"/>
          <p:cNvSpPr txBox="1"/>
          <p:nvPr/>
        </p:nvSpPr>
        <p:spPr>
          <a:xfrm>
            <a:off x="1566407" y="5971430"/>
            <a:ext cx="8137164" cy="923330"/>
          </a:xfrm>
          <a:prstGeom prst="rect">
            <a:avLst/>
          </a:prstGeom>
          <a:noFill/>
        </p:spPr>
        <p:txBody>
          <a:bodyPr wrap="none" rtlCol="0">
            <a:spAutoFit/>
          </a:bodyPr>
          <a:lstStyle/>
          <a:p>
            <a:r>
              <a:rPr lang="en-IN" dirty="0"/>
              <a:t>Label: Open , represents eyes are open</a:t>
            </a:r>
          </a:p>
          <a:p>
            <a:r>
              <a:rPr lang="en-IN" dirty="0"/>
              <a:t>Score : It’s value if reached greater than threshold value alarm ill beep.</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Agenda</a:t>
            </a:r>
          </a:p>
        </p:txBody>
      </p:sp>
      <p:sp>
        <p:nvSpPr>
          <p:cNvPr id="3" name="Content Placeholder 2"/>
          <p:cNvSpPr txBox="1"/>
          <p:nvPr/>
        </p:nvSpPr>
        <p:spPr>
          <a:xfrm>
            <a:off x="518890" y="1410804"/>
            <a:ext cx="8825659" cy="510926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en-US" dirty="0">
                <a:latin typeface="Arial Rounded MT Bold" panose="020F0704030504030204" pitchFamily="34" charset="0"/>
              </a:rPr>
              <a:t>Motivation</a:t>
            </a:r>
          </a:p>
          <a:p>
            <a:r>
              <a:rPr lang="en-US" dirty="0">
                <a:latin typeface="Arial Rounded MT Bold" panose="020F0704030504030204" pitchFamily="34" charset="0"/>
              </a:rPr>
              <a:t>Objective </a:t>
            </a:r>
          </a:p>
          <a:p>
            <a:r>
              <a:rPr lang="en-US" dirty="0">
                <a:latin typeface="Arial Rounded MT Bold" panose="020F0704030504030204" pitchFamily="34" charset="0"/>
              </a:rPr>
              <a:t>Scope</a:t>
            </a:r>
          </a:p>
          <a:p>
            <a:r>
              <a:rPr lang="en-US" dirty="0">
                <a:latin typeface="Arial Rounded MT Bold" panose="020F0704030504030204" pitchFamily="34" charset="0"/>
              </a:rPr>
              <a:t>Software and Hardware Requirements</a:t>
            </a:r>
          </a:p>
          <a:p>
            <a:r>
              <a:rPr lang="en-US" dirty="0">
                <a:latin typeface="Arial Rounded MT Bold" panose="020F0704030504030204" pitchFamily="34" charset="0"/>
              </a:rPr>
              <a:t>Related Previous Work</a:t>
            </a:r>
          </a:p>
          <a:p>
            <a:r>
              <a:rPr lang="en-US" dirty="0">
                <a:latin typeface="Arial Rounded MT Bold" panose="020F0704030504030204" pitchFamily="34" charset="0"/>
              </a:rPr>
              <a:t>Proposed Method</a:t>
            </a:r>
          </a:p>
          <a:p>
            <a:r>
              <a:rPr lang="en-US" b="1" dirty="0"/>
              <a:t>Deliverables </a:t>
            </a:r>
          </a:p>
          <a:p>
            <a:r>
              <a:rPr lang="en-US" b="1" dirty="0"/>
              <a:t>Snapshots/Implementation</a:t>
            </a:r>
            <a:endParaRPr lang="en-US" dirty="0"/>
          </a:p>
          <a:p>
            <a:r>
              <a:rPr lang="en-US" b="1" dirty="0"/>
              <a:t>Gantt Chart </a:t>
            </a:r>
          </a:p>
          <a:p>
            <a:r>
              <a:rPr lang="en-US" b="1" dirty="0"/>
              <a:t>Conclusion</a:t>
            </a:r>
            <a:endParaRPr lang="en-US" dirty="0"/>
          </a:p>
          <a:p>
            <a:r>
              <a:rPr lang="en-US" b="1" dirty="0"/>
              <a:t>References</a:t>
            </a:r>
          </a:p>
          <a:p>
            <a:r>
              <a:rPr lang="en-US" b="1" dirty="0">
                <a:latin typeface="Arial Rounded MT Bold" panose="020F0704030504030204" pitchFamily="34" charset="0"/>
              </a:rPr>
              <a:t>Questions &amp; Answers</a:t>
            </a:r>
            <a:endParaRPr lang="en-US" dirty="0">
              <a:latin typeface="Arial Rounded MT Bold" panose="020F0704030504030204" pitchFamily="34" charset="0"/>
            </a:endParaRPr>
          </a:p>
          <a:p>
            <a:pPr marL="0" indent="0">
              <a:buNone/>
            </a:pPr>
            <a:endParaRPr lang="en-US" dirty="0">
              <a:latin typeface="Arial Rounded MT Bold" panose="020F0704030504030204" pitchFamily="34" charset="0"/>
            </a:endParaRPr>
          </a:p>
          <a:p>
            <a:endParaRPr lang="en-US"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15707" y="2052666"/>
            <a:ext cx="5746422" cy="2308324"/>
          </a:xfrm>
          <a:prstGeom prst="rect">
            <a:avLst/>
          </a:prstGeom>
          <a:noFill/>
        </p:spPr>
        <p:txBody>
          <a:bodyPr wrap="square" rtlCol="0">
            <a:spAutoFit/>
          </a:bodyPr>
          <a:lstStyle/>
          <a:p>
            <a:pPr algn="just"/>
            <a:r>
              <a:rPr lang="en-US" dirty="0"/>
              <a:t>In this, the eyes are partially closed ,as it is closed  for  less time and score has not crossed threshold value, so it’s not showing any alarm frame but when eyes partially closed for more time and score increased above threshold then alarming frame with red color will be shown .Also there will be a beep which will alert both the driver and the fellow passengers.</a:t>
            </a:r>
          </a:p>
        </p:txBody>
      </p:sp>
      <p:pic>
        <p:nvPicPr>
          <p:cNvPr id="6" name="Picture 5"/>
          <p:cNvPicPr>
            <a:picLocks noChangeAspect="1"/>
          </p:cNvPicPr>
          <p:nvPr/>
        </p:nvPicPr>
        <p:blipFill>
          <a:blip r:embed="rId2"/>
          <a:stretch>
            <a:fillRect/>
          </a:stretch>
        </p:blipFill>
        <p:spPr>
          <a:xfrm>
            <a:off x="991760" y="850790"/>
            <a:ext cx="5056632" cy="4397071"/>
          </a:xfrm>
          <a:prstGeom prst="rect">
            <a:avLst/>
          </a:prstGeom>
        </p:spPr>
      </p:pic>
      <p:sp>
        <p:nvSpPr>
          <p:cNvPr id="7" name="TextBox 6"/>
          <p:cNvSpPr txBox="1"/>
          <p:nvPr/>
        </p:nvSpPr>
        <p:spPr>
          <a:xfrm>
            <a:off x="1566407" y="5971430"/>
            <a:ext cx="8137164" cy="923330"/>
          </a:xfrm>
          <a:prstGeom prst="rect">
            <a:avLst/>
          </a:prstGeom>
          <a:noFill/>
        </p:spPr>
        <p:txBody>
          <a:bodyPr wrap="none" rtlCol="0">
            <a:spAutoFit/>
          </a:bodyPr>
          <a:lstStyle/>
          <a:p>
            <a:r>
              <a:rPr lang="en-IN" dirty="0"/>
              <a:t>Label: Closed , we are considering partially closed eyes as closed.</a:t>
            </a:r>
          </a:p>
          <a:p>
            <a:r>
              <a:rPr lang="en-IN" dirty="0"/>
              <a:t>Score : It’s value if reached greater than threshold value alarm ill beep.</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1-12-27 at 2.22.26 PM.jpeg"/>
          <p:cNvPicPr>
            <a:picLocks noChangeAspect="1"/>
          </p:cNvPicPr>
          <p:nvPr/>
        </p:nvPicPr>
        <p:blipFill>
          <a:blip r:embed="rId2"/>
          <a:srcRect l="20536" t="8730" r="31250" b="21825"/>
          <a:stretch>
            <a:fillRect/>
          </a:stretch>
        </p:blipFill>
        <p:spPr>
          <a:xfrm>
            <a:off x="359228" y="1240971"/>
            <a:ext cx="6128658" cy="4680858"/>
          </a:xfrm>
          <a:prstGeom prst="rect">
            <a:avLst/>
          </a:prstGeom>
        </p:spPr>
      </p:pic>
      <p:sp>
        <p:nvSpPr>
          <p:cNvPr id="4" name="TextBox 3"/>
          <p:cNvSpPr txBox="1"/>
          <p:nvPr/>
        </p:nvSpPr>
        <p:spPr>
          <a:xfrm>
            <a:off x="6781800" y="2220685"/>
            <a:ext cx="5367175" cy="1754326"/>
          </a:xfrm>
          <a:prstGeom prst="rect">
            <a:avLst/>
          </a:prstGeom>
          <a:noFill/>
        </p:spPr>
        <p:txBody>
          <a:bodyPr wrap="none" rtlCol="0">
            <a:spAutoFit/>
          </a:bodyPr>
          <a:lstStyle/>
          <a:p>
            <a:r>
              <a:rPr lang="en-US" dirty="0"/>
              <a:t>In this the eyes are fully closed and the </a:t>
            </a:r>
          </a:p>
          <a:p>
            <a:r>
              <a:rPr lang="en-US" dirty="0"/>
              <a:t>score has crossed the threshold so it is showing</a:t>
            </a:r>
          </a:p>
          <a:p>
            <a:r>
              <a:rPr lang="en-US" dirty="0"/>
              <a:t>The alarming frame with red color. Also there</a:t>
            </a:r>
          </a:p>
          <a:p>
            <a:r>
              <a:rPr lang="en-US" dirty="0"/>
              <a:t> will be a beep which will alert both the driver</a:t>
            </a:r>
          </a:p>
          <a:p>
            <a:r>
              <a:rPr lang="en-US" dirty="0"/>
              <a:t>and the fellow passengers.</a:t>
            </a:r>
          </a:p>
          <a:p>
            <a:r>
              <a:rPr lang="en-US" dirty="0"/>
              <a:t> </a:t>
            </a:r>
          </a:p>
        </p:txBody>
      </p:sp>
      <p:sp>
        <p:nvSpPr>
          <p:cNvPr id="5" name="TextBox 4"/>
          <p:cNvSpPr txBox="1"/>
          <p:nvPr/>
        </p:nvSpPr>
        <p:spPr>
          <a:xfrm>
            <a:off x="1566407" y="5971430"/>
            <a:ext cx="4883068" cy="646331"/>
          </a:xfrm>
          <a:prstGeom prst="rect">
            <a:avLst/>
          </a:prstGeom>
          <a:noFill/>
        </p:spPr>
        <p:txBody>
          <a:bodyPr wrap="none" rtlCol="0">
            <a:spAutoFit/>
          </a:bodyPr>
          <a:lstStyle/>
          <a:p>
            <a:r>
              <a:rPr lang="en-IN" dirty="0"/>
              <a:t>Label: Closed , represents eyes are closed</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98743"/>
            <a:ext cx="9404723" cy="692270"/>
          </a:xfrm>
        </p:spPr>
        <p:txBody>
          <a:bodyPr/>
          <a:lstStyle/>
          <a:p>
            <a:r>
              <a:rPr lang="en-IN" dirty="0">
                <a:solidFill>
                  <a:schemeClr val="tx1"/>
                </a:solidFill>
              </a:rPr>
              <a:t>Code Snippets</a:t>
            </a:r>
          </a:p>
        </p:txBody>
      </p:sp>
      <p:pic>
        <p:nvPicPr>
          <p:cNvPr id="3" name="Picture 2"/>
          <p:cNvPicPr>
            <a:picLocks noChangeAspect="1"/>
          </p:cNvPicPr>
          <p:nvPr/>
        </p:nvPicPr>
        <p:blipFill>
          <a:blip r:embed="rId2"/>
          <a:srcRect l="-933" t="15529"/>
          <a:stretch>
            <a:fillRect/>
          </a:stretch>
        </p:blipFill>
        <p:spPr>
          <a:xfrm>
            <a:off x="408940" y="1523365"/>
            <a:ext cx="5768975" cy="4714875"/>
          </a:xfrm>
          <a:prstGeom prst="rect">
            <a:avLst/>
          </a:prstGeom>
        </p:spPr>
      </p:pic>
      <p:sp>
        <p:nvSpPr>
          <p:cNvPr id="4" name="Text Box 3"/>
          <p:cNvSpPr txBox="1"/>
          <p:nvPr/>
        </p:nvSpPr>
        <p:spPr>
          <a:xfrm>
            <a:off x="6887845" y="1631315"/>
            <a:ext cx="4405630" cy="2861310"/>
          </a:xfrm>
          <a:prstGeom prst="rect">
            <a:avLst/>
          </a:prstGeom>
          <a:noFill/>
        </p:spPr>
        <p:txBody>
          <a:bodyPr wrap="square" rtlCol="0">
            <a:spAutoFit/>
          </a:bodyPr>
          <a:lstStyle/>
          <a:p>
            <a:r>
              <a:rPr lang="en-US"/>
              <a:t>The following figure shows the selection of frames like x,y,w,h coordinates are taken and a rectangular frame on face is selected. then on it eye frame is selected and is converted to gray scale image.The pixels are stored in the array which is dynamically expanding and then prediction is done based on the pixel values.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0809"/>
          </a:xfrm>
        </p:spPr>
        <p:txBody>
          <a:bodyPr/>
          <a:lstStyle/>
          <a:p>
            <a:r>
              <a:rPr lang="en-IN" dirty="0">
                <a:solidFill>
                  <a:schemeClr val="tx1"/>
                </a:solidFill>
              </a:rPr>
              <a:t>Code snippets (continue…)</a:t>
            </a:r>
          </a:p>
        </p:txBody>
      </p:sp>
      <p:pic>
        <p:nvPicPr>
          <p:cNvPr id="3" name="Picture 2"/>
          <p:cNvPicPr>
            <a:picLocks noChangeAspect="1"/>
          </p:cNvPicPr>
          <p:nvPr/>
        </p:nvPicPr>
        <p:blipFill>
          <a:blip r:embed="rId2"/>
          <a:srcRect b="23372"/>
          <a:stretch>
            <a:fillRect/>
          </a:stretch>
        </p:blipFill>
        <p:spPr>
          <a:xfrm>
            <a:off x="326390" y="2040890"/>
            <a:ext cx="7168515" cy="3429000"/>
          </a:xfrm>
          <a:prstGeom prst="rect">
            <a:avLst/>
          </a:prstGeom>
        </p:spPr>
      </p:pic>
      <p:sp>
        <p:nvSpPr>
          <p:cNvPr id="4" name="Text Box 3"/>
          <p:cNvSpPr txBox="1"/>
          <p:nvPr/>
        </p:nvSpPr>
        <p:spPr>
          <a:xfrm>
            <a:off x="7685405" y="2202180"/>
            <a:ext cx="4630420" cy="2306955"/>
          </a:xfrm>
          <a:prstGeom prst="rect">
            <a:avLst/>
          </a:prstGeom>
          <a:noFill/>
        </p:spPr>
        <p:txBody>
          <a:bodyPr wrap="none" rtlCol="0">
            <a:spAutoFit/>
          </a:bodyPr>
          <a:lstStyle/>
          <a:p>
            <a:r>
              <a:rPr lang="en-US"/>
              <a:t>If both the eyes are closed then the </a:t>
            </a:r>
          </a:p>
          <a:p>
            <a:r>
              <a:rPr lang="en-US"/>
              <a:t>output will be displayed as closed </a:t>
            </a:r>
          </a:p>
          <a:p>
            <a:r>
              <a:rPr lang="en-US"/>
              <a:t>because the pixel values are as 1.</a:t>
            </a:r>
          </a:p>
          <a:p>
            <a:r>
              <a:rPr lang="en-US"/>
              <a:t>Since the given threshold is 15 . So if the</a:t>
            </a:r>
          </a:p>
          <a:p>
            <a:r>
              <a:rPr lang="en-US"/>
              <a:t>score is greater than 15 then the system </a:t>
            </a:r>
          </a:p>
          <a:p>
            <a:r>
              <a:rPr lang="en-US"/>
              <a:t>will beep the alarm and the driver will</a:t>
            </a:r>
          </a:p>
          <a:p>
            <a:r>
              <a:rPr lang="en-US"/>
              <a:t>woke up.</a:t>
            </a:r>
          </a:p>
          <a:p>
            <a:r>
              <a:rPr lang="en-US"/>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Gantt Chart</a:t>
            </a:r>
          </a:p>
        </p:txBody>
      </p:sp>
      <p:graphicFrame>
        <p:nvGraphicFramePr>
          <p:cNvPr id="4" name="Chart 3"/>
          <p:cNvGraphicFramePr/>
          <p:nvPr/>
        </p:nvGraphicFramePr>
        <p:xfrm>
          <a:off x="446314" y="1539240"/>
          <a:ext cx="10526486" cy="37795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8238" y="386834"/>
            <a:ext cx="2180405" cy="769441"/>
          </a:xfrm>
          <a:prstGeom prst="rect">
            <a:avLst/>
          </a:prstGeom>
        </p:spPr>
        <p:txBody>
          <a:bodyPr wrap="none">
            <a:spAutoFit/>
          </a:bodyPr>
          <a:lstStyle/>
          <a:p>
            <a:r>
              <a:rPr lang="en-IN" sz="4400" dirty="0">
                <a:latin typeface="+mj-lt"/>
              </a:rPr>
              <a:t>Graphs</a:t>
            </a:r>
          </a:p>
        </p:txBody>
      </p:sp>
      <p:pic>
        <p:nvPicPr>
          <p:cNvPr id="3" name="Picture 2" descr="Screenshot (520)"/>
          <p:cNvPicPr/>
          <p:nvPr/>
        </p:nvPicPr>
        <p:blipFill>
          <a:blip r:embed="rId2"/>
          <a:stretch>
            <a:fillRect/>
          </a:stretch>
        </p:blipFill>
        <p:spPr>
          <a:xfrm>
            <a:off x="1209357" y="1711642"/>
            <a:ext cx="3607117" cy="2509837"/>
          </a:xfrm>
          <a:prstGeom prst="rect">
            <a:avLst/>
          </a:prstGeom>
        </p:spPr>
      </p:pic>
      <p:pic>
        <p:nvPicPr>
          <p:cNvPr id="4" name="Picture 3" descr="Screenshot (521)"/>
          <p:cNvPicPr/>
          <p:nvPr/>
        </p:nvPicPr>
        <p:blipFill>
          <a:blip r:embed="rId3"/>
          <a:stretch>
            <a:fillRect/>
          </a:stretch>
        </p:blipFill>
        <p:spPr>
          <a:xfrm>
            <a:off x="7155815" y="1813558"/>
            <a:ext cx="3275330" cy="2407921"/>
          </a:xfrm>
          <a:prstGeom prst="rect">
            <a:avLst/>
          </a:prstGeom>
        </p:spPr>
      </p:pic>
      <p:sp>
        <p:nvSpPr>
          <p:cNvPr id="6" name="TextBox 5"/>
          <p:cNvSpPr txBox="1"/>
          <p:nvPr/>
        </p:nvSpPr>
        <p:spPr>
          <a:xfrm>
            <a:off x="2534753" y="4227611"/>
            <a:ext cx="1287779" cy="307777"/>
          </a:xfrm>
          <a:prstGeom prst="rect">
            <a:avLst/>
          </a:prstGeom>
          <a:noFill/>
        </p:spPr>
        <p:txBody>
          <a:bodyPr wrap="square" rtlCol="0">
            <a:spAutoFit/>
          </a:bodyPr>
          <a:lstStyle/>
          <a:p>
            <a:r>
              <a:rPr lang="en-IN" sz="1400" dirty="0"/>
              <a:t>Graph 1</a:t>
            </a:r>
          </a:p>
        </p:txBody>
      </p:sp>
      <p:sp>
        <p:nvSpPr>
          <p:cNvPr id="7" name="TextBox 6"/>
          <p:cNvSpPr txBox="1"/>
          <p:nvPr/>
        </p:nvSpPr>
        <p:spPr>
          <a:xfrm>
            <a:off x="8501213" y="4227611"/>
            <a:ext cx="1287779" cy="307777"/>
          </a:xfrm>
          <a:prstGeom prst="rect">
            <a:avLst/>
          </a:prstGeom>
          <a:noFill/>
        </p:spPr>
        <p:txBody>
          <a:bodyPr wrap="square" rtlCol="0">
            <a:spAutoFit/>
          </a:bodyPr>
          <a:lstStyle/>
          <a:p>
            <a:r>
              <a:rPr lang="en-IN" sz="1400" dirty="0"/>
              <a:t>Graph 2</a:t>
            </a:r>
          </a:p>
        </p:txBody>
      </p:sp>
      <p:sp>
        <p:nvSpPr>
          <p:cNvPr id="8" name="TextBox 7"/>
          <p:cNvSpPr txBox="1"/>
          <p:nvPr/>
        </p:nvSpPr>
        <p:spPr>
          <a:xfrm>
            <a:off x="463546" y="5168168"/>
            <a:ext cx="11380038" cy="1477328"/>
          </a:xfrm>
          <a:prstGeom prst="rect">
            <a:avLst/>
          </a:prstGeom>
          <a:noFill/>
        </p:spPr>
        <p:txBody>
          <a:bodyPr wrap="none" rtlCol="0">
            <a:spAutoFit/>
          </a:bodyPr>
          <a:lstStyle/>
          <a:p>
            <a:r>
              <a:rPr lang="en-US" dirty="0"/>
              <a:t>Graph1 is showing average accuracy of different algorithms including KNN, SVM, CNN in our system.</a:t>
            </a:r>
          </a:p>
          <a:p>
            <a:r>
              <a:rPr lang="en-US" dirty="0"/>
              <a:t> KNN with 82% accuracy, SVM with 88 % accuracy and CNN with the highest accuracy 96 %.</a:t>
            </a:r>
          </a:p>
          <a:p>
            <a:endParaRPr lang="en-US" dirty="0"/>
          </a:p>
          <a:p>
            <a:r>
              <a:rPr lang="en-US" dirty="0"/>
              <a:t>Graph 2 representing epoch wise accuracy of the CNN algorithm in our system</a:t>
            </a:r>
            <a:endParaRPr lang="en-IN" dirty="0"/>
          </a:p>
          <a:p>
            <a:endParaRPr lang="en-IN" dirty="0"/>
          </a:p>
        </p:txBody>
      </p:sp>
    </p:spTree>
    <p:extLst>
      <p:ext uri="{BB962C8B-B14F-4D97-AF65-F5344CB8AC3E}">
        <p14:creationId xmlns:p14="http://schemas.microsoft.com/office/powerpoint/2010/main" val="2096451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Conclusion</a:t>
            </a:r>
            <a:br>
              <a:rPr lang="en-US" dirty="0"/>
            </a:br>
            <a:endParaRPr lang="en-US" dirty="0"/>
          </a:p>
        </p:txBody>
      </p:sp>
      <p:sp>
        <p:nvSpPr>
          <p:cNvPr id="4" name="Text Box 3"/>
          <p:cNvSpPr txBox="1"/>
          <p:nvPr/>
        </p:nvSpPr>
        <p:spPr>
          <a:xfrm>
            <a:off x="837565" y="1795780"/>
            <a:ext cx="10180955" cy="4401205"/>
          </a:xfrm>
          <a:prstGeom prst="rect">
            <a:avLst/>
          </a:prstGeom>
          <a:noFill/>
        </p:spPr>
        <p:txBody>
          <a:bodyPr wrap="square" rtlCol="0">
            <a:spAutoFit/>
          </a:bodyPr>
          <a:lstStyle/>
          <a:p>
            <a:pPr marL="342900" indent="-342900" algn="l">
              <a:buFont typeface="Wingdings" panose="05000000000000000000" pitchFamily="2" charset="2"/>
              <a:buChar char="v"/>
            </a:pPr>
            <a:r>
              <a:rPr lang="en-US" sz="2000" dirty="0">
                <a:latin typeface="Arial Rounded MT Bold" panose="020F0704030504030204" pitchFamily="34" charset="0"/>
              </a:rPr>
              <a:t>By making use of the technologies of computer vision, an interdisciplinary science that deals with how computers can be made more intelligent by developing techniques that help them gather high-level understanding from digital images or videos, a solution can be developed for this problem of detecting and notifying of driver drowsiness. </a:t>
            </a:r>
          </a:p>
          <a:p>
            <a:pPr algn="l"/>
            <a:endParaRPr lang="en-US" sz="2000" dirty="0">
              <a:latin typeface="Arial Rounded MT Bold" panose="020F0704030504030204" pitchFamily="34" charset="0"/>
            </a:endParaRPr>
          </a:p>
          <a:p>
            <a:pPr marL="342900" indent="-342900" algn="l">
              <a:buFont typeface="Wingdings" panose="05000000000000000000" pitchFamily="2" charset="2"/>
              <a:buChar char="v"/>
            </a:pPr>
            <a:r>
              <a:rPr lang="en-US" sz="2000" dirty="0">
                <a:latin typeface="Arial Rounded MT Bold" panose="020F0704030504030204" pitchFamily="34" charset="0"/>
              </a:rPr>
              <a:t>The main idea behind this project is to develop a computer vision system, using </a:t>
            </a:r>
            <a:r>
              <a:rPr lang="en-US" sz="2000" dirty="0" err="1">
                <a:latin typeface="Arial Rounded MT Bold" panose="020F0704030504030204" pitchFamily="34" charset="0"/>
              </a:rPr>
              <a:t>OpenCV</a:t>
            </a:r>
            <a:r>
              <a:rPr lang="en-US" sz="2000" dirty="0">
                <a:latin typeface="Arial Rounded MT Bold" panose="020F0704030504030204" pitchFamily="34" charset="0"/>
              </a:rPr>
              <a:t>, which is non- intrusive that can automatically detect driver drowsiness in a real-time video stream and will alert the driver by playing an alarm if they appear to be drowsy. </a:t>
            </a:r>
          </a:p>
          <a:p>
            <a:pPr algn="l"/>
            <a:endParaRPr lang="en-US" sz="2000" dirty="0">
              <a:latin typeface="Arial Rounded MT Bold" panose="020F0704030504030204" pitchFamily="34" charset="0"/>
            </a:endParaRPr>
          </a:p>
          <a:p>
            <a:pPr marL="342900" indent="-342900" algn="l">
              <a:buFont typeface="Wingdings" panose="05000000000000000000" pitchFamily="2" charset="2"/>
              <a:buChar char="v"/>
            </a:pPr>
            <a:r>
              <a:rPr lang="en-US" sz="2000" dirty="0">
                <a:latin typeface="Arial Rounded MT Bold" panose="020F0704030504030204" pitchFamily="34" charset="0"/>
              </a:rPr>
              <a:t>This system would make use of an algorithm that detects the eye landmark points of the driver and based on this can determine if the driver is in a drowsy state or not, and appropriately sound an alarm.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References</a:t>
            </a:r>
          </a:p>
        </p:txBody>
      </p:sp>
      <p:sp>
        <p:nvSpPr>
          <p:cNvPr id="3" name="Content Placeholder 2"/>
          <p:cNvSpPr txBox="1"/>
          <p:nvPr/>
        </p:nvSpPr>
        <p:spPr>
          <a:xfrm>
            <a:off x="709723" y="1526098"/>
            <a:ext cx="3981548" cy="423859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indent="0">
              <a:buNone/>
            </a:pPr>
            <a:endParaRPr lang="en-IN" sz="2400" dirty="0">
              <a:latin typeface="Arial Rounded MT Bold" panose="020F0704030504030204" pitchFamily="34" charset="0"/>
            </a:endParaRPr>
          </a:p>
          <a:p>
            <a:pPr lvl="0"/>
            <a:endParaRPr lang="en-IN" sz="2400" dirty="0">
              <a:latin typeface="Arial Rounded MT Bold" panose="020F0704030504030204" pitchFamily="34" charset="0"/>
            </a:endParaRPr>
          </a:p>
          <a:p>
            <a:endParaRPr lang="en-US" sz="2400" dirty="0">
              <a:latin typeface="Arial Rounded MT Bold" panose="020F0704030504030204" pitchFamily="34" charset="0"/>
            </a:endParaRPr>
          </a:p>
          <a:p>
            <a:endParaRPr lang="en-US" dirty="0">
              <a:latin typeface="Arial Rounded MT Bold" panose="020F0704030504030204" pitchFamily="34" charset="0"/>
            </a:endParaRPr>
          </a:p>
          <a:p>
            <a:endParaRPr lang="en-US" dirty="0"/>
          </a:p>
          <a:p>
            <a:endParaRPr lang="en-IN" dirty="0"/>
          </a:p>
        </p:txBody>
      </p:sp>
      <p:sp>
        <p:nvSpPr>
          <p:cNvPr id="4" name="Content Placeholder 2"/>
          <p:cNvSpPr txBox="1"/>
          <p:nvPr/>
        </p:nvSpPr>
        <p:spPr>
          <a:xfrm>
            <a:off x="327660" y="1381317"/>
            <a:ext cx="11384280" cy="515957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indent="0">
              <a:buNone/>
            </a:pPr>
            <a:r>
              <a:rPr lang="en-US" sz="2400" dirty="0"/>
              <a:t> </a:t>
            </a:r>
            <a:r>
              <a:rPr lang="en-US" sz="1800" dirty="0"/>
              <a:t>[1]  </a:t>
            </a:r>
            <a:r>
              <a:rPr lang="en-US" sz="1800" dirty="0" err="1"/>
              <a:t>Guo</a:t>
            </a:r>
            <a:r>
              <a:rPr lang="en-US" sz="1800" dirty="0"/>
              <a:t>, G., Li, SZ., Chan. K., (2000). Face recognition by support vector machines, </a:t>
            </a:r>
            <a:r>
              <a:rPr lang="en-US" sz="1800" i="1" dirty="0"/>
              <a:t>In Proceedings fourth IEEE international conference on automatic face and gesture recognition, </a:t>
            </a:r>
            <a:r>
              <a:rPr lang="en-US" sz="1800" dirty="0"/>
              <a:t>pp. 196-201.</a:t>
            </a:r>
          </a:p>
          <a:p>
            <a:pPr marL="0" indent="0">
              <a:buNone/>
            </a:pPr>
            <a:r>
              <a:rPr lang="en-US" sz="1800" dirty="0"/>
              <a:t>[2]  Wilson PI, Fernandez J., (2006). Facial feature detection using </a:t>
            </a:r>
            <a:r>
              <a:rPr lang="en-US" sz="1800" dirty="0" err="1"/>
              <a:t>Haar</a:t>
            </a:r>
            <a:r>
              <a:rPr lang="en-US" sz="1800" dirty="0"/>
              <a:t> classifiers. Journal of Computing Sciences in Colleges.</a:t>
            </a:r>
          </a:p>
          <a:p>
            <a:pPr marL="0" lvl="0" indent="0">
              <a:buNone/>
            </a:pPr>
            <a:r>
              <a:rPr lang="en-US" sz="1800" dirty="0"/>
              <a:t>[3] Y. </a:t>
            </a:r>
            <a:r>
              <a:rPr lang="en-US" sz="1800" dirty="0" err="1"/>
              <a:t>Gao</a:t>
            </a:r>
            <a:r>
              <a:rPr lang="en-US" sz="1800" dirty="0"/>
              <a:t>, Z. You, H. Zhang,  J. Zhang, M. Zhou, and C. Wu, (2016). A study on driver fatigue recognition based on SVM method, in </a:t>
            </a:r>
            <a:r>
              <a:rPr lang="en-US" sz="1800" i="1" dirty="0"/>
              <a:t>Proceedings of the 4th International Conference on Transportation Information and Safety ICTIS</a:t>
            </a:r>
            <a:r>
              <a:rPr lang="en-US" sz="1800" dirty="0"/>
              <a:t>, pp. 693–697, Banff, Canada.</a:t>
            </a:r>
          </a:p>
          <a:p>
            <a:pPr marL="0" indent="0">
              <a:buNone/>
            </a:pPr>
            <a:r>
              <a:rPr lang="en-IN" sz="1800" dirty="0"/>
              <a:t>[4] </a:t>
            </a:r>
            <a:r>
              <a:rPr lang="en-US" sz="1800" dirty="0"/>
              <a:t>J.-J. Yan, H.-H. </a:t>
            </a:r>
            <a:r>
              <a:rPr lang="en-US" sz="1800" dirty="0" err="1"/>
              <a:t>Kuo</a:t>
            </a:r>
            <a:r>
              <a:rPr lang="en-US" sz="1800" dirty="0"/>
              <a:t>, Y.-F. Lin, and T.-L. Liao, (2016). Real-time driver drowsiness detection system based on PERCLOS and grayscale image processing, in </a:t>
            </a:r>
            <a:r>
              <a:rPr lang="en-US" sz="1800" i="1" dirty="0"/>
              <a:t>Proceedings of the 2016 International Symposium on Computer, Consumer and Control (IS3C)</a:t>
            </a:r>
            <a:r>
              <a:rPr lang="en-US" sz="1800" dirty="0"/>
              <a:t>, pp. 243–246, Xi’an, China.</a:t>
            </a:r>
          </a:p>
          <a:p>
            <a:pPr marL="0" indent="0">
              <a:buNone/>
            </a:pPr>
            <a:r>
              <a:rPr lang="en-US" sz="1800" dirty="0"/>
              <a:t>[5] T. </a:t>
            </a:r>
            <a:r>
              <a:rPr lang="en-US" sz="1800" dirty="0" err="1"/>
              <a:t>Danisman</a:t>
            </a:r>
            <a:r>
              <a:rPr lang="en-US" sz="1800" dirty="0"/>
              <a:t>, I.M. </a:t>
            </a:r>
            <a:r>
              <a:rPr lang="en-US" sz="1800" dirty="0" err="1"/>
              <a:t>Bilasco</a:t>
            </a:r>
            <a:r>
              <a:rPr lang="en-US" sz="1800" dirty="0"/>
              <a:t>, C. </a:t>
            </a:r>
            <a:r>
              <a:rPr lang="en-US" sz="1800" dirty="0" err="1"/>
              <a:t>Djeraba</a:t>
            </a:r>
            <a:r>
              <a:rPr lang="en-US" sz="1800" dirty="0"/>
              <a:t> and N. </a:t>
            </a:r>
            <a:r>
              <a:rPr lang="en-US" sz="1800" dirty="0" err="1"/>
              <a:t>Ihaddadene</a:t>
            </a:r>
            <a:r>
              <a:rPr lang="en-US" sz="1800" dirty="0"/>
              <a:t>., (2010). Drowsy driver detection system using eye blink patterns, </a:t>
            </a:r>
            <a:r>
              <a:rPr lang="en-US" sz="1800" dirty="0" err="1"/>
              <a:t>Universite</a:t>
            </a:r>
            <a:r>
              <a:rPr lang="en-US" sz="1800" dirty="0"/>
              <a:t> Lille 1 &amp; Telecom Lille 1, Marconi, France.</a:t>
            </a:r>
            <a:endParaRPr lang="en-IN" sz="1800" dirty="0"/>
          </a:p>
          <a:p>
            <a:pPr marL="0" lvl="0" indent="0">
              <a:buNone/>
            </a:pPr>
            <a:endParaRPr lang="en-IN" sz="2400" dirty="0"/>
          </a:p>
          <a:p>
            <a:pPr marL="0" indent="0">
              <a:buNone/>
            </a:pPr>
            <a:endParaRPr lang="en-IN" sz="2400" dirty="0">
              <a:latin typeface="Arial Rounded MT Bold" panose="020F07040305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a:solidFill>
                  <a:schemeClr val="tx1"/>
                </a:solidFill>
              </a:rPr>
              <a:t>Questions and Answers</a:t>
            </a:r>
          </a:p>
        </p:txBody>
      </p:sp>
      <p:pic>
        <p:nvPicPr>
          <p:cNvPr id="3" name="Google Shape;382;g8210d0f65b_6_312"/>
          <p:cNvPicPr preferRelativeResize="0"/>
          <p:nvPr/>
        </p:nvPicPr>
        <p:blipFill rotWithShape="1">
          <a:blip r:embed="rId2"/>
          <a:srcRect/>
          <a:stretch>
            <a:fillRect/>
          </a:stretch>
        </p:blipFill>
        <p:spPr>
          <a:xfrm>
            <a:off x="3340954" y="1853248"/>
            <a:ext cx="4403616" cy="442160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391;g8210d0f65b_6_320"/>
          <p:cNvPicPr preferRelativeResize="0"/>
          <p:nvPr/>
        </p:nvPicPr>
        <p:blipFill>
          <a:blip r:embed="rId2"/>
          <a:stretch>
            <a:fillRect/>
          </a:stretch>
        </p:blipFill>
        <p:spPr>
          <a:xfrm>
            <a:off x="3268932" y="595249"/>
            <a:ext cx="5557015" cy="54477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598" y="168974"/>
            <a:ext cx="9404723" cy="1400530"/>
          </a:xfrm>
        </p:spPr>
        <p:txBody>
          <a:bodyPr/>
          <a:lstStyle/>
          <a:p>
            <a:r>
              <a:rPr lang="en-IN" dirty="0">
                <a:solidFill>
                  <a:schemeClr val="tx1"/>
                </a:solidFill>
              </a:rPr>
              <a:t>Motivation</a:t>
            </a:r>
          </a:p>
        </p:txBody>
      </p:sp>
      <p:sp>
        <p:nvSpPr>
          <p:cNvPr id="3" name="TextBox 2"/>
          <p:cNvSpPr txBox="1"/>
          <p:nvPr/>
        </p:nvSpPr>
        <p:spPr>
          <a:xfrm>
            <a:off x="566598" y="1081376"/>
            <a:ext cx="10169719" cy="3170099"/>
          </a:xfrm>
          <a:prstGeom prst="rect">
            <a:avLst/>
          </a:prstGeom>
          <a:noFill/>
        </p:spPr>
        <p:txBody>
          <a:bodyPr wrap="square" rtlCol="0">
            <a:spAutoFit/>
          </a:bodyPr>
          <a:lstStyle/>
          <a:p>
            <a:pPr marL="342900" indent="-342900" algn="just">
              <a:buFont typeface="Wingdings" panose="05000000000000000000" pitchFamily="2" charset="2"/>
              <a:buChar char="v"/>
            </a:pPr>
            <a:r>
              <a:rPr lang="en-US" sz="2000" dirty="0">
                <a:latin typeface="Arial Rounded MT Bold" panose="020F0704030504030204" pitchFamily="34" charset="0"/>
                <a:ea typeface="Arial Unicode MS" panose="020B0604020202020204" pitchFamily="34" charset="-128"/>
                <a:cs typeface="Arial Unicode MS" panose="020B0604020202020204" pitchFamily="34" charset="-128"/>
              </a:rPr>
              <a:t>Nowadays the driver safety in the car is one of the most wanted system to avoid accidents .</a:t>
            </a:r>
            <a:r>
              <a:rPr lang="en-US" sz="2000" dirty="0"/>
              <a:t> </a:t>
            </a:r>
            <a:r>
              <a:rPr lang="en-US" sz="2000" dirty="0">
                <a:latin typeface="Arial Rounded MT Bold" panose="020F0704030504030204" pitchFamily="34" charset="0"/>
              </a:rPr>
              <a:t>The National Transportation Safety Board(NTSB) in the United States have indicated the significant danger of fatigued drivers operating heavy vehicles. 52% of heavy truck single vehicle accidents were fatigue-related. </a:t>
            </a:r>
          </a:p>
          <a:p>
            <a:pPr marL="342900" indent="-342900" algn="just">
              <a:buFont typeface="Wingdings" panose="05000000000000000000" pitchFamily="2" charset="2"/>
              <a:buChar char="v"/>
            </a:pPr>
            <a:r>
              <a:rPr lang="en-US" sz="2000" dirty="0">
                <a:latin typeface="Arial Rounded MT Bold" panose="020F0704030504030204" pitchFamily="34" charset="0"/>
              </a:rPr>
              <a:t>Annually, it is estimated there are 40,000 injuries and 1,500 fatalities are caused by fatigued persons at the wheel.</a:t>
            </a:r>
            <a:r>
              <a:rPr lang="en-US" sz="2000" dirty="0"/>
              <a:t> </a:t>
            </a:r>
            <a:r>
              <a:rPr lang="en-US" sz="2000" dirty="0">
                <a:latin typeface="Arial Rounded MT Bold" panose="020F0704030504030204" pitchFamily="34" charset="0"/>
              </a:rPr>
              <a:t>Driver drowsiness involves a high percentage (30%) of traffic accidents</a:t>
            </a:r>
            <a:r>
              <a:rPr lang="en-US" sz="2000" dirty="0">
                <a:latin typeface="Arial Rounded MT Bold" panose="020F0704030504030204" pitchFamily="34" charset="0"/>
                <a:ea typeface="Arial Unicode MS" panose="020B0604020202020204" pitchFamily="34" charset="-128"/>
                <a:cs typeface="Arial Unicode MS" panose="020B0604020202020204" pitchFamily="34" charset="-128"/>
              </a:rPr>
              <a:t> .</a:t>
            </a:r>
          </a:p>
          <a:p>
            <a:pPr marL="342900" indent="-342900" algn="just">
              <a:buFont typeface="Wingdings" panose="05000000000000000000" pitchFamily="2" charset="2"/>
              <a:buChar char="v"/>
            </a:pPr>
            <a:r>
              <a:rPr lang="en-US" sz="2000" dirty="0">
                <a:latin typeface="Arial Rounded MT Bold" panose="020F0704030504030204" pitchFamily="34" charset="0"/>
                <a:ea typeface="Arial Unicode MS" panose="020B0604020202020204" pitchFamily="34" charset="-128"/>
                <a:cs typeface="Arial Unicode MS" panose="020B0604020202020204" pitchFamily="34" charset="-128"/>
              </a:rPr>
              <a:t>This motivates us to make project on drowsiness detection to ensure the safety and reduce the no. of car accidents.</a:t>
            </a:r>
            <a:endParaRPr lang="en-IN" sz="2000" dirty="0"/>
          </a:p>
        </p:txBody>
      </p:sp>
      <p:pic>
        <p:nvPicPr>
          <p:cNvPr id="4" name="Picture 3"/>
          <p:cNvPicPr>
            <a:picLocks noChangeAspect="1"/>
          </p:cNvPicPr>
          <p:nvPr/>
        </p:nvPicPr>
        <p:blipFill>
          <a:blip r:embed="rId2"/>
          <a:stretch>
            <a:fillRect/>
          </a:stretch>
        </p:blipFill>
        <p:spPr>
          <a:xfrm>
            <a:off x="6988534" y="4229722"/>
            <a:ext cx="4114800" cy="2247900"/>
          </a:xfrm>
          <a:prstGeom prst="rect">
            <a:avLst/>
          </a:prstGeom>
        </p:spPr>
      </p:pic>
      <p:pic>
        <p:nvPicPr>
          <p:cNvPr id="6" name="Picture 5"/>
          <p:cNvPicPr>
            <a:picLocks noChangeAspect="1"/>
          </p:cNvPicPr>
          <p:nvPr/>
        </p:nvPicPr>
        <p:blipFill>
          <a:blip r:embed="rId3"/>
          <a:stretch>
            <a:fillRect/>
          </a:stretch>
        </p:blipFill>
        <p:spPr>
          <a:xfrm>
            <a:off x="1558248" y="4308779"/>
            <a:ext cx="3614738" cy="21688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Objective</a:t>
            </a:r>
          </a:p>
        </p:txBody>
      </p:sp>
      <p:sp>
        <p:nvSpPr>
          <p:cNvPr id="3" name="TextBox 2"/>
          <p:cNvSpPr txBox="1"/>
          <p:nvPr/>
        </p:nvSpPr>
        <p:spPr>
          <a:xfrm>
            <a:off x="540687" y="1701578"/>
            <a:ext cx="10169719" cy="2215991"/>
          </a:xfrm>
          <a:prstGeom prst="rect">
            <a:avLst/>
          </a:prstGeom>
          <a:noFill/>
        </p:spPr>
        <p:txBody>
          <a:bodyPr wrap="square" rtlCol="0">
            <a:spAutoFit/>
          </a:bodyPr>
          <a:lstStyle/>
          <a:p>
            <a:r>
              <a:rPr lang="en-US" sz="2400" dirty="0">
                <a:latin typeface="Arial Rounded MT Bold" panose="020F0704030504030204" pitchFamily="34" charset="0"/>
                <a:ea typeface="Arial Unicode MS" panose="020B0604020202020204" pitchFamily="34" charset="-128"/>
                <a:cs typeface="Arial Unicode MS" panose="020B0604020202020204" pitchFamily="34" charset="-128"/>
              </a:rPr>
              <a:t>The main objective of this is to develop a drowsiness detection system </a:t>
            </a:r>
            <a:r>
              <a:rPr lang="en-US" sz="2400" b="1" dirty="0">
                <a:solidFill>
                  <a:schemeClr val="bg2">
                    <a:lumMod val="40000"/>
                    <a:lumOff val="60000"/>
                  </a:schemeClr>
                </a:solidFill>
                <a:latin typeface="Arial Rounded MT Bold" panose="020F0704030504030204" pitchFamily="34" charset="0"/>
                <a:ea typeface="Arial Unicode MS" panose="020B0604020202020204" pitchFamily="34" charset="-128"/>
                <a:cs typeface="Arial Unicode MS" panose="020B0604020202020204" pitchFamily="34" charset="-128"/>
              </a:rPr>
              <a:t>by monitoring the eyes</a:t>
            </a:r>
            <a:r>
              <a:rPr lang="en-US" sz="2400" dirty="0">
                <a:solidFill>
                  <a:schemeClr val="bg2">
                    <a:lumMod val="40000"/>
                    <a:lumOff val="60000"/>
                  </a:schemeClr>
                </a:solidFill>
                <a:latin typeface="Arial Rounded MT Bold" panose="020F0704030504030204" pitchFamily="34" charset="0"/>
                <a:ea typeface="Arial Unicode MS" panose="020B0604020202020204" pitchFamily="34" charset="-128"/>
                <a:cs typeface="Arial Unicode MS" panose="020B0604020202020204" pitchFamily="34" charset="-128"/>
              </a:rPr>
              <a:t>  </a:t>
            </a:r>
            <a:r>
              <a:rPr lang="en-US" sz="2400" dirty="0">
                <a:latin typeface="Arial Rounded MT Bold" panose="020F0704030504030204" pitchFamily="34" charset="0"/>
                <a:ea typeface="Arial Unicode MS" panose="020B0604020202020204" pitchFamily="34" charset="-128"/>
                <a:cs typeface="Arial Unicode MS" panose="020B0604020202020204" pitchFamily="34" charset="-128"/>
              </a:rPr>
              <a:t>and when the system detects drowsiness ,it alerts the driver. It is believed that the symptoms of driver fatigue can be detected early enough to avoid a car accident. Detection of fatigue involves the observation of eye  .</a:t>
            </a:r>
            <a:endParaRPr lang="en-IN" sz="2400" dirty="0">
              <a:latin typeface="Arial Rounded MT Bold" panose="020F0704030504030204" pitchFamily="34" charset="0"/>
              <a:ea typeface="Arial Unicode MS" panose="020B0604020202020204" pitchFamily="34" charset="-128"/>
              <a:cs typeface="Arial Unicode MS" panose="020B0604020202020204" pitchFamily="34" charset="-128"/>
            </a:endParaRPr>
          </a:p>
          <a:p>
            <a:endParaRPr lang="en-IN" dirty="0"/>
          </a:p>
        </p:txBody>
      </p:sp>
      <p:pic>
        <p:nvPicPr>
          <p:cNvPr id="4" name="Picture 3"/>
          <p:cNvPicPr>
            <a:picLocks noChangeAspect="1"/>
          </p:cNvPicPr>
          <p:nvPr/>
        </p:nvPicPr>
        <p:blipFill>
          <a:blip r:embed="rId2"/>
          <a:stretch>
            <a:fillRect/>
          </a:stretch>
        </p:blipFill>
        <p:spPr>
          <a:xfrm>
            <a:off x="3956147" y="4038849"/>
            <a:ext cx="4178883" cy="25925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257" y="333448"/>
            <a:ext cx="9404723" cy="1400530"/>
          </a:xfrm>
        </p:spPr>
        <p:txBody>
          <a:bodyPr/>
          <a:lstStyle/>
          <a:p>
            <a:r>
              <a:rPr lang="en-IN" dirty="0">
                <a:solidFill>
                  <a:schemeClr val="tx1"/>
                </a:solidFill>
              </a:rPr>
              <a:t>Scope/Future’s</a:t>
            </a:r>
          </a:p>
        </p:txBody>
      </p:sp>
      <p:sp>
        <p:nvSpPr>
          <p:cNvPr id="4" name="Content Placeholder 2"/>
          <p:cNvSpPr txBox="1"/>
          <p:nvPr/>
        </p:nvSpPr>
        <p:spPr>
          <a:xfrm>
            <a:off x="495037" y="1383571"/>
            <a:ext cx="10271030" cy="51524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en-US" sz="2400" dirty="0">
                <a:latin typeface="Arial" panose="020B0604020202020204" pitchFamily="34" charset="0"/>
                <a:cs typeface="Arial" panose="020B0604020202020204" pitchFamily="34" charset="0"/>
              </a:rPr>
              <a:t>The Anti-drowsiness Alarm will help the driver wake up at the right moment before any mishappening.</a:t>
            </a:r>
          </a:p>
          <a:p>
            <a:r>
              <a:rPr lang="en-US" sz="2400" dirty="0">
                <a:latin typeface="Arial" panose="020B0604020202020204" pitchFamily="34" charset="0"/>
                <a:cs typeface="Arial" panose="020B0604020202020204" pitchFamily="34" charset="0"/>
              </a:rPr>
              <a:t>It will also help in Drink and Drive protection </a:t>
            </a:r>
          </a:p>
          <a:p>
            <a:r>
              <a:rPr lang="en-US" sz="2400" dirty="0">
                <a:latin typeface="Arial" panose="020B0604020202020204" pitchFamily="34" charset="0"/>
                <a:cs typeface="Arial" panose="020B0604020202020204" pitchFamily="34" charset="0"/>
              </a:rPr>
              <a:t>The system can be used not only for automobiles but also for other modes of tranportation such as airplane, trains, etc.</a:t>
            </a:r>
          </a:p>
          <a:p>
            <a:r>
              <a:rPr lang="en-US" sz="2400" dirty="0">
                <a:latin typeface="Arial" panose="020B0604020202020204" pitchFamily="34" charset="0"/>
                <a:cs typeface="Arial" panose="020B0604020202020204" pitchFamily="34" charset="0"/>
              </a:rPr>
              <a:t>We can further add features like sensor to track the heart rate in order to prevent accidents due to sudden heart attacks to drivers.</a:t>
            </a:r>
          </a:p>
          <a:p>
            <a:r>
              <a:rPr lang="en-US" sz="2400" dirty="0">
                <a:latin typeface="Arial" panose="020B0604020202020204" pitchFamily="34" charset="0"/>
                <a:cs typeface="Arial" panose="020B0604020202020204" pitchFamily="34" charset="0"/>
              </a:rPr>
              <a:t>Same model can be used for various purposes. For example, to prevent the users from sleeping . It can be used for other uses like Netflix and other streaming services, system will detect whether the person is sleeping or not and stop the video accordingly.</a:t>
            </a:r>
          </a:p>
          <a:p>
            <a:pPr marL="0" indent="0">
              <a:buNone/>
            </a:pPr>
            <a:endParaRPr lang="en-US" dirty="0">
              <a:latin typeface="Arial" panose="020B0604020202020204" pitchFamily="34" charset="0"/>
              <a:cs typeface="Arial" panose="020B0604020202020204" pitchFamily="34" charset="0"/>
            </a:endParaRPr>
          </a:p>
          <a:p>
            <a:endParaRPr lang="en-US" dirty="0"/>
          </a:p>
          <a:p>
            <a:pPr marL="0"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507705" cy="1400530"/>
          </a:xfrm>
        </p:spPr>
        <p:txBody>
          <a:bodyPr/>
          <a:lstStyle/>
          <a:p>
            <a:r>
              <a:rPr lang="en-IN" dirty="0">
                <a:solidFill>
                  <a:schemeClr val="tx1"/>
                </a:solidFill>
              </a:rPr>
              <a:t>Hardware and Software Requirements</a:t>
            </a:r>
          </a:p>
        </p:txBody>
      </p:sp>
      <p:sp>
        <p:nvSpPr>
          <p:cNvPr id="3" name="Content Placeholder 2"/>
          <p:cNvSpPr txBox="1"/>
          <p:nvPr/>
        </p:nvSpPr>
        <p:spPr>
          <a:xfrm>
            <a:off x="518891" y="2011128"/>
            <a:ext cx="3981548" cy="423859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indent="0">
              <a:buNone/>
            </a:pPr>
            <a:r>
              <a:rPr lang="en-US" sz="2400" i="1" u="sng" dirty="0">
                <a:latin typeface="Arial Rounded MT Bold" panose="020F0704030504030204" pitchFamily="34" charset="0"/>
              </a:rPr>
              <a:t>Hardware-</a:t>
            </a:r>
            <a:endParaRPr lang="en-US" sz="2400" dirty="0">
              <a:latin typeface="Arial Rounded MT Bold" panose="020F0704030504030204" pitchFamily="34" charset="0"/>
            </a:endParaRPr>
          </a:p>
          <a:p>
            <a:r>
              <a:rPr lang="en-US" sz="2400" dirty="0">
                <a:latin typeface="Arial Rounded MT Bold" panose="020F0704030504030204" pitchFamily="34" charset="0"/>
              </a:rPr>
              <a:t> A PC or Laptop</a:t>
            </a:r>
            <a:endParaRPr lang="en-IN" sz="2400" dirty="0">
              <a:latin typeface="Arial Rounded MT Bold" panose="020F0704030504030204" pitchFamily="34" charset="0"/>
            </a:endParaRPr>
          </a:p>
          <a:p>
            <a:pPr lvl="0"/>
            <a:r>
              <a:rPr lang="en-US" sz="2400" dirty="0">
                <a:latin typeface="Arial Rounded MT Bold" panose="020F0704030504030204" pitchFamily="34" charset="0"/>
              </a:rPr>
              <a:t>RAM (8 GB)</a:t>
            </a:r>
            <a:endParaRPr lang="en-IN" sz="2400" dirty="0">
              <a:latin typeface="Arial Rounded MT Bold" panose="020F0704030504030204" pitchFamily="34" charset="0"/>
            </a:endParaRPr>
          </a:p>
          <a:p>
            <a:pPr lvl="0"/>
            <a:r>
              <a:rPr lang="en-US" sz="2400" dirty="0">
                <a:latin typeface="Arial Rounded MT Bold" panose="020F0704030504030204" pitchFamily="34" charset="0"/>
              </a:rPr>
              <a:t>I5 Processor (Minimum)</a:t>
            </a:r>
            <a:endParaRPr lang="en-IN" sz="2400" dirty="0">
              <a:latin typeface="Arial Rounded MT Bold" panose="020F0704030504030204" pitchFamily="34" charset="0"/>
            </a:endParaRPr>
          </a:p>
          <a:p>
            <a:r>
              <a:rPr lang="en-US" sz="2400" dirty="0">
                <a:latin typeface="Arial Rounded MT Bold" panose="020F0704030504030204" pitchFamily="34" charset="0"/>
              </a:rPr>
              <a:t>Webcam</a:t>
            </a:r>
          </a:p>
          <a:p>
            <a:endParaRPr lang="en-US" dirty="0">
              <a:latin typeface="Arial Rounded MT Bold" panose="020F0704030504030204" pitchFamily="34" charset="0"/>
            </a:endParaRPr>
          </a:p>
          <a:p>
            <a:endParaRPr lang="en-US" dirty="0"/>
          </a:p>
          <a:p>
            <a:endParaRPr lang="en-IN" dirty="0"/>
          </a:p>
        </p:txBody>
      </p:sp>
      <p:sp>
        <p:nvSpPr>
          <p:cNvPr id="4" name="Content Placeholder 2"/>
          <p:cNvSpPr txBox="1"/>
          <p:nvPr/>
        </p:nvSpPr>
        <p:spPr>
          <a:xfrm>
            <a:off x="5399963" y="1561603"/>
            <a:ext cx="5238882" cy="423859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indent="0">
              <a:buNone/>
            </a:pPr>
            <a:endParaRPr lang="en-US" sz="2400" dirty="0">
              <a:latin typeface="Arial Rounded MT Bold" panose="020F0704030504030204" pitchFamily="34" charset="0"/>
            </a:endParaRPr>
          </a:p>
          <a:p>
            <a:pPr>
              <a:buNone/>
            </a:pPr>
            <a:r>
              <a:rPr lang="en-US" sz="2400" b="1" i="1" u="sng" dirty="0">
                <a:sym typeface="+mn-ea"/>
              </a:rPr>
              <a:t>Software- </a:t>
            </a:r>
            <a:endParaRPr lang="en-US" sz="2400" b="1" i="1" u="sng" dirty="0"/>
          </a:p>
          <a:p>
            <a:pPr>
              <a:buFont typeface="Wingdings" panose="05000000000000000000" pitchFamily="2" charset="2"/>
              <a:buChar char="Ø"/>
            </a:pPr>
            <a:r>
              <a:rPr lang="en-US" sz="2400" dirty="0">
                <a:sym typeface="+mn-ea"/>
              </a:rPr>
              <a:t>  </a:t>
            </a:r>
            <a:r>
              <a:rPr lang="en-US" sz="2400" dirty="0">
                <a:latin typeface="Arial Rounded MT Bold" panose="020F0704030504030204" pitchFamily="34" charset="0"/>
                <a:cs typeface="Arial Rounded MT Bold" panose="020F0704030504030204" pitchFamily="34" charset="0"/>
                <a:sym typeface="+mn-ea"/>
              </a:rPr>
              <a:t>IDE: -</a:t>
            </a:r>
          </a:p>
          <a:p>
            <a:pPr>
              <a:buNone/>
            </a:pPr>
            <a:r>
              <a:rPr lang="en-US" sz="2400" dirty="0">
                <a:latin typeface="Arial Rounded MT Bold" panose="020F0704030504030204" pitchFamily="34" charset="0"/>
                <a:cs typeface="Arial Rounded MT Bold" panose="020F0704030504030204" pitchFamily="34" charset="0"/>
                <a:sym typeface="+mn-ea"/>
              </a:rPr>
              <a:t>       </a:t>
            </a:r>
            <a:r>
              <a:rPr lang="en-US" sz="2400" dirty="0" err="1">
                <a:latin typeface="Arial Rounded MT Bold" panose="020F0704030504030204" pitchFamily="34" charset="0"/>
                <a:cs typeface="Arial Rounded MT Bold" panose="020F0704030504030204" pitchFamily="34" charset="0"/>
                <a:sym typeface="+mn-ea"/>
              </a:rPr>
              <a:t>Jupyter</a:t>
            </a:r>
            <a:r>
              <a:rPr lang="en-US" sz="2400" dirty="0">
                <a:latin typeface="Arial Rounded MT Bold" panose="020F0704030504030204" pitchFamily="34" charset="0"/>
                <a:cs typeface="Arial Rounded MT Bold" panose="020F0704030504030204" pitchFamily="34" charset="0"/>
                <a:sym typeface="+mn-ea"/>
              </a:rPr>
              <a:t> Notebook/Python IDE</a:t>
            </a:r>
            <a:endParaRPr lang="en-US" sz="2400" dirty="0">
              <a:latin typeface="Arial Rounded MT Bold" panose="020F0704030504030204" pitchFamily="34" charset="0"/>
              <a:cs typeface="Arial Rounded MT Bold" panose="020F0704030504030204" pitchFamily="34" charset="0"/>
            </a:endParaRPr>
          </a:p>
          <a:p>
            <a:pPr>
              <a:buFont typeface="Wingdings" panose="05000000000000000000" pitchFamily="2" charset="2"/>
              <a:buChar char="Ø"/>
            </a:pPr>
            <a:r>
              <a:rPr lang="en-US" sz="2400" dirty="0">
                <a:latin typeface="Arial Rounded MT Bold" panose="020F0704030504030204" pitchFamily="34" charset="0"/>
                <a:cs typeface="Arial Rounded MT Bold" panose="020F0704030504030204" pitchFamily="34" charset="0"/>
                <a:sym typeface="+mn-ea"/>
              </a:rPr>
              <a:t>  Libraries: </a:t>
            </a:r>
          </a:p>
          <a:p>
            <a:pPr marL="0" indent="0">
              <a:buNone/>
            </a:pPr>
            <a:r>
              <a:rPr lang="en-US" sz="2400" dirty="0">
                <a:latin typeface="Arial Rounded MT Bold" panose="020F0704030504030204" pitchFamily="34" charset="0"/>
                <a:cs typeface="Arial Rounded MT Bold" panose="020F0704030504030204" pitchFamily="34" charset="0"/>
                <a:sym typeface="+mn-ea"/>
              </a:rPr>
              <a:t>      </a:t>
            </a:r>
            <a:r>
              <a:rPr lang="en-US" sz="2400" dirty="0" err="1">
                <a:latin typeface="Arial Rounded MT Bold" panose="020F0704030504030204" pitchFamily="34" charset="0"/>
                <a:cs typeface="Arial Rounded MT Bold" panose="020F0704030504030204" pitchFamily="34" charset="0"/>
                <a:sym typeface="+mn-ea"/>
              </a:rPr>
              <a:t>Numpy</a:t>
            </a:r>
            <a:r>
              <a:rPr lang="en-US" sz="2400" dirty="0">
                <a:latin typeface="Arial Rounded MT Bold" panose="020F0704030504030204" pitchFamily="34" charset="0"/>
                <a:cs typeface="Arial Rounded MT Bold" panose="020F0704030504030204" pitchFamily="34" charset="0"/>
                <a:sym typeface="+mn-ea"/>
              </a:rPr>
              <a:t>, </a:t>
            </a:r>
            <a:r>
              <a:rPr lang="en-US" sz="2400" dirty="0" err="1">
                <a:latin typeface="Arial Rounded MT Bold" panose="020F0704030504030204" pitchFamily="34" charset="0"/>
                <a:cs typeface="Arial Rounded MT Bold" panose="020F0704030504030204" pitchFamily="34" charset="0"/>
                <a:sym typeface="+mn-ea"/>
              </a:rPr>
              <a:t>Keras</a:t>
            </a:r>
            <a:r>
              <a:rPr lang="en-US" sz="2400" dirty="0">
                <a:latin typeface="Arial Rounded MT Bold" panose="020F0704030504030204" pitchFamily="34" charset="0"/>
                <a:cs typeface="Arial Rounded MT Bold" panose="020F0704030504030204" pitchFamily="34" charset="0"/>
                <a:sym typeface="+mn-ea"/>
              </a:rPr>
              <a:t> , </a:t>
            </a:r>
            <a:r>
              <a:rPr lang="en-US" sz="2400" dirty="0" err="1">
                <a:latin typeface="Arial Rounded MT Bold" panose="020F0704030504030204" pitchFamily="34" charset="0"/>
                <a:cs typeface="Arial Rounded MT Bold" panose="020F0704030504030204" pitchFamily="34" charset="0"/>
                <a:sym typeface="+mn-ea"/>
              </a:rPr>
              <a:t>Tensorflow</a:t>
            </a:r>
            <a:endParaRPr lang="en-US" sz="2400" dirty="0">
              <a:latin typeface="Arial Rounded MT Bold" panose="020F0704030504030204" pitchFamily="34" charset="0"/>
              <a:cs typeface="Arial Rounded MT Bold" panose="020F0704030504030204" pitchFamily="34" charset="0"/>
              <a:sym typeface="+mn-ea"/>
            </a:endParaRPr>
          </a:p>
          <a:p>
            <a:pPr>
              <a:buNone/>
            </a:pPr>
            <a:r>
              <a:rPr lang="en-US" sz="2400" dirty="0">
                <a:latin typeface="Arial Rounded MT Bold" panose="020F0704030504030204" pitchFamily="34" charset="0"/>
                <a:cs typeface="Arial Rounded MT Bold" panose="020F0704030504030204" pitchFamily="34" charset="0"/>
                <a:sym typeface="+mn-ea"/>
              </a:rPr>
              <a:t>      </a:t>
            </a:r>
            <a:r>
              <a:rPr lang="en-US" sz="2400" dirty="0" err="1">
                <a:latin typeface="Arial Rounded MT Bold" panose="020F0704030504030204" pitchFamily="34" charset="0"/>
                <a:cs typeface="Arial Rounded MT Bold" panose="020F0704030504030204" pitchFamily="34" charset="0"/>
                <a:sym typeface="+mn-ea"/>
              </a:rPr>
              <a:t>Opencv</a:t>
            </a:r>
            <a:r>
              <a:rPr lang="en-US" sz="2400" dirty="0">
                <a:latin typeface="Arial Rounded MT Bold" panose="020F0704030504030204" pitchFamily="34" charset="0"/>
                <a:cs typeface="Arial Rounded MT Bold" panose="020F0704030504030204" pitchFamily="34" charset="0"/>
                <a:sym typeface="+mn-ea"/>
              </a:rPr>
              <a:t>, </a:t>
            </a:r>
            <a:r>
              <a:rPr lang="en-US" sz="2400" dirty="0" err="1">
                <a:latin typeface="Arial Rounded MT Bold" panose="020F0704030504030204" pitchFamily="34" charset="0"/>
                <a:cs typeface="Arial Rounded MT Bold" panose="020F0704030504030204" pitchFamily="34" charset="0"/>
                <a:sym typeface="+mn-ea"/>
              </a:rPr>
              <a:t>Pygame</a:t>
            </a:r>
            <a:r>
              <a:rPr lang="en-US" sz="2400" dirty="0">
                <a:latin typeface="Arial Rounded MT Bold" panose="020F0704030504030204" pitchFamily="34" charset="0"/>
                <a:cs typeface="Arial Rounded MT Bold" panose="020F0704030504030204" pitchFamily="34" charset="0"/>
                <a:sym typeface="+mn-ea"/>
              </a:rPr>
              <a:t> </a:t>
            </a:r>
            <a:endParaRPr lang="en-US" sz="2400" dirty="0">
              <a:latin typeface="Arial Rounded MT Bold" panose="020F0704030504030204" pitchFamily="34" charset="0"/>
              <a:cs typeface="Arial Rounded MT Bold" panose="020F0704030504030204" pitchFamily="34" charset="0"/>
            </a:endParaRPr>
          </a:p>
          <a:p>
            <a:endParaRPr lang="en-US" dirty="0">
              <a:latin typeface="Arial Rounded MT Bold" panose="020F0704030504030204" pitchFamily="34" charset="0"/>
            </a:endParaRPr>
          </a:p>
          <a:p>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327" y="86958"/>
            <a:ext cx="9404723" cy="1400530"/>
          </a:xfrm>
        </p:spPr>
        <p:txBody>
          <a:bodyPr/>
          <a:lstStyle/>
          <a:p>
            <a:r>
              <a:rPr lang="en-IN" dirty="0">
                <a:solidFill>
                  <a:schemeClr val="tx1"/>
                </a:solidFill>
              </a:rPr>
              <a:t>Previous Related Work</a:t>
            </a:r>
          </a:p>
        </p:txBody>
      </p:sp>
      <p:sp>
        <p:nvSpPr>
          <p:cNvPr id="3" name="TextBox 2"/>
          <p:cNvSpPr txBox="1"/>
          <p:nvPr/>
        </p:nvSpPr>
        <p:spPr>
          <a:xfrm>
            <a:off x="447327" y="917912"/>
            <a:ext cx="10986647" cy="5632311"/>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Previously, many studies have been conducted in dizziness detection and in various areas. It is proved to be very beneficial for every domain . Industries designed dizziness detection according to their work culture, architecture of data and it help them increase their revenue.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following measures have been used widely for monitoring drowsiness: </a:t>
            </a:r>
          </a:p>
          <a:p>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(1) Vehicle-based measures—A number of metrics, including deviations from lane position, movement of the steering wheel, pressure on the acceleration pedal, etc., are constantly monitored .</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(2) Behavioral measures—The behavior of the driver, including yawning, eye   closure, eye blinking, head pose, etc., is monitored through a camera.</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(3) Physiological measures—The correlation between physiological signals ( (ECG), (EMG), (</a:t>
            </a:r>
            <a:r>
              <a:rPr lang="en-US" sz="2000" dirty="0" err="1">
                <a:latin typeface="Arial" panose="020B0604020202020204" pitchFamily="34" charset="0"/>
                <a:cs typeface="Arial" panose="020B0604020202020204" pitchFamily="34" charset="0"/>
              </a:rPr>
              <a:t>EoG</a:t>
            </a:r>
            <a:r>
              <a:rPr lang="en-US" sz="2000" dirty="0">
                <a:latin typeface="Arial" panose="020B0604020202020204" pitchFamily="34" charset="0"/>
                <a:cs typeface="Arial" panose="020B0604020202020204" pitchFamily="34" charset="0"/>
              </a:rPr>
              <a:t>)) and driver drowsiness has been studied by many researchers.</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(4)Researchers have also used subjective measures where drivers are asked to rate their level of drowsiness either verbally or through a questionnaire.</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917" y="358011"/>
            <a:ext cx="6038763" cy="584775"/>
          </a:xfrm>
          <a:prstGeom prst="rect">
            <a:avLst/>
          </a:prstGeom>
        </p:spPr>
        <p:txBody>
          <a:bodyPr wrap="square">
            <a:spAutoFit/>
          </a:bodyPr>
          <a:lstStyle/>
          <a:p>
            <a:pPr marL="457200" indent="-457200">
              <a:buFont typeface="Wingdings" panose="05000000000000000000" pitchFamily="2" charset="2"/>
              <a:buChar char="v"/>
            </a:pPr>
            <a:r>
              <a:rPr lang="en-US" sz="3200" u="sng" dirty="0"/>
              <a:t>Previous related work-1</a:t>
            </a:r>
          </a:p>
        </p:txBody>
      </p:sp>
      <p:sp>
        <p:nvSpPr>
          <p:cNvPr id="3" name="TextBox 2"/>
          <p:cNvSpPr txBox="1"/>
          <p:nvPr/>
        </p:nvSpPr>
        <p:spPr>
          <a:xfrm>
            <a:off x="414068" y="1360714"/>
            <a:ext cx="11939388" cy="5355312"/>
          </a:xfrm>
          <a:prstGeom prst="rect">
            <a:avLst/>
          </a:prstGeom>
          <a:noFill/>
        </p:spPr>
        <p:txBody>
          <a:bodyPr wrap="square" rtlCol="0">
            <a:spAutoFit/>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With a focus on fatigue driving detection research, a fully automated driver fatigue status</a:t>
            </a:r>
          </a:p>
          <a:p>
            <a:r>
              <a:rPr lang="en-US" dirty="0">
                <a:latin typeface="Arial" panose="020B0604020202020204" pitchFamily="34" charset="0"/>
                <a:cs typeface="Arial" panose="020B0604020202020204" pitchFamily="34" charset="0"/>
              </a:rPr>
              <a:t> detection algorithm using driving images is proposed. In the proposed algorithm,</a:t>
            </a:r>
          </a:p>
          <a:p>
            <a:r>
              <a:rPr lang="en-US" dirty="0">
                <a:latin typeface="Arial" panose="020B0604020202020204" pitchFamily="34" charset="0"/>
                <a:cs typeface="Arial" panose="020B0604020202020204" pitchFamily="34" charset="0"/>
              </a:rPr>
              <a:t> the multitask cascaded </a:t>
            </a:r>
            <a:r>
              <a:rPr lang="en-US" dirty="0" err="1">
                <a:latin typeface="Arial" panose="020B0604020202020204" pitchFamily="34" charset="0"/>
                <a:cs typeface="Arial" panose="020B0604020202020204" pitchFamily="34" charset="0"/>
              </a:rPr>
              <a:t>convolutional</a:t>
            </a:r>
            <a:r>
              <a:rPr lang="en-US" dirty="0">
                <a:latin typeface="Arial" panose="020B0604020202020204" pitchFamily="34" charset="0"/>
                <a:cs typeface="Arial" panose="020B0604020202020204" pitchFamily="34" charset="0"/>
              </a:rPr>
              <a:t> network (MTCNN) architecture is employed in face</a:t>
            </a:r>
          </a:p>
          <a:p>
            <a:r>
              <a:rPr lang="en-US" dirty="0">
                <a:latin typeface="Arial" panose="020B0604020202020204" pitchFamily="34" charset="0"/>
                <a:cs typeface="Arial" panose="020B0604020202020204" pitchFamily="34" charset="0"/>
              </a:rPr>
              <a:t>detection and feature point location, and the region of interest (ROI) is extracted using feature      </a:t>
            </a:r>
          </a:p>
          <a:p>
            <a:r>
              <a:rPr lang="en-US" dirty="0">
                <a:latin typeface="Arial" panose="020B0604020202020204" pitchFamily="34" charset="0"/>
                <a:cs typeface="Arial" panose="020B0604020202020204" pitchFamily="34" charset="0"/>
              </a:rPr>
              <a:t>points.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 A </a:t>
            </a:r>
            <a:r>
              <a:rPr lang="en-US" dirty="0" err="1">
                <a:latin typeface="Arial" panose="020B0604020202020204" pitchFamily="34" charset="0"/>
                <a:cs typeface="Arial" panose="020B0604020202020204" pitchFamily="34" charset="0"/>
              </a:rPr>
              <a:t>convolutional</a:t>
            </a:r>
            <a:r>
              <a:rPr lang="en-US" dirty="0">
                <a:latin typeface="Arial" panose="020B0604020202020204" pitchFamily="34" charset="0"/>
                <a:cs typeface="Arial" panose="020B0604020202020204" pitchFamily="34" charset="0"/>
              </a:rPr>
              <a:t> neural network, named EM-CNN, is proposed to detect the states of the</a:t>
            </a:r>
          </a:p>
          <a:p>
            <a:r>
              <a:rPr lang="en-US" dirty="0">
                <a:latin typeface="Arial" panose="020B0604020202020204" pitchFamily="34" charset="0"/>
                <a:cs typeface="Arial" panose="020B0604020202020204" pitchFamily="34" charset="0"/>
              </a:rPr>
              <a:t>eyes and mouth from the ROI images.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The percentage of eyelid closure over the pupil over time (PERCLOS) and mouth opening degree </a:t>
            </a:r>
          </a:p>
          <a:p>
            <a:r>
              <a:rPr lang="en-US" dirty="0">
                <a:latin typeface="Arial" panose="020B0604020202020204" pitchFamily="34" charset="0"/>
                <a:cs typeface="Arial" panose="020B0604020202020204" pitchFamily="34" charset="0"/>
              </a:rPr>
              <a:t>(POM) are two parameters used for fatigue detection.</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 Experimental results demonstrate that the proposed EM-CNN can efficiently detect driver</a:t>
            </a:r>
          </a:p>
          <a:p>
            <a:r>
              <a:rPr lang="en-US" dirty="0">
                <a:latin typeface="Arial" panose="020B0604020202020204" pitchFamily="34" charset="0"/>
                <a:cs typeface="Arial" panose="020B0604020202020204" pitchFamily="34" charset="0"/>
              </a:rPr>
              <a:t>fatigue status using driving images. The proposed algorithm EM-CNN outperforms other </a:t>
            </a:r>
          </a:p>
          <a:p>
            <a:r>
              <a:rPr lang="en-US" dirty="0">
                <a:latin typeface="Arial" panose="020B0604020202020204" pitchFamily="34" charset="0"/>
                <a:cs typeface="Arial" panose="020B0604020202020204" pitchFamily="34" charset="0"/>
              </a:rPr>
              <a:t>CNN-based methods, i.e., </a:t>
            </a:r>
            <a:r>
              <a:rPr lang="en-US" dirty="0" err="1">
                <a:latin typeface="Arial" panose="020B0604020202020204" pitchFamily="34" charset="0"/>
                <a:cs typeface="Arial" panose="020B0604020202020204" pitchFamily="34" charset="0"/>
              </a:rPr>
              <a:t>AlexNet</a:t>
            </a:r>
            <a:r>
              <a:rPr lang="en-US" dirty="0">
                <a:latin typeface="Arial" panose="020B0604020202020204" pitchFamily="34" charset="0"/>
                <a:cs typeface="Arial" panose="020B0604020202020204" pitchFamily="34" charset="0"/>
              </a:rPr>
              <a:t>, VGG-16, </a:t>
            </a:r>
            <a:r>
              <a:rPr lang="en-US" dirty="0" err="1">
                <a:latin typeface="Arial" panose="020B0604020202020204" pitchFamily="34" charset="0"/>
                <a:cs typeface="Arial" panose="020B0604020202020204" pitchFamily="34" charset="0"/>
              </a:rPr>
              <a:t>GoogLeNet</a:t>
            </a:r>
            <a:r>
              <a:rPr lang="en-US" dirty="0">
                <a:latin typeface="Arial" panose="020B0604020202020204" pitchFamily="34" charset="0"/>
                <a:cs typeface="Arial" panose="020B0604020202020204" pitchFamily="34" charset="0"/>
              </a:rPr>
              <a:t>, and ResNet50, showing </a:t>
            </a:r>
          </a:p>
          <a:p>
            <a:r>
              <a:rPr lang="en-US" dirty="0">
                <a:latin typeface="Arial" panose="020B0604020202020204" pitchFamily="34" charset="0"/>
                <a:cs typeface="Arial" panose="020B0604020202020204" pitchFamily="34" charset="0"/>
              </a:rPr>
              <a:t>accuracy and sensitivity rates of 93.623% and 93.643%, respectively.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917" y="358011"/>
            <a:ext cx="6038763" cy="584775"/>
          </a:xfrm>
          <a:prstGeom prst="rect">
            <a:avLst/>
          </a:prstGeom>
        </p:spPr>
        <p:txBody>
          <a:bodyPr wrap="square">
            <a:spAutoFit/>
          </a:bodyPr>
          <a:lstStyle/>
          <a:p>
            <a:pPr marL="457200" indent="-457200">
              <a:buFont typeface="Wingdings" panose="05000000000000000000" pitchFamily="2" charset="2"/>
              <a:buChar char="v"/>
            </a:pPr>
            <a:r>
              <a:rPr lang="en-US" sz="3200" u="sng" dirty="0"/>
              <a:t>Previous related work-2</a:t>
            </a:r>
          </a:p>
        </p:txBody>
      </p:sp>
      <p:sp>
        <p:nvSpPr>
          <p:cNvPr id="3" name="TextBox 2"/>
          <p:cNvSpPr txBox="1"/>
          <p:nvPr/>
        </p:nvSpPr>
        <p:spPr>
          <a:xfrm>
            <a:off x="439947" y="1426029"/>
            <a:ext cx="11752053" cy="4247317"/>
          </a:xfrm>
          <a:prstGeom prst="rect">
            <a:avLst/>
          </a:prstGeom>
          <a:noFill/>
        </p:spPr>
        <p:txBody>
          <a:bodyPr wrap="square" rtlCol="0">
            <a:spAutoFit/>
          </a:bodyPr>
          <a:lstStyle/>
          <a:p>
            <a:pPr>
              <a:buFont typeface="Arial" panose="020B0604020202020204" pitchFamily="34" charset="0"/>
              <a:buChar char="•"/>
            </a:pPr>
            <a:r>
              <a:rPr lang="en-US" dirty="0"/>
              <a:t>This work shows a surveillance system developed to detect and alert the vehicle driver about </a:t>
            </a:r>
          </a:p>
          <a:p>
            <a:r>
              <a:rPr lang="en-US" dirty="0"/>
              <a:t>the presence of drowsiness. It is used a smart phone like small computer with a mobile application </a:t>
            </a:r>
          </a:p>
          <a:p>
            <a:r>
              <a:rPr lang="en-US" dirty="0"/>
              <a:t>using Android operating system to  implement the Human Computer Interaction System. </a:t>
            </a:r>
          </a:p>
          <a:p>
            <a:endParaRPr lang="en-US" dirty="0"/>
          </a:p>
          <a:p>
            <a:pPr>
              <a:buFont typeface="Arial" panose="020B0604020202020204" pitchFamily="34" charset="0"/>
              <a:buChar char="•"/>
            </a:pPr>
            <a:r>
              <a:rPr lang="en-US" dirty="0"/>
              <a:t>For the detection of drowsiness, the most relevant visual indicators that reflect the driver’s </a:t>
            </a:r>
          </a:p>
          <a:p>
            <a:r>
              <a:rPr lang="en-US" dirty="0"/>
              <a:t>Condition are the behavior of the eyes, the lateral and frontal assent of the head and the yawn.</a:t>
            </a:r>
          </a:p>
          <a:p>
            <a:r>
              <a:rPr lang="en-US" dirty="0"/>
              <a:t> </a:t>
            </a:r>
          </a:p>
          <a:p>
            <a:pPr>
              <a:buFont typeface="Arial" panose="020B0604020202020204" pitchFamily="34" charset="0"/>
              <a:buChar char="•"/>
            </a:pPr>
            <a:r>
              <a:rPr lang="en-US" dirty="0"/>
              <a:t>The system works adequately under natural lighting conditions and no matter the use of driver </a:t>
            </a:r>
          </a:p>
          <a:p>
            <a:r>
              <a:rPr lang="en-US" dirty="0"/>
              <a:t>accessories like glasses, hearing aids or a cap. </a:t>
            </a:r>
          </a:p>
          <a:p>
            <a:endParaRPr lang="en-US" dirty="0"/>
          </a:p>
          <a:p>
            <a:pPr>
              <a:buFont typeface="Arial" panose="020B0604020202020204" pitchFamily="34" charset="0"/>
              <a:buChar char="•"/>
            </a:pPr>
            <a:r>
              <a:rPr lang="en-US" dirty="0"/>
              <a:t>Due to a large number of traffic accidents when </a:t>
            </a:r>
          </a:p>
          <a:p>
            <a:r>
              <a:rPr lang="en-US" dirty="0"/>
              <a:t>driver has fallen asleep this proposal was developed in order to prevent them by providing a</a:t>
            </a:r>
          </a:p>
          <a:p>
            <a:r>
              <a:rPr lang="en-US" dirty="0"/>
              <a:t> non-invasive system, easy to use and without the necessity of purchasing specialized devices. </a:t>
            </a:r>
          </a:p>
          <a:p>
            <a:endParaRPr lang="en-US" dirty="0"/>
          </a:p>
          <a:p>
            <a:pPr>
              <a:buFont typeface="Arial" panose="020B0604020202020204" pitchFamily="34" charset="0"/>
              <a:buChar char="•"/>
            </a:pPr>
            <a:r>
              <a:rPr lang="en-US" dirty="0"/>
              <a:t>The method gets 93.37% of drowsiness detections.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1190</TotalTime>
  <Words>2566</Words>
  <Application>Microsoft Office PowerPoint</Application>
  <PresentationFormat>Widescreen</PresentationFormat>
  <Paragraphs>237</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Narrow</vt:lpstr>
      <vt:lpstr>Arial Rounded MT Bold</vt:lpstr>
      <vt:lpstr>Calibri</vt:lpstr>
      <vt:lpstr>Century Gothic</vt:lpstr>
      <vt:lpstr>Wingdings</vt:lpstr>
      <vt:lpstr>Wingdings 3</vt:lpstr>
      <vt:lpstr>Ion</vt:lpstr>
      <vt:lpstr>2022 Major Project</vt:lpstr>
      <vt:lpstr>Agenda</vt:lpstr>
      <vt:lpstr>Motivation</vt:lpstr>
      <vt:lpstr>Objective</vt:lpstr>
      <vt:lpstr>Scope/Future’s</vt:lpstr>
      <vt:lpstr>Hardware and Software Requirements</vt:lpstr>
      <vt:lpstr>Previous Related Work</vt:lpstr>
      <vt:lpstr>PowerPoint Presentation</vt:lpstr>
      <vt:lpstr>PowerPoint Presentation</vt:lpstr>
      <vt:lpstr>PowerPoint Presentation</vt:lpstr>
      <vt:lpstr>PowerPoint Presentation</vt:lpstr>
      <vt:lpstr>Proposed Method </vt:lpstr>
      <vt:lpstr>Use case diagram</vt:lpstr>
      <vt:lpstr>Data Flow Diagram</vt:lpstr>
      <vt:lpstr>Implementation </vt:lpstr>
      <vt:lpstr>Implementation(continue..) </vt:lpstr>
      <vt:lpstr>Working Mechanism</vt:lpstr>
      <vt:lpstr>Deliverables</vt:lpstr>
      <vt:lpstr>Snaphots: </vt:lpstr>
      <vt:lpstr>PowerPoint Presentation</vt:lpstr>
      <vt:lpstr>PowerPoint Presentation</vt:lpstr>
      <vt:lpstr>Code Snippets</vt:lpstr>
      <vt:lpstr>Code snippets (continue…)</vt:lpstr>
      <vt:lpstr>Gantt Chart</vt:lpstr>
      <vt:lpstr>PowerPoint Presentation</vt:lpstr>
      <vt:lpstr>Conclusion </vt:lpstr>
      <vt:lpstr>References</vt:lpstr>
      <vt:lpstr>           Questions and 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Hp</dc:creator>
  <cp:lastModifiedBy>yash dwivedi</cp:lastModifiedBy>
  <cp:revision>71</cp:revision>
  <dcterms:created xsi:type="dcterms:W3CDTF">2021-11-19T09:47:00Z</dcterms:created>
  <dcterms:modified xsi:type="dcterms:W3CDTF">2023-03-17T19:00:32Z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0CE481D6AA6C4738B26A259CA64324BC</vt:lpwstr>
  </property>
  <property fmtid="{D5CDD505-2E9C-101B-9397-08002B2CF9AE}" pid="3" name="KSOProductBuildVer">
    <vt:lpwstr>1033-11.2.0.10426</vt:lpwstr>
  </property>
</Properties>
</file>