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8" r:id="rId3"/>
    <p:sldId id="257" r:id="rId4"/>
    <p:sldId id="259" r:id="rId5"/>
    <p:sldId id="260" r:id="rId6"/>
    <p:sldId id="261" r:id="rId7"/>
    <p:sldId id="262" r:id="rId8"/>
    <p:sldId id="263" r:id="rId9"/>
    <p:sldId id="292" r:id="rId10"/>
    <p:sldId id="294" r:id="rId11"/>
    <p:sldId id="268" r:id="rId12"/>
    <p:sldId id="301" r:id="rId13"/>
    <p:sldId id="269" r:id="rId14"/>
    <p:sldId id="302" r:id="rId15"/>
    <p:sldId id="303" r:id="rId16"/>
    <p:sldId id="295" r:id="rId17"/>
    <p:sldId id="291" r:id="rId18"/>
    <p:sldId id="265" r:id="rId19"/>
    <p:sldId id="270" r:id="rId20"/>
    <p:sldId id="271" r:id="rId21"/>
    <p:sldId id="273" r:id="rId22"/>
    <p:sldId id="304" r:id="rId23"/>
    <p:sldId id="298" r:id="rId24"/>
    <p:sldId id="285" r:id="rId25"/>
    <p:sldId id="296" r:id="rId26"/>
    <p:sldId id="290" r:id="rId27"/>
    <p:sldId id="300" r:id="rId28"/>
  </p:sldIdLst>
  <p:sldSz cx="9144000" cy="5143500" type="screen16x9"/>
  <p:notesSz cx="6858000" cy="9144000"/>
  <p:embeddedFontLst>
    <p:embeddedFont>
      <p:font typeface="Inria Serif" panose="020B0604020202020204" charset="0"/>
      <p:regular r:id="rId30"/>
      <p:bold r:id="rId31"/>
      <p:italic r:id="rId32"/>
      <p:boldItalic r:id="rId33"/>
    </p:embeddedFont>
    <p:embeddedFont>
      <p:font typeface="Merriweather" panose="00000500000000000000"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25"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475829bf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475829bf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050"/>
              <a:buFont typeface="Arial"/>
              <a:buNone/>
            </a:pPr>
            <a:r>
              <a:rPr lang="en" sz="1050">
                <a:solidFill>
                  <a:schemeClr val="dk1"/>
                </a:solidFill>
                <a:highlight>
                  <a:srgbClr val="FFFFFF"/>
                </a:highlight>
              </a:rPr>
              <a:t>As we know, all these parameters follow the same pattern without much deviation</a:t>
            </a:r>
            <a:endParaRPr sz="1050">
              <a:solidFill>
                <a:schemeClr val="dk1"/>
              </a:solidFill>
              <a:highlight>
                <a:srgbClr val="FFFFFF"/>
              </a:highlight>
            </a:endParaRPr>
          </a:p>
          <a:p>
            <a:pPr marL="0" lvl="0" indent="0" algn="l" rtl="0">
              <a:lnSpc>
                <a:spcPct val="115000"/>
              </a:lnSpc>
              <a:spcBef>
                <a:spcPts val="300"/>
              </a:spcBef>
              <a:spcAft>
                <a:spcPts val="0"/>
              </a:spcAft>
              <a:buClr>
                <a:schemeClr val="dk1"/>
              </a:buClr>
              <a:buSzPts val="1050"/>
              <a:buFont typeface="Arial"/>
              <a:buNone/>
            </a:pPr>
            <a:r>
              <a:rPr lang="en" sz="1050">
                <a:solidFill>
                  <a:schemeClr val="dk1"/>
                </a:solidFill>
                <a:highlight>
                  <a:srgbClr val="FFFFFF"/>
                </a:highlight>
              </a:rPr>
              <a:t>Theres a dip in between 2020-2021. It signifies a sudden dip in the market for Reliance.</a:t>
            </a:r>
            <a:endParaRPr sz="1050">
              <a:solidFill>
                <a:schemeClr val="dk1"/>
              </a:solidFill>
              <a:highlight>
                <a:srgbClr val="FFFFFF"/>
              </a:highlight>
            </a:endParaRPr>
          </a:p>
          <a:p>
            <a:pPr marL="0" lvl="0" indent="0" algn="l" rtl="0">
              <a:spcBef>
                <a:spcPts val="300"/>
              </a:spcBef>
              <a:spcAft>
                <a:spcPts val="0"/>
              </a:spcAft>
              <a:buNone/>
            </a:pPr>
            <a:endParaRPr/>
          </a:p>
        </p:txBody>
      </p:sp>
    </p:spTree>
    <p:extLst>
      <p:ext uri="{BB962C8B-B14F-4D97-AF65-F5344CB8AC3E}">
        <p14:creationId xmlns:p14="http://schemas.microsoft.com/office/powerpoint/2010/main" val="1708863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489843f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489843f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489843f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489843f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023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489843f6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489843f6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489843f6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489843f6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941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489843f6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489843f6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500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489843f6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489843f6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14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475829bf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475829bf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050"/>
              <a:buFont typeface="Arial"/>
              <a:buNone/>
            </a:pPr>
            <a:r>
              <a:rPr lang="en" sz="1050">
                <a:solidFill>
                  <a:schemeClr val="dk1"/>
                </a:solidFill>
                <a:highlight>
                  <a:srgbClr val="FFFFFF"/>
                </a:highlight>
              </a:rPr>
              <a:t>As we know, all these parameters follow the same pattern without much deviation</a:t>
            </a:r>
            <a:endParaRPr sz="1050">
              <a:solidFill>
                <a:schemeClr val="dk1"/>
              </a:solidFill>
              <a:highlight>
                <a:srgbClr val="FFFFFF"/>
              </a:highlight>
            </a:endParaRPr>
          </a:p>
          <a:p>
            <a:pPr marL="0" lvl="0" indent="0" algn="l" rtl="0">
              <a:lnSpc>
                <a:spcPct val="115000"/>
              </a:lnSpc>
              <a:spcBef>
                <a:spcPts val="300"/>
              </a:spcBef>
              <a:spcAft>
                <a:spcPts val="0"/>
              </a:spcAft>
              <a:buClr>
                <a:schemeClr val="dk1"/>
              </a:buClr>
              <a:buSzPts val="1050"/>
              <a:buFont typeface="Arial"/>
              <a:buNone/>
            </a:pPr>
            <a:r>
              <a:rPr lang="en" sz="1050">
                <a:solidFill>
                  <a:schemeClr val="dk1"/>
                </a:solidFill>
                <a:highlight>
                  <a:srgbClr val="FFFFFF"/>
                </a:highlight>
              </a:rPr>
              <a:t>Theres a dip in between 2020-2021. It signifies a sudden dip in the market for Reliance.</a:t>
            </a:r>
            <a:endParaRPr sz="1050">
              <a:solidFill>
                <a:schemeClr val="dk1"/>
              </a:solidFill>
              <a:highlight>
                <a:srgbClr val="FFFFFF"/>
              </a:highlight>
            </a:endParaRPr>
          </a:p>
          <a:p>
            <a:pPr marL="0" lvl="0" indent="0" algn="l" rtl="0">
              <a:spcBef>
                <a:spcPts val="300"/>
              </a:spcBef>
              <a:spcAft>
                <a:spcPts val="0"/>
              </a:spcAft>
              <a:buNone/>
            </a:pPr>
            <a:endParaRPr/>
          </a:p>
        </p:txBody>
      </p:sp>
    </p:spTree>
    <p:extLst>
      <p:ext uri="{BB962C8B-B14F-4D97-AF65-F5344CB8AC3E}">
        <p14:creationId xmlns:p14="http://schemas.microsoft.com/office/powerpoint/2010/main" val="1040628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489843f6e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489843f6e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424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475829bf9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475829bf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000">
                <a:solidFill>
                  <a:schemeClr val="dk1"/>
                </a:solidFill>
              </a:rPr>
              <a:t>I will proceed with seeing how a time series is decomposed.These are the components of a time series</a:t>
            </a:r>
            <a:endParaRPr sz="1000">
              <a:solidFill>
                <a:schemeClr val="dk1"/>
              </a:solidFill>
            </a:endParaRPr>
          </a:p>
          <a:p>
            <a:pPr marL="457200" lvl="0" indent="-292100" algn="l" rtl="0">
              <a:lnSpc>
                <a:spcPct val="115000"/>
              </a:lnSpc>
              <a:spcBef>
                <a:spcPts val="1500"/>
              </a:spcBef>
              <a:spcAft>
                <a:spcPts val="0"/>
              </a:spcAft>
              <a:buClr>
                <a:schemeClr val="dk1"/>
              </a:buClr>
              <a:buSzPts val="1000"/>
              <a:buChar char="●"/>
            </a:pPr>
            <a:r>
              <a:rPr lang="en" sz="1000">
                <a:solidFill>
                  <a:schemeClr val="dk1"/>
                </a:solidFill>
                <a:highlight>
                  <a:schemeClr val="lt1"/>
                </a:highlight>
              </a:rPr>
              <a:t>Trend: The trend component represents the long-term changes in the time series data. It can be upward, downward, or flat.</a:t>
            </a:r>
            <a:endParaRPr sz="1000">
              <a:solidFill>
                <a:schemeClr val="dk1"/>
              </a:solidFill>
              <a:highlight>
                <a:schemeClr val="lt1"/>
              </a:highlight>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highlight>
                  <a:schemeClr val="lt1"/>
                </a:highlight>
              </a:rPr>
              <a:t>Seasonality: The seasonality component represents the repeating patterns or cycles in the time series data that occur at fixed intervals, such as daily, weekly, or yearly.</a:t>
            </a:r>
            <a:endParaRPr sz="1000">
              <a:solidFill>
                <a:schemeClr val="dk1"/>
              </a:solidFill>
              <a:highlight>
                <a:schemeClr val="lt1"/>
              </a:highlight>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highlight>
                  <a:schemeClr val="lt1"/>
                </a:highlight>
              </a:rPr>
              <a:t>Cycle: The cycle component represents the longer-term, non-repeating patterns in the time series data that occur over several years or more.</a:t>
            </a:r>
            <a:endParaRPr sz="1000">
              <a:solidFill>
                <a:schemeClr val="dk1"/>
              </a:solidFill>
              <a:highlight>
                <a:schemeClr val="lt1"/>
              </a:highlight>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highlight>
                  <a:schemeClr val="lt1"/>
                </a:highlight>
              </a:rPr>
              <a:t>Irregularity or noise: The irregularity component represents the random fluctuations or noise in the time series data that cannot be explained by the other components</a:t>
            </a:r>
            <a:endParaRPr sz="1000">
              <a:solidFill>
                <a:schemeClr val="dk1"/>
              </a:solidFill>
              <a:highlight>
                <a:schemeClr val="lt1"/>
              </a:highlight>
            </a:endParaRPr>
          </a:p>
          <a:p>
            <a:pPr marL="457200" lvl="0" indent="0" algn="l" rtl="0">
              <a:lnSpc>
                <a:spcPct val="115000"/>
              </a:lnSpc>
              <a:spcBef>
                <a:spcPts val="1500"/>
              </a:spcBef>
              <a:spcAft>
                <a:spcPts val="0"/>
              </a:spcAft>
              <a:buNone/>
            </a:pPr>
            <a:r>
              <a:rPr lang="en" sz="1000">
                <a:solidFill>
                  <a:srgbClr val="31394D"/>
                </a:solidFill>
                <a:highlight>
                  <a:schemeClr val="lt1"/>
                </a:highlight>
              </a:rPr>
              <a:t>These components can be visualized using decomposition techniques, such as seasonal decomposition of time series (STL) or seasonal decomposition using moving averages (SMA).STL decomposes a time series into trend, seasonal, and irregular components using a non-parametric approach, while SMA decomposes a time series into trend, seasonal, and irregular components using a moving average approach.</a:t>
            </a:r>
            <a:endParaRPr sz="1000">
              <a:solidFill>
                <a:srgbClr val="31394D"/>
              </a:solidFill>
              <a:highlight>
                <a:schemeClr val="lt1"/>
              </a:highlight>
            </a:endParaRPr>
          </a:p>
          <a:p>
            <a:pPr marL="0" lvl="0" indent="0" algn="l" rtl="0">
              <a:spcBef>
                <a:spcPts val="15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1475829bf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1475829bf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475829bf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475829bf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plotted graph depicts the decomposition of the closing prices as given in the dataset.</a:t>
            </a:r>
            <a:endParaRPr/>
          </a:p>
          <a:p>
            <a:pPr marL="0" lvl="0" indent="0" algn="l" rtl="0">
              <a:spcBef>
                <a:spcPts val="0"/>
              </a:spcBef>
              <a:spcAft>
                <a:spcPts val="0"/>
              </a:spcAft>
              <a:buNone/>
            </a:pPr>
            <a:r>
              <a:rPr lang="en"/>
              <a:t>The trend,</a:t>
            </a:r>
            <a:r>
              <a:rPr lang="en">
                <a:solidFill>
                  <a:schemeClr val="dk1"/>
                </a:solidFill>
              </a:rPr>
              <a:t>seasonal</a:t>
            </a:r>
            <a:r>
              <a:rPr lang="en"/>
              <a:t> and the residuals are shown in the figures.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1475829bf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1475829bf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90500" marR="190500" lvl="0" indent="0" algn="l" rtl="0">
              <a:lnSpc>
                <a:spcPct val="140000"/>
              </a:lnSpc>
              <a:spcBef>
                <a:spcPts val="0"/>
              </a:spcBef>
              <a:spcAft>
                <a:spcPts val="0"/>
              </a:spcAft>
              <a:buClr>
                <a:schemeClr val="dk1"/>
              </a:buClr>
              <a:buSzPts val="1100"/>
              <a:buFont typeface="Arial"/>
              <a:buNone/>
            </a:pPr>
            <a:r>
              <a:rPr lang="en" sz="1500">
                <a:solidFill>
                  <a:schemeClr val="dk1"/>
                </a:solidFill>
              </a:rPr>
              <a:t>Augmented Dickey Fuller Test</a:t>
            </a:r>
            <a:endParaRPr sz="1500">
              <a:solidFill>
                <a:schemeClr val="dk1"/>
              </a:solidFill>
            </a:endParaRPr>
          </a:p>
          <a:p>
            <a:pPr marL="0" lvl="0" indent="0" algn="l" rtl="0">
              <a:lnSpc>
                <a:spcPct val="170000"/>
              </a:lnSpc>
              <a:spcBef>
                <a:spcPts val="600"/>
              </a:spcBef>
              <a:spcAft>
                <a:spcPts val="0"/>
              </a:spcAft>
              <a:buClr>
                <a:schemeClr val="dk1"/>
              </a:buClr>
              <a:buSzPts val="1100"/>
              <a:buFont typeface="Arial"/>
              <a:buNone/>
            </a:pPr>
            <a:r>
              <a:rPr lang="en" sz="1050">
                <a:solidFill>
                  <a:schemeClr val="dk1"/>
                </a:solidFill>
              </a:rPr>
              <a:t>The Augmented Dickey-Fuller test is a type of statistical test called a unit root test.The intuition behind a unit root test is that it determines how strongly a time series is defined by a trend. There are a number of unit root tests and the Augmented Dickey-Fuller may be one of the more widely used. The null hypothesis of the test is that the time series can be represented by a unit root, that it is not stationary (has some time-dependent structure). The alternate hypothesis (rejecting the null hypothesis) is that the time series is stationary.</a:t>
            </a:r>
            <a:endParaRPr sz="1050">
              <a:solidFill>
                <a:schemeClr val="dk1"/>
              </a:solidFill>
            </a:endParaRPr>
          </a:p>
          <a:p>
            <a:pPr marL="0" lvl="0" indent="0" algn="l" rtl="0">
              <a:lnSpc>
                <a:spcPct val="170000"/>
              </a:lnSpc>
              <a:spcBef>
                <a:spcPts val="1200"/>
              </a:spcBef>
              <a:spcAft>
                <a:spcPts val="0"/>
              </a:spcAft>
              <a:buNone/>
            </a:pPr>
            <a:r>
              <a:rPr lang="en" sz="1050">
                <a:solidFill>
                  <a:schemeClr val="dk1"/>
                </a:solidFill>
              </a:rPr>
              <a:t>We interpret this result using the p-value from the test. A p-value below a threshold (such as 5% or 1%) suggests we reject the null hypothesis (stationary), otherwise a p-value above the threshold suggests we fail to reject the null hypothesis (non-stationary).</a:t>
            </a:r>
            <a:r>
              <a:rPr lang="en" sz="1000">
                <a:solidFill>
                  <a:schemeClr val="dk1"/>
                </a:solidFill>
              </a:rPr>
              <a:t>After performing the dickey fuller test, this is the results we got. Given the p value &gt;</a:t>
            </a:r>
            <a:r>
              <a:rPr lang="en" sz="1000">
                <a:solidFill>
                  <a:srgbClr val="31394D"/>
                </a:solidFill>
                <a:highlight>
                  <a:schemeClr val="lt1"/>
                </a:highlight>
              </a:rPr>
              <a:t>  0.05 we can conclude that the dataset is not stationary.</a:t>
            </a:r>
            <a:endParaRPr sz="10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489843f6e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489843f6e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982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475829bf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475829bf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plotted graph depicts the decomposition of the closing prices as given in the dataset.</a:t>
            </a:r>
            <a:endParaRPr/>
          </a:p>
          <a:p>
            <a:pPr marL="0" lvl="0" indent="0" algn="l" rtl="0">
              <a:spcBef>
                <a:spcPts val="0"/>
              </a:spcBef>
              <a:spcAft>
                <a:spcPts val="0"/>
              </a:spcAft>
              <a:buNone/>
            </a:pPr>
            <a:r>
              <a:rPr lang="en"/>
              <a:t>The trend,</a:t>
            </a:r>
            <a:r>
              <a:rPr lang="en">
                <a:solidFill>
                  <a:schemeClr val="dk1"/>
                </a:solidFill>
              </a:rPr>
              <a:t>seasonal</a:t>
            </a:r>
            <a:r>
              <a:rPr lang="en"/>
              <a:t> and the residuals are shown in the figures.</a:t>
            </a:r>
            <a:endParaRPr/>
          </a:p>
        </p:txBody>
      </p:sp>
    </p:spTree>
    <p:extLst>
      <p:ext uri="{BB962C8B-B14F-4D97-AF65-F5344CB8AC3E}">
        <p14:creationId xmlns:p14="http://schemas.microsoft.com/office/powerpoint/2010/main" val="269388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489843f6e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489843f6e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475829bf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475829bf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plotted graph depicts the decomposition of the closing prices as given in the dataset.</a:t>
            </a:r>
            <a:endParaRPr/>
          </a:p>
          <a:p>
            <a:pPr marL="0" lvl="0" indent="0" algn="l" rtl="0">
              <a:spcBef>
                <a:spcPts val="0"/>
              </a:spcBef>
              <a:spcAft>
                <a:spcPts val="0"/>
              </a:spcAft>
              <a:buNone/>
            </a:pPr>
            <a:r>
              <a:rPr lang="en"/>
              <a:t>The trend,</a:t>
            </a:r>
            <a:r>
              <a:rPr lang="en">
                <a:solidFill>
                  <a:schemeClr val="dk1"/>
                </a:solidFill>
              </a:rPr>
              <a:t>seasonal</a:t>
            </a:r>
            <a:r>
              <a:rPr lang="en"/>
              <a:t> and the residuals are shown in the figures.</a:t>
            </a:r>
            <a:endParaRPr/>
          </a:p>
        </p:txBody>
      </p:sp>
    </p:spTree>
    <p:extLst>
      <p:ext uri="{BB962C8B-B14F-4D97-AF65-F5344CB8AC3E}">
        <p14:creationId xmlns:p14="http://schemas.microsoft.com/office/powerpoint/2010/main" val="2406577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1489843f6e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1489843f6e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1489843f6e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1489843f6e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26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1475829b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1475829b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1475829bf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1475829bf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1475829bf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1475829bf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1475829bf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1475829bf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475829bf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475829bf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050"/>
              <a:buFont typeface="Arial"/>
              <a:buNone/>
            </a:pPr>
            <a:r>
              <a:rPr lang="en" sz="1050">
                <a:solidFill>
                  <a:schemeClr val="dk1"/>
                </a:solidFill>
                <a:highlight>
                  <a:srgbClr val="FFFFFF"/>
                </a:highlight>
              </a:rPr>
              <a:t>As we know, all these parameters follow the same pattern without much deviation</a:t>
            </a:r>
            <a:endParaRPr sz="1050">
              <a:solidFill>
                <a:schemeClr val="dk1"/>
              </a:solidFill>
              <a:highlight>
                <a:srgbClr val="FFFFFF"/>
              </a:highlight>
            </a:endParaRPr>
          </a:p>
          <a:p>
            <a:pPr marL="0" lvl="0" indent="0" algn="l" rtl="0">
              <a:lnSpc>
                <a:spcPct val="115000"/>
              </a:lnSpc>
              <a:spcBef>
                <a:spcPts val="300"/>
              </a:spcBef>
              <a:spcAft>
                <a:spcPts val="0"/>
              </a:spcAft>
              <a:buClr>
                <a:schemeClr val="dk1"/>
              </a:buClr>
              <a:buSzPts val="1050"/>
              <a:buFont typeface="Arial"/>
              <a:buNone/>
            </a:pPr>
            <a:r>
              <a:rPr lang="en" sz="1050">
                <a:solidFill>
                  <a:schemeClr val="dk1"/>
                </a:solidFill>
                <a:highlight>
                  <a:srgbClr val="FFFFFF"/>
                </a:highlight>
              </a:rPr>
              <a:t>Theres a dip in between 2020-2021. It signifies a sudden dip in the market for Reliance.</a:t>
            </a:r>
            <a:endParaRPr sz="1050">
              <a:solidFill>
                <a:schemeClr val="dk1"/>
              </a:solidFill>
              <a:highlight>
                <a:srgbClr val="FFFFFF"/>
              </a:highlight>
            </a:endParaRPr>
          </a:p>
          <a:p>
            <a:pPr marL="0" lvl="0" indent="0" algn="l" rtl="0">
              <a:spcBef>
                <a:spcPts val="3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489843f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489843f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475829bf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475829bf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050"/>
              <a:buFont typeface="Arial"/>
              <a:buNone/>
            </a:pPr>
            <a:r>
              <a:rPr lang="en" sz="1050">
                <a:solidFill>
                  <a:schemeClr val="dk1"/>
                </a:solidFill>
                <a:highlight>
                  <a:srgbClr val="FFFFFF"/>
                </a:highlight>
              </a:rPr>
              <a:t>As we know, all these parameters follow the same pattern without much deviation</a:t>
            </a:r>
            <a:endParaRPr sz="1050">
              <a:solidFill>
                <a:schemeClr val="dk1"/>
              </a:solidFill>
              <a:highlight>
                <a:srgbClr val="FFFFFF"/>
              </a:highlight>
            </a:endParaRPr>
          </a:p>
          <a:p>
            <a:pPr marL="0" lvl="0" indent="0" algn="l" rtl="0">
              <a:lnSpc>
                <a:spcPct val="115000"/>
              </a:lnSpc>
              <a:spcBef>
                <a:spcPts val="300"/>
              </a:spcBef>
              <a:spcAft>
                <a:spcPts val="0"/>
              </a:spcAft>
              <a:buClr>
                <a:schemeClr val="dk1"/>
              </a:buClr>
              <a:buSzPts val="1050"/>
              <a:buFont typeface="Arial"/>
              <a:buNone/>
            </a:pPr>
            <a:r>
              <a:rPr lang="en" sz="1050">
                <a:solidFill>
                  <a:schemeClr val="dk1"/>
                </a:solidFill>
                <a:highlight>
                  <a:srgbClr val="FFFFFF"/>
                </a:highlight>
              </a:rPr>
              <a:t>Theres a dip in between 2020-2021. It signifies a sudden dip in the market for Reliance.</a:t>
            </a:r>
            <a:endParaRPr sz="1050">
              <a:solidFill>
                <a:schemeClr val="dk1"/>
              </a:solidFill>
              <a:highlight>
                <a:srgbClr val="FFFFFF"/>
              </a:highlight>
            </a:endParaRPr>
          </a:p>
          <a:p>
            <a:pPr marL="0" lvl="0" indent="0" algn="l" rtl="0">
              <a:spcBef>
                <a:spcPts val="300"/>
              </a:spcBef>
              <a:spcAft>
                <a:spcPts val="0"/>
              </a:spcAft>
              <a:buNone/>
            </a:pPr>
            <a:endParaRPr/>
          </a:p>
        </p:txBody>
      </p:sp>
    </p:spTree>
    <p:extLst>
      <p:ext uri="{BB962C8B-B14F-4D97-AF65-F5344CB8AC3E}">
        <p14:creationId xmlns:p14="http://schemas.microsoft.com/office/powerpoint/2010/main" val="207631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725463"/>
            <a:ext cx="5896219"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000" b="1" i="1" dirty="0">
                <a:solidFill>
                  <a:srgbClr val="351C75"/>
                </a:solidFill>
                <a:latin typeface="Inria Serif"/>
                <a:ea typeface="Inria Serif"/>
                <a:cs typeface="Inria Serif"/>
                <a:sym typeface="Inria Serif"/>
              </a:rPr>
              <a:t>Reliance Stock Price Prediction</a:t>
            </a:r>
          </a:p>
        </p:txBody>
      </p:sp>
      <p:sp>
        <p:nvSpPr>
          <p:cNvPr id="65" name="Google Shape;65;p13"/>
          <p:cNvSpPr txBox="1">
            <a:spLocks noGrp="1"/>
          </p:cNvSpPr>
          <p:nvPr>
            <p:ph type="subTitle" idx="1"/>
          </p:nvPr>
        </p:nvSpPr>
        <p:spPr>
          <a:xfrm>
            <a:off x="5212311" y="3582095"/>
            <a:ext cx="5896219" cy="204335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bg1"/>
                </a:solidFill>
                <a:latin typeface="Inria Serif"/>
                <a:ea typeface="Inria Serif"/>
                <a:cs typeface="Inria Serif"/>
                <a:sym typeface="Inria Serif"/>
              </a:rPr>
              <a:t>Ayush Srivastava (MDS202113)</a:t>
            </a:r>
            <a:endParaRPr b="1" dirty="0">
              <a:solidFill>
                <a:schemeClr val="bg1"/>
              </a:solidFill>
              <a:latin typeface="Inria Serif"/>
              <a:ea typeface="Inria Serif"/>
              <a:cs typeface="Inria Serif"/>
              <a:sym typeface="Inria Serif"/>
            </a:endParaRPr>
          </a:p>
          <a:p>
            <a:pPr marL="0" lvl="0" indent="0" algn="l" rtl="0">
              <a:spcBef>
                <a:spcPts val="0"/>
              </a:spcBef>
              <a:spcAft>
                <a:spcPts val="0"/>
              </a:spcAft>
              <a:buNone/>
            </a:pPr>
            <a:r>
              <a:rPr lang="en" b="1" dirty="0">
                <a:solidFill>
                  <a:schemeClr val="bg1"/>
                </a:solidFill>
                <a:latin typeface="Inria Serif"/>
                <a:ea typeface="Inria Serif"/>
                <a:cs typeface="Inria Serif"/>
                <a:sym typeface="Inria Serif"/>
              </a:rPr>
              <a:t>Pragya Jaiswal (MDS202129)</a:t>
            </a:r>
          </a:p>
          <a:p>
            <a:pPr marL="0" lvl="0" indent="0" algn="l" rtl="0">
              <a:spcBef>
                <a:spcPts val="0"/>
              </a:spcBef>
              <a:spcAft>
                <a:spcPts val="0"/>
              </a:spcAft>
              <a:buNone/>
            </a:pPr>
            <a:r>
              <a:rPr lang="en" b="1" dirty="0">
                <a:solidFill>
                  <a:schemeClr val="bg1"/>
                </a:solidFill>
                <a:latin typeface="Inria Serif"/>
                <a:ea typeface="Inria Serif"/>
                <a:cs typeface="Inria Serif"/>
                <a:sym typeface="Inria Serif"/>
              </a:rPr>
              <a:t>Rishika Tibrewal (MDS202135)</a:t>
            </a:r>
          </a:p>
          <a:p>
            <a:pPr marL="0" lvl="0" indent="0" algn="l" rtl="0">
              <a:spcBef>
                <a:spcPts val="0"/>
              </a:spcBef>
              <a:spcAft>
                <a:spcPts val="0"/>
              </a:spcAft>
              <a:buNone/>
            </a:pPr>
            <a:r>
              <a:rPr lang="en" b="1" dirty="0">
                <a:solidFill>
                  <a:schemeClr val="bg1"/>
                </a:solidFill>
                <a:latin typeface="Inria Serif"/>
                <a:ea typeface="Inria Serif"/>
                <a:cs typeface="Inria Serif"/>
                <a:sym typeface="Inria Serif"/>
              </a:rPr>
              <a:t>Ved Prakash (MDS202153)</a:t>
            </a:r>
            <a:endParaRPr b="1" dirty="0">
              <a:solidFill>
                <a:schemeClr val="bg1"/>
              </a:solidFill>
              <a:latin typeface="Inria Serif"/>
              <a:ea typeface="Inria Serif"/>
              <a:cs typeface="Inria Serif"/>
              <a:sym typeface="Inria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Anomaly Detection</a:t>
            </a:r>
            <a:br>
              <a:rPr lang="en" u="sng" dirty="0"/>
            </a:br>
            <a:endParaRPr u="sng" dirty="0"/>
          </a:p>
        </p:txBody>
      </p:sp>
      <p:sp>
        <p:nvSpPr>
          <p:cNvPr id="101" name="Google Shape;101;p19"/>
          <p:cNvSpPr txBox="1">
            <a:spLocks noGrp="1"/>
          </p:cNvSpPr>
          <p:nvPr>
            <p:ph type="body" idx="1"/>
          </p:nvPr>
        </p:nvSpPr>
        <p:spPr>
          <a:xfrm>
            <a:off x="4632100" y="1577000"/>
            <a:ext cx="4166400" cy="2393700"/>
          </a:xfrm>
          <a:prstGeom prst="rect">
            <a:avLst/>
          </a:prstGeom>
        </p:spPr>
        <p:txBody>
          <a:bodyPr spcFirstLastPara="1" wrap="square" lIns="91425" tIns="91425" rIns="91425" bIns="91425" anchor="t" anchorCtr="0">
            <a:normAutofit lnSpcReduction="10000"/>
          </a:bodyPr>
          <a:lstStyle/>
          <a:p>
            <a:pPr marL="457200" marR="190500" lvl="0" indent="-311150" algn="l" rtl="0">
              <a:lnSpc>
                <a:spcPct val="140000"/>
              </a:lnSpc>
              <a:spcBef>
                <a:spcPts val="0"/>
              </a:spcBef>
              <a:spcAft>
                <a:spcPts val="0"/>
              </a:spcAft>
              <a:buSzPts val="1300"/>
              <a:buFont typeface="Inria Serif"/>
              <a:buAutoNum type="arabicPeriod"/>
            </a:pPr>
            <a:r>
              <a:rPr lang="en-US" b="1" dirty="0">
                <a:solidFill>
                  <a:schemeClr val="dk1"/>
                </a:solidFill>
                <a:latin typeface="Inria Serif"/>
                <a:ea typeface="Inria Serif"/>
                <a:cs typeface="Inria Serif"/>
                <a:sym typeface="Inria Serif"/>
              </a:rPr>
              <a:t>First we created some feature from the lagged close price of the stock</a:t>
            </a:r>
          </a:p>
          <a:p>
            <a:pPr marL="457200" marR="190500" lvl="0" indent="-311150" algn="l" rtl="0">
              <a:lnSpc>
                <a:spcPct val="140000"/>
              </a:lnSpc>
              <a:spcBef>
                <a:spcPts val="0"/>
              </a:spcBef>
              <a:spcAft>
                <a:spcPts val="0"/>
              </a:spcAft>
              <a:buSzPts val="1300"/>
              <a:buFont typeface="Inria Serif"/>
              <a:buAutoNum type="arabicPeriod"/>
            </a:pPr>
            <a:r>
              <a:rPr lang="en-US" b="1" dirty="0">
                <a:solidFill>
                  <a:schemeClr val="dk1"/>
                </a:solidFill>
                <a:latin typeface="Inria Serif"/>
                <a:ea typeface="Inria Serif"/>
                <a:cs typeface="Inria Serif"/>
                <a:sym typeface="Inria Serif"/>
              </a:rPr>
              <a:t>Then we perform the PCA on the data</a:t>
            </a:r>
          </a:p>
          <a:p>
            <a:pPr marL="457200" marR="190500" lvl="0" indent="-311150" algn="l" rtl="0">
              <a:lnSpc>
                <a:spcPct val="140000"/>
              </a:lnSpc>
              <a:spcBef>
                <a:spcPts val="0"/>
              </a:spcBef>
              <a:spcAft>
                <a:spcPts val="0"/>
              </a:spcAft>
              <a:buSzPts val="1300"/>
              <a:buFont typeface="Inria Serif"/>
              <a:buAutoNum type="arabicPeriod"/>
            </a:pPr>
            <a:r>
              <a:rPr lang="en-US" b="1" dirty="0">
                <a:solidFill>
                  <a:schemeClr val="dk1"/>
                </a:solidFill>
                <a:latin typeface="Inria Serif"/>
                <a:ea typeface="Inria Serif"/>
                <a:cs typeface="Inria Serif"/>
                <a:sym typeface="Inria Serif"/>
              </a:rPr>
              <a:t>Then we choose the two most important feature which explain the most variability in the data</a:t>
            </a:r>
          </a:p>
          <a:p>
            <a:pPr marL="457200" marR="190500" lvl="0" indent="-311150" algn="l" rtl="0">
              <a:lnSpc>
                <a:spcPct val="140000"/>
              </a:lnSpc>
              <a:spcBef>
                <a:spcPts val="0"/>
              </a:spcBef>
              <a:spcAft>
                <a:spcPts val="0"/>
              </a:spcAft>
              <a:buSzPts val="1300"/>
              <a:buFont typeface="Inria Serif"/>
              <a:buAutoNum type="arabicPeriod"/>
            </a:pPr>
            <a:r>
              <a:rPr lang="en-US" b="1" dirty="0">
                <a:solidFill>
                  <a:schemeClr val="dk1"/>
                </a:solidFill>
                <a:latin typeface="Inria Serif"/>
                <a:ea typeface="Inria Serif"/>
                <a:cs typeface="Inria Serif"/>
                <a:sym typeface="Inria Serif"/>
              </a:rPr>
              <a:t>We use k mean clustering algorithm to detect anomaly.</a:t>
            </a:r>
            <a:endParaRPr lang="en" b="1" dirty="0">
              <a:solidFill>
                <a:schemeClr val="dk1"/>
              </a:solidFill>
              <a:latin typeface="Inria Serif"/>
              <a:ea typeface="Inria Serif"/>
              <a:cs typeface="Inria Serif"/>
              <a:sym typeface="Inria Serif"/>
            </a:endParaRPr>
          </a:p>
        </p:txBody>
      </p:sp>
    </p:spTree>
    <p:extLst>
      <p:ext uri="{BB962C8B-B14F-4D97-AF65-F5344CB8AC3E}">
        <p14:creationId xmlns:p14="http://schemas.microsoft.com/office/powerpoint/2010/main" val="146553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6" name="Google Shape;136;p25"/>
          <p:cNvSpPr txBox="1">
            <a:spLocks noGrp="1"/>
          </p:cNvSpPr>
          <p:nvPr>
            <p:ph type="title"/>
          </p:nvPr>
        </p:nvSpPr>
        <p:spPr>
          <a:xfrm>
            <a:off x="311699" y="26755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Close vs Shifted</a:t>
            </a:r>
            <a:endParaRPr b="1" dirty="0"/>
          </a:p>
        </p:txBody>
      </p:sp>
      <p:pic>
        <p:nvPicPr>
          <p:cNvPr id="6146" name="Picture 2">
            <a:extLst>
              <a:ext uri="{FF2B5EF4-FFF2-40B4-BE49-F238E27FC236}">
                <a16:creationId xmlns:a16="http://schemas.microsoft.com/office/drawing/2014/main" id="{2849A44C-35BD-9E87-5553-2AB9C0065B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9982"/>
          <a:stretch/>
        </p:blipFill>
        <p:spPr bwMode="auto">
          <a:xfrm>
            <a:off x="87342" y="1592881"/>
            <a:ext cx="8969315" cy="30601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6" name="Google Shape;136;p25"/>
          <p:cNvSpPr txBox="1">
            <a:spLocks noGrp="1"/>
          </p:cNvSpPr>
          <p:nvPr>
            <p:ph type="title"/>
          </p:nvPr>
        </p:nvSpPr>
        <p:spPr>
          <a:xfrm>
            <a:off x="311699" y="26755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Close vs Shifted</a:t>
            </a:r>
            <a:endParaRPr b="1" dirty="0"/>
          </a:p>
        </p:txBody>
      </p:sp>
      <p:pic>
        <p:nvPicPr>
          <p:cNvPr id="6146" name="Picture 2">
            <a:extLst>
              <a:ext uri="{FF2B5EF4-FFF2-40B4-BE49-F238E27FC236}">
                <a16:creationId xmlns:a16="http://schemas.microsoft.com/office/drawing/2014/main" id="{2849A44C-35BD-9E87-5553-2AB9C0065B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756" b="226"/>
          <a:stretch/>
        </p:blipFill>
        <p:spPr bwMode="auto">
          <a:xfrm>
            <a:off x="174685" y="1581306"/>
            <a:ext cx="8969315" cy="306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77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Close vs Shifted (contd.)</a:t>
            </a:r>
            <a:endParaRPr b="1"/>
          </a:p>
        </p:txBody>
      </p:sp>
      <p:pic>
        <p:nvPicPr>
          <p:cNvPr id="7170" name="Picture 2">
            <a:extLst>
              <a:ext uri="{FF2B5EF4-FFF2-40B4-BE49-F238E27FC236}">
                <a16:creationId xmlns:a16="http://schemas.microsoft.com/office/drawing/2014/main" id="{3F85E4E2-CDD0-5748-AF6D-66AB115B4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296" y="1310150"/>
            <a:ext cx="7514441" cy="3833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Elbow curve</a:t>
            </a:r>
            <a:endParaRPr b="1" dirty="0"/>
          </a:p>
        </p:txBody>
      </p:sp>
      <p:pic>
        <p:nvPicPr>
          <p:cNvPr id="1026" name="Picture 2">
            <a:extLst>
              <a:ext uri="{FF2B5EF4-FFF2-40B4-BE49-F238E27FC236}">
                <a16:creationId xmlns:a16="http://schemas.microsoft.com/office/drawing/2014/main" id="{9A3EBC15-38DF-E200-8944-5129613BE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512" y="1291257"/>
            <a:ext cx="5768975" cy="36983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4F8EAE-016A-C7E3-8493-6C7C3063707A}"/>
              </a:ext>
            </a:extLst>
          </p:cNvPr>
          <p:cNvSpPr txBox="1"/>
          <p:nvPr/>
        </p:nvSpPr>
        <p:spPr>
          <a:xfrm>
            <a:off x="1907381" y="4878587"/>
            <a:ext cx="6050756" cy="292388"/>
          </a:xfrm>
          <a:prstGeom prst="rect">
            <a:avLst/>
          </a:prstGeom>
          <a:noFill/>
        </p:spPr>
        <p:txBody>
          <a:bodyPr wrap="square">
            <a:spAutoFit/>
          </a:bodyPr>
          <a:lstStyle/>
          <a:p>
            <a:r>
              <a:rPr lang="en-US" sz="1300" b="1" dirty="0">
                <a:latin typeface="Inria Serif" panose="020B0604020202020204" charset="0"/>
              </a:rPr>
              <a:t>From the elbow curve, we can say that we need 3 clusters for the data.</a:t>
            </a:r>
            <a:endParaRPr lang="en-IN" sz="1300" b="1" dirty="0">
              <a:latin typeface="Inria Serif" panose="020B0604020202020204" charset="0"/>
            </a:endParaRPr>
          </a:p>
        </p:txBody>
      </p:sp>
    </p:spTree>
    <p:extLst>
      <p:ext uri="{BB962C8B-B14F-4D97-AF65-F5344CB8AC3E}">
        <p14:creationId xmlns:p14="http://schemas.microsoft.com/office/powerpoint/2010/main" val="660606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PCA</a:t>
            </a:r>
            <a:endParaRPr b="1" dirty="0"/>
          </a:p>
        </p:txBody>
      </p:sp>
      <p:pic>
        <p:nvPicPr>
          <p:cNvPr id="2050" name="Picture 2">
            <a:extLst>
              <a:ext uri="{FF2B5EF4-FFF2-40B4-BE49-F238E27FC236}">
                <a16:creationId xmlns:a16="http://schemas.microsoft.com/office/drawing/2014/main" id="{33C2A26D-5A8D-ABE9-CDC4-07EE7AE39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319190"/>
            <a:ext cx="6038850" cy="37671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C9F370-36EC-317B-0BD2-CEDCEEE24816}"/>
              </a:ext>
            </a:extLst>
          </p:cNvPr>
          <p:cNvSpPr txBox="1"/>
          <p:nvPr/>
        </p:nvSpPr>
        <p:spPr>
          <a:xfrm>
            <a:off x="6529388" y="2571750"/>
            <a:ext cx="2302937" cy="692497"/>
          </a:xfrm>
          <a:prstGeom prst="rect">
            <a:avLst/>
          </a:prstGeom>
          <a:noFill/>
        </p:spPr>
        <p:txBody>
          <a:bodyPr wrap="square">
            <a:spAutoFit/>
          </a:bodyPr>
          <a:lstStyle/>
          <a:p>
            <a:r>
              <a:rPr lang="en-US" sz="1300" b="1" dirty="0">
                <a:latin typeface="Inria Serif" panose="020B0604020202020204" charset="0"/>
              </a:rPr>
              <a:t>Red values are anomalies, whereas the blue ones aren't. </a:t>
            </a:r>
            <a:endParaRPr lang="en-IN" sz="1300" b="1" dirty="0">
              <a:latin typeface="Inria Serif" panose="020B0604020202020204" charset="0"/>
            </a:endParaRPr>
          </a:p>
        </p:txBody>
      </p:sp>
    </p:spTree>
    <p:extLst>
      <p:ext uri="{BB962C8B-B14F-4D97-AF65-F5344CB8AC3E}">
        <p14:creationId xmlns:p14="http://schemas.microsoft.com/office/powerpoint/2010/main" val="189908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Anomalies in the data</a:t>
            </a:r>
            <a:endParaRPr b="1" dirty="0"/>
          </a:p>
        </p:txBody>
      </p:sp>
      <p:pic>
        <p:nvPicPr>
          <p:cNvPr id="3" name="Picture 2">
            <a:extLst>
              <a:ext uri="{FF2B5EF4-FFF2-40B4-BE49-F238E27FC236}">
                <a16:creationId xmlns:a16="http://schemas.microsoft.com/office/drawing/2014/main" id="{C03A48B3-86EA-30F7-52D5-E503D4C55D43}"/>
              </a:ext>
            </a:extLst>
          </p:cNvPr>
          <p:cNvPicPr>
            <a:picLocks noChangeAspect="1"/>
          </p:cNvPicPr>
          <p:nvPr/>
        </p:nvPicPr>
        <p:blipFill>
          <a:blip r:embed="rId3"/>
          <a:stretch>
            <a:fillRect/>
          </a:stretch>
        </p:blipFill>
        <p:spPr>
          <a:xfrm>
            <a:off x="0" y="1324688"/>
            <a:ext cx="9144000" cy="3713323"/>
          </a:xfrm>
          <a:prstGeom prst="rect">
            <a:avLst/>
          </a:prstGeom>
        </p:spPr>
      </p:pic>
    </p:spTree>
    <p:extLst>
      <p:ext uri="{BB962C8B-B14F-4D97-AF65-F5344CB8AC3E}">
        <p14:creationId xmlns:p14="http://schemas.microsoft.com/office/powerpoint/2010/main" val="142119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Fitting a regression line</a:t>
            </a:r>
            <a:endParaRPr u="sng" dirty="0"/>
          </a:p>
        </p:txBody>
      </p:sp>
      <p:sp>
        <p:nvSpPr>
          <p:cNvPr id="101" name="Google Shape;101;p19"/>
          <p:cNvSpPr txBox="1">
            <a:spLocks noGrp="1"/>
          </p:cNvSpPr>
          <p:nvPr>
            <p:ph type="body" idx="1"/>
          </p:nvPr>
        </p:nvSpPr>
        <p:spPr>
          <a:xfrm>
            <a:off x="4632100" y="1577000"/>
            <a:ext cx="4166400" cy="2393700"/>
          </a:xfrm>
          <a:prstGeom prst="rect">
            <a:avLst/>
          </a:prstGeom>
        </p:spPr>
        <p:txBody>
          <a:bodyPr spcFirstLastPara="1" wrap="square" lIns="91425" tIns="91425" rIns="91425" bIns="91425" anchor="t" anchorCtr="0">
            <a:normAutofit/>
          </a:bodyPr>
          <a:lstStyle/>
          <a:p>
            <a:pPr marL="457200" marR="190500" lvl="0" indent="-311150" algn="l" rtl="0">
              <a:lnSpc>
                <a:spcPct val="140000"/>
              </a:lnSpc>
              <a:spcBef>
                <a:spcPts val="0"/>
              </a:spcBef>
              <a:spcAft>
                <a:spcPts val="0"/>
              </a:spcAft>
              <a:buSzPts val="1300"/>
              <a:buFont typeface="Inria Serif"/>
              <a:buAutoNum type="arabicPeriod"/>
            </a:pPr>
            <a:endParaRPr lang="en" sz="1500" b="1" dirty="0">
              <a:solidFill>
                <a:schemeClr val="dk1"/>
              </a:solidFill>
              <a:latin typeface="Inria Serif"/>
              <a:ea typeface="Inria Serif"/>
              <a:cs typeface="Inria Serif"/>
              <a:sym typeface="Inria Serif"/>
            </a:endParaRPr>
          </a:p>
        </p:txBody>
      </p:sp>
    </p:spTree>
    <p:extLst>
      <p:ext uri="{BB962C8B-B14F-4D97-AF65-F5344CB8AC3E}">
        <p14:creationId xmlns:p14="http://schemas.microsoft.com/office/powerpoint/2010/main" val="4256144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2"/>
          <p:cNvSpPr txBox="1"/>
          <p:nvPr/>
        </p:nvSpPr>
        <p:spPr>
          <a:xfrm>
            <a:off x="2543175" y="4707731"/>
            <a:ext cx="3819194"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i="1" dirty="0"/>
              <a:t>              reg.coef_ = </a:t>
            </a:r>
            <a:r>
              <a:rPr lang="en-IN" sz="1600" b="0" i="0" dirty="0">
                <a:solidFill>
                  <a:srgbClr val="212121"/>
                </a:solidFill>
                <a:effectLst/>
                <a:latin typeface="Courier New" panose="02070309020205020404" pitchFamily="49" charset="0"/>
              </a:rPr>
              <a:t>0.99073177</a:t>
            </a:r>
            <a:endParaRPr sz="1350" b="1" i="1" dirty="0">
              <a:solidFill>
                <a:schemeClr val="dk1"/>
              </a:solidFill>
              <a:highlight>
                <a:srgbClr val="FFFFFF"/>
              </a:highlight>
            </a:endParaRPr>
          </a:p>
          <a:p>
            <a:pPr marL="0" lvl="0" indent="0" algn="l" rtl="0">
              <a:spcBef>
                <a:spcPts val="0"/>
              </a:spcBef>
              <a:spcAft>
                <a:spcPts val="0"/>
              </a:spcAft>
              <a:buNone/>
            </a:pPr>
            <a:endParaRPr dirty="0"/>
          </a:p>
        </p:txBody>
      </p:sp>
      <p:pic>
        <p:nvPicPr>
          <p:cNvPr id="8194" name="Picture 2">
            <a:extLst>
              <a:ext uri="{FF2B5EF4-FFF2-40B4-BE49-F238E27FC236}">
                <a16:creationId xmlns:a16="http://schemas.microsoft.com/office/drawing/2014/main" id="{A8F2C787-FF43-74E2-6B45-127A04C55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8588"/>
            <a:ext cx="9144000" cy="451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87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25" y="500925"/>
            <a:ext cx="3817500" cy="12588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Clr>
                <a:schemeClr val="dk1"/>
              </a:buClr>
              <a:buSzPts val="1100"/>
              <a:buFont typeface="Arial"/>
              <a:buNone/>
            </a:pPr>
            <a:r>
              <a:rPr lang="en" sz="2100" b="1" i="1" u="sng"/>
              <a:t> Time series decomposition</a:t>
            </a:r>
            <a:endParaRPr sz="2100" b="1" i="1" u="sng"/>
          </a:p>
          <a:p>
            <a:pPr marL="0" lvl="0" indent="0" algn="l" rtl="0">
              <a:spcBef>
                <a:spcPts val="600"/>
              </a:spcBef>
              <a:spcAft>
                <a:spcPts val="0"/>
              </a:spcAft>
              <a:buNone/>
            </a:pPr>
            <a:endParaRPr u="sng"/>
          </a:p>
        </p:txBody>
      </p:sp>
      <p:sp>
        <p:nvSpPr>
          <p:cNvPr id="148" name="Google Shape;148;p27"/>
          <p:cNvSpPr txBox="1">
            <a:spLocks noGrp="1"/>
          </p:cNvSpPr>
          <p:nvPr>
            <p:ph type="body" idx="1"/>
          </p:nvPr>
        </p:nvSpPr>
        <p:spPr>
          <a:xfrm>
            <a:off x="4644675" y="500925"/>
            <a:ext cx="4313400" cy="4260300"/>
          </a:xfrm>
          <a:prstGeom prst="rect">
            <a:avLst/>
          </a:prstGeom>
        </p:spPr>
        <p:txBody>
          <a:bodyPr spcFirstLastPara="1" wrap="square" lIns="91425" tIns="91425" rIns="91425" bIns="91425" anchor="t" anchorCtr="0">
            <a:normAutofit/>
          </a:bodyPr>
          <a:lstStyle/>
          <a:p>
            <a:pPr marL="0" lvl="0" indent="0" algn="l" rtl="0">
              <a:lnSpc>
                <a:spcPct val="170000"/>
              </a:lnSpc>
              <a:spcBef>
                <a:spcPts val="0"/>
              </a:spcBef>
              <a:spcAft>
                <a:spcPts val="0"/>
              </a:spcAft>
              <a:buClr>
                <a:schemeClr val="dk1"/>
              </a:buClr>
              <a:buSzPts val="1100"/>
              <a:buFont typeface="Arial"/>
              <a:buNone/>
            </a:pPr>
            <a:r>
              <a:rPr lang="en" sz="1450" b="1" dirty="0">
                <a:solidFill>
                  <a:schemeClr val="dk1"/>
                </a:solidFill>
                <a:latin typeface="Inria Serif"/>
                <a:ea typeface="Inria Serif"/>
                <a:cs typeface="Inria Serif"/>
                <a:sym typeface="Inria Serif"/>
              </a:rPr>
              <a:t>There are the components of a time series</a:t>
            </a:r>
            <a:endParaRPr sz="1450" b="1" dirty="0">
              <a:solidFill>
                <a:schemeClr val="dk1"/>
              </a:solidFill>
              <a:latin typeface="Inria Serif"/>
              <a:ea typeface="Inria Serif"/>
              <a:cs typeface="Inria Serif"/>
              <a:sym typeface="Inria Serif"/>
            </a:endParaRPr>
          </a:p>
          <a:p>
            <a:pPr marL="736600" marR="279400" lvl="0" indent="-314325" algn="l" rtl="0">
              <a:spcBef>
                <a:spcPts val="120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Trend </a:t>
            </a:r>
            <a:endParaRPr sz="1350" b="1" dirty="0">
              <a:solidFill>
                <a:schemeClr val="dk1"/>
              </a:solidFill>
              <a:latin typeface="Inria Serif"/>
              <a:ea typeface="Inria Serif"/>
              <a:cs typeface="Inria Serif"/>
              <a:sym typeface="Inria Serif"/>
            </a:endParaRPr>
          </a:p>
          <a:p>
            <a:pPr marL="736600" marR="2794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Seasonality </a:t>
            </a:r>
            <a:endParaRPr sz="1350" b="1" dirty="0">
              <a:solidFill>
                <a:schemeClr val="dk1"/>
              </a:solidFill>
              <a:latin typeface="Inria Serif"/>
              <a:ea typeface="Inria Serif"/>
              <a:cs typeface="Inria Serif"/>
              <a:sym typeface="Inria Serif"/>
            </a:endParaRPr>
          </a:p>
          <a:p>
            <a:pPr marL="736600" marR="2794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Cycle</a:t>
            </a:r>
            <a:endParaRPr sz="1350" b="1" dirty="0">
              <a:solidFill>
                <a:schemeClr val="dk1"/>
              </a:solidFill>
              <a:latin typeface="Inria Serif"/>
              <a:ea typeface="Inria Serif"/>
              <a:cs typeface="Inria Serif"/>
              <a:sym typeface="Inria Serif"/>
            </a:endParaRPr>
          </a:p>
          <a:p>
            <a:pPr marL="736600" marR="2794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Noise </a:t>
            </a:r>
            <a:endParaRPr sz="1350" b="1" dirty="0">
              <a:solidFill>
                <a:schemeClr val="dk1"/>
              </a:solidFill>
              <a:latin typeface="Inria Serif"/>
              <a:ea typeface="Inria Serif"/>
              <a:cs typeface="Inria Serif"/>
              <a:sym typeface="Inria Serif"/>
            </a:endParaRPr>
          </a:p>
          <a:p>
            <a:pPr marL="0" marR="279400" lvl="0" indent="0" algn="ctr" rtl="0">
              <a:spcBef>
                <a:spcPts val="1500"/>
              </a:spcBef>
              <a:spcAft>
                <a:spcPts val="0"/>
              </a:spcAft>
              <a:buNone/>
            </a:pPr>
            <a:endParaRPr sz="1050" b="1" dirty="0">
              <a:solidFill>
                <a:schemeClr val="dk1"/>
              </a:solidFill>
              <a:highlight>
                <a:schemeClr val="lt1"/>
              </a:highlight>
              <a:latin typeface="Inria Serif"/>
              <a:ea typeface="Inria Serif"/>
              <a:cs typeface="Inria Serif"/>
              <a:sym typeface="Inria Serif"/>
            </a:endParaRPr>
          </a:p>
          <a:p>
            <a:pPr marL="0" marR="279400" lvl="0" indent="0" algn="l" rtl="0">
              <a:spcBef>
                <a:spcPts val="1500"/>
              </a:spcBef>
              <a:spcAft>
                <a:spcPts val="0"/>
              </a:spcAft>
              <a:buNone/>
            </a:pPr>
            <a:r>
              <a:rPr lang="en" b="1" dirty="0">
                <a:solidFill>
                  <a:schemeClr val="dk1"/>
                </a:solidFill>
                <a:highlight>
                  <a:schemeClr val="lt1"/>
                </a:highlight>
                <a:latin typeface="Inria Serif"/>
                <a:ea typeface="Inria Serif"/>
                <a:cs typeface="Inria Serif"/>
                <a:sym typeface="Inria Serif"/>
              </a:rPr>
              <a:t>These components can be visualized using decomposition techniques, such as seasonal decomposition of time series (STL) or seasonal decomposition using moving averages (SMA).</a:t>
            </a:r>
            <a:endParaRPr sz="1150" b="1" dirty="0">
              <a:solidFill>
                <a:schemeClr val="dk1"/>
              </a:solidFill>
              <a:latin typeface="Inria Serif"/>
              <a:ea typeface="Inria Serif"/>
              <a:cs typeface="Inria Serif"/>
              <a:sym typeface="Inria Serif"/>
            </a:endParaRPr>
          </a:p>
          <a:p>
            <a:pPr marL="0" lvl="0" indent="0" algn="r" rtl="0">
              <a:spcBef>
                <a:spcPts val="15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latin typeface="Inria Serif"/>
                <a:ea typeface="Inria Serif"/>
                <a:cs typeface="Inria Serif"/>
                <a:sym typeface="Inria Serif"/>
              </a:rPr>
              <a:t>Goal and Motivation</a:t>
            </a:r>
            <a:endParaRPr b="1" u="sng">
              <a:latin typeface="Inria Serif"/>
              <a:ea typeface="Inria Serif"/>
              <a:cs typeface="Inria Serif"/>
              <a:sym typeface="Inria Serif"/>
            </a:endParaRPr>
          </a:p>
        </p:txBody>
      </p:sp>
      <p:sp>
        <p:nvSpPr>
          <p:cNvPr id="77" name="Google Shape;77;p15"/>
          <p:cNvSpPr txBox="1">
            <a:spLocks noGrp="1"/>
          </p:cNvSpPr>
          <p:nvPr>
            <p:ph type="body" idx="1"/>
          </p:nvPr>
        </p:nvSpPr>
        <p:spPr>
          <a:xfrm>
            <a:off x="4644675" y="319500"/>
            <a:ext cx="4166400" cy="457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dirty="0">
              <a:latin typeface="Inria Serif"/>
              <a:ea typeface="Inria Serif"/>
              <a:cs typeface="Inria Serif"/>
              <a:sym typeface="Inria Serif"/>
            </a:endParaRPr>
          </a:p>
          <a:p>
            <a:pPr marL="0" lvl="0" indent="0" algn="l" rtl="0">
              <a:spcBef>
                <a:spcPts val="1200"/>
              </a:spcBef>
              <a:spcAft>
                <a:spcPts val="0"/>
              </a:spcAft>
              <a:buNone/>
            </a:pPr>
            <a:endParaRPr b="1" dirty="0">
              <a:latin typeface="Inria Serif"/>
              <a:ea typeface="Inria Serif"/>
              <a:cs typeface="Inria Serif"/>
              <a:sym typeface="Inria Serif"/>
            </a:endParaRPr>
          </a:p>
          <a:p>
            <a:pPr marL="0" lvl="0" indent="0" algn="l" rtl="0">
              <a:spcBef>
                <a:spcPts val="1200"/>
              </a:spcBef>
              <a:spcAft>
                <a:spcPts val="0"/>
              </a:spcAft>
              <a:buNone/>
            </a:pPr>
            <a:r>
              <a:rPr lang="en" b="1" dirty="0">
                <a:latin typeface="Inria Serif"/>
                <a:ea typeface="Inria Serif"/>
                <a:cs typeface="Inria Serif"/>
                <a:sym typeface="Inria Serif"/>
              </a:rPr>
              <a:t>This project proposes to forecast the Reliance stock market closing price.</a:t>
            </a:r>
            <a:endParaRPr b="1" dirty="0">
              <a:latin typeface="Inria Serif"/>
              <a:ea typeface="Inria Serif"/>
              <a:cs typeface="Inria Serif"/>
              <a:sym typeface="Inria Serif"/>
            </a:endParaRPr>
          </a:p>
          <a:p>
            <a:pPr marL="0" lvl="0" indent="0" algn="l" rtl="0">
              <a:spcBef>
                <a:spcPts val="1200"/>
              </a:spcBef>
              <a:spcAft>
                <a:spcPts val="0"/>
              </a:spcAft>
              <a:buNone/>
            </a:pPr>
            <a:endParaRPr b="1" dirty="0">
              <a:latin typeface="Inria Serif"/>
              <a:ea typeface="Inria Serif"/>
              <a:cs typeface="Inria Serif"/>
              <a:sym typeface="Inria Serif"/>
            </a:endParaRPr>
          </a:p>
          <a:p>
            <a:pPr marL="0" lvl="0" indent="0" algn="l" rtl="0">
              <a:spcBef>
                <a:spcPts val="1200"/>
              </a:spcBef>
              <a:spcAft>
                <a:spcPts val="1200"/>
              </a:spcAft>
              <a:buNone/>
            </a:pPr>
            <a:r>
              <a:rPr lang="en" b="1" dirty="0">
                <a:latin typeface="Inria Serif"/>
                <a:ea typeface="Inria Serif"/>
                <a:cs typeface="Inria Serif"/>
                <a:sym typeface="Inria Serif"/>
              </a:rPr>
              <a:t>It is an attempt to determine whether the historical closing prices of the Reliance stock can efficiently help in calculating the closing price of the stock market for future dates.</a:t>
            </a:r>
            <a:endParaRPr b="1" dirty="0">
              <a:latin typeface="Inria Serif"/>
              <a:ea typeface="Inria Serif"/>
              <a:cs typeface="Inria Serif"/>
              <a:sym typeface="Inria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latin typeface="Inria Serif"/>
                <a:ea typeface="Inria Serif"/>
                <a:cs typeface="Inria Serif"/>
                <a:sym typeface="Inria Serif"/>
              </a:rPr>
              <a:t>Decomposition of the closing prices of the data set:</a:t>
            </a:r>
            <a:endParaRPr sz="2100" b="1">
              <a:latin typeface="Inria Serif"/>
              <a:ea typeface="Inria Serif"/>
              <a:cs typeface="Inria Serif"/>
              <a:sym typeface="Inria Serif"/>
            </a:endParaRPr>
          </a:p>
        </p:txBody>
      </p:sp>
      <p:pic>
        <p:nvPicPr>
          <p:cNvPr id="1026" name="Picture 2">
            <a:extLst>
              <a:ext uri="{FF2B5EF4-FFF2-40B4-BE49-F238E27FC236}">
                <a16:creationId xmlns:a16="http://schemas.microsoft.com/office/drawing/2014/main" id="{66BF05C4-3711-0278-4727-7C18E3F7A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2" y="1282803"/>
            <a:ext cx="6464303" cy="3867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59725" y="500925"/>
            <a:ext cx="4166400" cy="2508900"/>
          </a:xfrm>
          <a:prstGeom prst="rect">
            <a:avLst/>
          </a:prstGeom>
        </p:spPr>
        <p:txBody>
          <a:bodyPr spcFirstLastPara="1" wrap="square" lIns="91425" tIns="91425" rIns="91425" bIns="91425" anchor="t" anchorCtr="0">
            <a:normAutofit/>
          </a:bodyPr>
          <a:lstStyle/>
          <a:p>
            <a:pPr marL="190500" marR="190500" lvl="0" indent="0" algn="ctr" rtl="0">
              <a:lnSpc>
                <a:spcPct val="140000"/>
              </a:lnSpc>
              <a:spcBef>
                <a:spcPts val="0"/>
              </a:spcBef>
              <a:spcAft>
                <a:spcPts val="0"/>
              </a:spcAft>
              <a:buClr>
                <a:schemeClr val="dk1"/>
              </a:buClr>
              <a:buSzPts val="1100"/>
              <a:buFont typeface="Arial"/>
              <a:buNone/>
            </a:pPr>
            <a:r>
              <a:rPr lang="en" sz="1900" b="1" i="1" u="sng">
                <a:latin typeface="Inria Serif"/>
                <a:ea typeface="Inria Serif"/>
                <a:cs typeface="Inria Serif"/>
                <a:sym typeface="Inria Serif"/>
              </a:rPr>
              <a:t>Augmented Dickey Fuller Test </a:t>
            </a:r>
            <a:endParaRPr sz="1900" b="1" i="1" u="sng">
              <a:solidFill>
                <a:srgbClr val="008ABC"/>
              </a:solidFill>
              <a:latin typeface="Inria Serif"/>
              <a:ea typeface="Inria Serif"/>
              <a:cs typeface="Inria Serif"/>
              <a:sym typeface="Inria Serif"/>
            </a:endParaRPr>
          </a:p>
          <a:p>
            <a:pPr marL="0" lvl="0" indent="0" algn="l" rtl="0">
              <a:lnSpc>
                <a:spcPct val="115000"/>
              </a:lnSpc>
              <a:spcBef>
                <a:spcPts val="600"/>
              </a:spcBef>
              <a:spcAft>
                <a:spcPts val="0"/>
              </a:spcAft>
              <a:buClr>
                <a:schemeClr val="dk1"/>
              </a:buClr>
              <a:buSzPts val="1100"/>
              <a:buFont typeface="Arial"/>
              <a:buNone/>
            </a:pPr>
            <a:endParaRPr sz="1300"/>
          </a:p>
          <a:p>
            <a:pPr marL="0" lvl="0" indent="0" algn="l" rtl="0">
              <a:spcBef>
                <a:spcPts val="0"/>
              </a:spcBef>
              <a:spcAft>
                <a:spcPts val="0"/>
              </a:spcAft>
              <a:buNone/>
            </a:pPr>
            <a:endParaRPr sz="3000"/>
          </a:p>
        </p:txBody>
      </p:sp>
      <p:sp>
        <p:nvSpPr>
          <p:cNvPr id="167" name="Google Shape;167;p30"/>
          <p:cNvSpPr txBox="1">
            <a:spLocks noGrp="1"/>
          </p:cNvSpPr>
          <p:nvPr>
            <p:ph type="body" idx="1"/>
          </p:nvPr>
        </p:nvSpPr>
        <p:spPr>
          <a:xfrm>
            <a:off x="4572000" y="271100"/>
            <a:ext cx="4422300" cy="4683600"/>
          </a:xfrm>
          <a:prstGeom prst="rect">
            <a:avLst/>
          </a:prstGeom>
        </p:spPr>
        <p:txBody>
          <a:bodyPr spcFirstLastPara="1" wrap="square" lIns="91425" tIns="91425" rIns="91425" bIns="91425" anchor="t" anchorCtr="0">
            <a:normAutofit fontScale="92500" lnSpcReduction="20000"/>
          </a:bodyPr>
          <a:lstStyle/>
          <a:p>
            <a:pPr marL="457200" lvl="0" indent="-311113" algn="l" rtl="0">
              <a:lnSpc>
                <a:spcPct val="115000"/>
              </a:lnSpc>
              <a:spcBef>
                <a:spcPts val="1200"/>
              </a:spcBef>
              <a:spcAft>
                <a:spcPts val="0"/>
              </a:spcAft>
              <a:buClr>
                <a:schemeClr val="dk1"/>
              </a:buClr>
              <a:buSzPct val="100000"/>
              <a:buFont typeface="Inria Serif"/>
              <a:buChar char="●"/>
            </a:pPr>
            <a:r>
              <a:rPr lang="en" sz="1404" b="1" dirty="0">
                <a:solidFill>
                  <a:schemeClr val="dk1"/>
                </a:solidFill>
                <a:latin typeface="Inria Serif"/>
                <a:ea typeface="Inria Serif"/>
                <a:cs typeface="Inria Serif"/>
                <a:sym typeface="Inria Serif"/>
              </a:rPr>
              <a:t>Null Hypothesis (H0): If failed to be rejected, it suggests the time series has a unit root, meaning it is non-stationary. It has some time dependent structure.</a:t>
            </a:r>
            <a:endParaRPr sz="1404" b="1" dirty="0">
              <a:solidFill>
                <a:schemeClr val="dk1"/>
              </a:solidFill>
              <a:latin typeface="Inria Serif"/>
              <a:ea typeface="Inria Serif"/>
              <a:cs typeface="Inria Serif"/>
              <a:sym typeface="Inria Serif"/>
            </a:endParaRPr>
          </a:p>
          <a:p>
            <a:pPr marL="457200" lvl="0" indent="-311113" algn="l" rtl="0">
              <a:lnSpc>
                <a:spcPct val="115000"/>
              </a:lnSpc>
              <a:spcBef>
                <a:spcPts val="0"/>
              </a:spcBef>
              <a:spcAft>
                <a:spcPts val="0"/>
              </a:spcAft>
              <a:buClr>
                <a:schemeClr val="dk1"/>
              </a:buClr>
              <a:buSzPct val="100000"/>
              <a:buFont typeface="Inria Serif"/>
              <a:buChar char="●"/>
            </a:pPr>
            <a:r>
              <a:rPr lang="en" sz="1404" b="1" dirty="0">
                <a:solidFill>
                  <a:schemeClr val="dk1"/>
                </a:solidFill>
                <a:latin typeface="Inria Serif"/>
                <a:ea typeface="Inria Serif"/>
                <a:cs typeface="Inria Serif"/>
                <a:sym typeface="Inria Serif"/>
              </a:rPr>
              <a:t>Alternate Hypothesis (H1): The null hypothesis is rejected; it suggests the time series does not have a unit root, meaning it is stationary. It does not have time-dependent structure.</a:t>
            </a:r>
            <a:endParaRPr sz="1404" b="1" dirty="0">
              <a:solidFill>
                <a:schemeClr val="dk1"/>
              </a:solidFill>
              <a:latin typeface="Inria Serif"/>
              <a:ea typeface="Inria Serif"/>
              <a:cs typeface="Inria Serif"/>
              <a:sym typeface="Inria Serif"/>
            </a:endParaRPr>
          </a:p>
          <a:p>
            <a:pPr marL="457200" lvl="0" indent="0" algn="l" rtl="0">
              <a:spcBef>
                <a:spcPts val="1500"/>
              </a:spcBef>
              <a:spcAft>
                <a:spcPts val="0"/>
              </a:spcAft>
              <a:buNone/>
            </a:pPr>
            <a:r>
              <a:rPr lang="en" sz="1404" b="1" i="1" u="sng" dirty="0">
                <a:solidFill>
                  <a:schemeClr val="dk1"/>
                </a:solidFill>
                <a:latin typeface="Inria Serif"/>
                <a:ea typeface="Inria Serif"/>
                <a:cs typeface="Inria Serif"/>
                <a:sym typeface="Inria Serif"/>
              </a:rPr>
              <a:t>Interpretation of p-value :</a:t>
            </a:r>
            <a:endParaRPr sz="1404" b="1" i="1" u="sng" dirty="0">
              <a:solidFill>
                <a:schemeClr val="dk1"/>
              </a:solidFill>
              <a:latin typeface="Inria Serif"/>
              <a:ea typeface="Inria Serif"/>
              <a:cs typeface="Inria Serif"/>
              <a:sym typeface="Inria Serif"/>
            </a:endParaRPr>
          </a:p>
          <a:p>
            <a:pPr marL="457200" lvl="0" indent="-311113" algn="l" rtl="0">
              <a:spcBef>
                <a:spcPts val="1500"/>
              </a:spcBef>
              <a:spcAft>
                <a:spcPts val="0"/>
              </a:spcAft>
              <a:buClr>
                <a:schemeClr val="dk1"/>
              </a:buClr>
              <a:buSzPct val="100000"/>
              <a:buFont typeface="Inria Serif"/>
              <a:buChar char="●"/>
            </a:pPr>
            <a:r>
              <a:rPr lang="en" sz="1404" b="1" dirty="0">
                <a:solidFill>
                  <a:schemeClr val="dk1"/>
                </a:solidFill>
                <a:latin typeface="Inria Serif"/>
                <a:ea typeface="Inria Serif"/>
                <a:cs typeface="Inria Serif"/>
                <a:sym typeface="Inria Serif"/>
              </a:rPr>
              <a:t>p-value &gt; 0.05: Fail to reject the null hypothesis (H0), the data has a unit root and is non-stationary.</a:t>
            </a:r>
            <a:endParaRPr sz="1404" b="1" dirty="0">
              <a:solidFill>
                <a:schemeClr val="dk1"/>
              </a:solidFill>
              <a:latin typeface="Inria Serif"/>
              <a:ea typeface="Inria Serif"/>
              <a:cs typeface="Inria Serif"/>
              <a:sym typeface="Inria Serif"/>
            </a:endParaRPr>
          </a:p>
          <a:p>
            <a:pPr marL="457200" lvl="0" indent="-311113" algn="l" rtl="0">
              <a:spcBef>
                <a:spcPts val="0"/>
              </a:spcBef>
              <a:spcAft>
                <a:spcPts val="0"/>
              </a:spcAft>
              <a:buClr>
                <a:schemeClr val="dk1"/>
              </a:buClr>
              <a:buSzPct val="100000"/>
              <a:buFont typeface="Inria Serif"/>
              <a:buChar char="●"/>
            </a:pPr>
            <a:r>
              <a:rPr lang="en" sz="1404" b="1" dirty="0">
                <a:solidFill>
                  <a:schemeClr val="dk1"/>
                </a:solidFill>
                <a:latin typeface="Inria Serif"/>
                <a:ea typeface="Inria Serif"/>
                <a:cs typeface="Inria Serif"/>
                <a:sym typeface="Inria Serif"/>
              </a:rPr>
              <a:t>p-value &lt;= 0.05: Reject the null hypothesis (H0), the data does not have a unit root and is stationary.</a:t>
            </a:r>
            <a:endParaRPr sz="1404" b="1" dirty="0">
              <a:solidFill>
                <a:schemeClr val="dk1"/>
              </a:solidFill>
              <a:latin typeface="Inria Serif"/>
              <a:ea typeface="Inria Serif"/>
              <a:cs typeface="Inria Serif"/>
              <a:sym typeface="Inria Serif"/>
            </a:endParaRPr>
          </a:p>
          <a:p>
            <a:pPr marL="0" lvl="0" indent="0" algn="l" rtl="0">
              <a:spcBef>
                <a:spcPts val="1500"/>
              </a:spcBef>
              <a:spcAft>
                <a:spcPts val="0"/>
              </a:spcAft>
              <a:buNone/>
            </a:pPr>
            <a:r>
              <a:rPr lang="en" sz="1287" b="1" u="sng" dirty="0">
                <a:solidFill>
                  <a:schemeClr val="dk1"/>
                </a:solidFill>
                <a:highlight>
                  <a:schemeClr val="lt1"/>
                </a:highlight>
                <a:latin typeface="Inria Serif"/>
                <a:ea typeface="Inria Serif"/>
                <a:cs typeface="Inria Serif"/>
                <a:sym typeface="Inria Serif"/>
              </a:rPr>
              <a:t>Results of Dickey Fuller test</a:t>
            </a:r>
            <a:endParaRPr sz="1287" b="1" u="sng" dirty="0">
              <a:solidFill>
                <a:schemeClr val="dk1"/>
              </a:solidFill>
              <a:highlight>
                <a:schemeClr val="lt1"/>
              </a:highlight>
              <a:latin typeface="Inria Serif"/>
              <a:ea typeface="Inria Serif"/>
              <a:cs typeface="Inria Serif"/>
              <a:sym typeface="Inria Serif"/>
            </a:endParaRPr>
          </a:p>
          <a:p>
            <a:pPr marL="457200" lvl="0" indent="-304203" algn="l" rtl="0">
              <a:spcBef>
                <a:spcPts val="1500"/>
              </a:spcBef>
              <a:spcAft>
                <a:spcPts val="0"/>
              </a:spcAft>
              <a:buClr>
                <a:schemeClr val="dk1"/>
              </a:buClr>
              <a:buSzPct val="100000"/>
              <a:buFont typeface="Inria Serif"/>
              <a:buChar char="●"/>
            </a:pPr>
            <a:r>
              <a:rPr lang="en" sz="1287" b="1" i="1" dirty="0">
                <a:solidFill>
                  <a:schemeClr val="dk1"/>
                </a:solidFill>
                <a:highlight>
                  <a:schemeClr val="lt1"/>
                </a:highlight>
                <a:latin typeface="Inria Serif"/>
                <a:ea typeface="Inria Serif"/>
                <a:cs typeface="Inria Serif"/>
                <a:sym typeface="Inria Serif"/>
              </a:rPr>
              <a:t>Test Statistics         </a:t>
            </a:r>
            <a:r>
              <a:rPr lang="en-IN" sz="1287" b="1" i="1" dirty="0">
                <a:solidFill>
                  <a:schemeClr val="dk1"/>
                </a:solidFill>
                <a:highlight>
                  <a:schemeClr val="lt1"/>
                </a:highlight>
                <a:latin typeface="Inria Serif"/>
                <a:ea typeface="Inria Serif"/>
                <a:cs typeface="Inria Serif"/>
                <a:sym typeface="Inria Serif"/>
              </a:rPr>
              <a:t>-7.098251</a:t>
            </a:r>
          </a:p>
          <a:p>
            <a:pPr marL="457200" lvl="0" indent="-304203" algn="l" rtl="0">
              <a:spcBef>
                <a:spcPts val="1500"/>
              </a:spcBef>
              <a:spcAft>
                <a:spcPts val="0"/>
              </a:spcAft>
              <a:buClr>
                <a:schemeClr val="dk1"/>
              </a:buClr>
              <a:buSzPct val="100000"/>
              <a:buFont typeface="Inria Serif"/>
              <a:buChar char="●"/>
            </a:pPr>
            <a:r>
              <a:rPr lang="en-IN" sz="1287" b="1" i="1" dirty="0">
                <a:solidFill>
                  <a:schemeClr val="dk1"/>
                </a:solidFill>
                <a:highlight>
                  <a:schemeClr val="lt1"/>
                </a:highlight>
                <a:latin typeface="Inria Serif"/>
                <a:ea typeface="Inria Serif"/>
                <a:cs typeface="Inria Serif"/>
                <a:sym typeface="Inria Serif"/>
              </a:rPr>
              <a:t>p-value                        4.233675e-10</a:t>
            </a:r>
          </a:p>
          <a:p>
            <a:pPr marL="0" lvl="0" indent="0" algn="l" rtl="0">
              <a:spcBef>
                <a:spcPts val="1500"/>
              </a:spcBef>
              <a:spcAft>
                <a:spcPts val="1200"/>
              </a:spcAft>
              <a:buNone/>
            </a:pPr>
            <a:endParaRPr b="1" dirty="0">
              <a:latin typeface="Inria Serif"/>
              <a:ea typeface="Inria Serif"/>
              <a:cs typeface="Inria Serif"/>
              <a:sym typeface="Inria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XGBoost</a:t>
            </a:r>
            <a:endParaRPr dirty="0"/>
          </a:p>
        </p:txBody>
      </p:sp>
      <p:sp>
        <p:nvSpPr>
          <p:cNvPr id="3" name="TextBox 2">
            <a:extLst>
              <a:ext uri="{FF2B5EF4-FFF2-40B4-BE49-F238E27FC236}">
                <a16:creationId xmlns:a16="http://schemas.microsoft.com/office/drawing/2014/main" id="{598CB386-EDDD-DF72-2633-7380B9520177}"/>
              </a:ext>
            </a:extLst>
          </p:cNvPr>
          <p:cNvSpPr txBox="1"/>
          <p:nvPr/>
        </p:nvSpPr>
        <p:spPr>
          <a:xfrm>
            <a:off x="311725" y="1556088"/>
            <a:ext cx="8410794" cy="3323987"/>
          </a:xfrm>
          <a:prstGeom prst="rect">
            <a:avLst/>
          </a:prstGeom>
          <a:noFill/>
        </p:spPr>
        <p:txBody>
          <a:bodyPr wrap="square">
            <a:spAutoFit/>
          </a:bodyPr>
          <a:lstStyle/>
          <a:p>
            <a:r>
              <a:rPr lang="en-IN" b="1" dirty="0" err="1">
                <a:latin typeface="Inria Serif" panose="020B0604020202020204" charset="0"/>
              </a:rPr>
              <a:t>XGBoost</a:t>
            </a:r>
            <a:r>
              <a:rPr lang="en-IN" dirty="0">
                <a:latin typeface="Inria Serif" panose="020B0604020202020204" charset="0"/>
              </a:rPr>
              <a:t> stands for extreme gradient boosting machine. It is a tree based ensemble machine</a:t>
            </a:r>
          </a:p>
          <a:p>
            <a:r>
              <a:rPr lang="en-IN" dirty="0">
                <a:latin typeface="Inria Serif" panose="020B0604020202020204" charset="0"/>
              </a:rPr>
              <a:t>learning algorithm which is a scalable machine learning system for tree boosting. It uses more</a:t>
            </a:r>
          </a:p>
          <a:p>
            <a:r>
              <a:rPr lang="en-IN" dirty="0">
                <a:latin typeface="Inria Serif" panose="020B0604020202020204" charset="0"/>
              </a:rPr>
              <a:t>accurate approximations to find the best tree model. Using </a:t>
            </a:r>
            <a:r>
              <a:rPr lang="en-IN" dirty="0" err="1">
                <a:latin typeface="Inria Serif" panose="020B0604020202020204" charset="0"/>
              </a:rPr>
              <a:t>XGBoost</a:t>
            </a:r>
            <a:r>
              <a:rPr lang="en-IN" dirty="0">
                <a:latin typeface="Inria Serif" panose="020B0604020202020204" charset="0"/>
              </a:rPr>
              <a:t> for time-series analysis</a:t>
            </a:r>
          </a:p>
          <a:p>
            <a:r>
              <a:rPr lang="en-IN" dirty="0">
                <a:latin typeface="Inria Serif" panose="020B0604020202020204" charset="0"/>
              </a:rPr>
              <a:t>is an advanced approach of time series analysis that helps in improving our results and speed</a:t>
            </a:r>
          </a:p>
          <a:p>
            <a:r>
              <a:rPr lang="en-IN" dirty="0">
                <a:latin typeface="Inria Serif" panose="020B0604020202020204" charset="0"/>
              </a:rPr>
              <a:t>of modelling.</a:t>
            </a:r>
          </a:p>
          <a:p>
            <a:endParaRPr lang="en-IN" dirty="0">
              <a:latin typeface="Inria Serif" panose="020B0604020202020204" charset="0"/>
            </a:endParaRPr>
          </a:p>
          <a:p>
            <a:r>
              <a:rPr lang="en-US" dirty="0">
                <a:latin typeface="Inria Serif" panose="020B0604020202020204" charset="0"/>
              </a:rPr>
              <a:t>We can consider using </a:t>
            </a:r>
            <a:r>
              <a:rPr lang="en-US" dirty="0" err="1">
                <a:latin typeface="Inria Serif" panose="020B0604020202020204" charset="0"/>
              </a:rPr>
              <a:t>XGBoost</a:t>
            </a:r>
            <a:r>
              <a:rPr lang="en-US" dirty="0">
                <a:latin typeface="Inria Serif" panose="020B0604020202020204" charset="0"/>
              </a:rPr>
              <a:t> for any supervised machine learning task when it satisfies the</a:t>
            </a:r>
          </a:p>
          <a:p>
            <a:r>
              <a:rPr lang="en-US" dirty="0">
                <a:latin typeface="Inria Serif" panose="020B0604020202020204" charset="0"/>
              </a:rPr>
              <a:t>following criteria:</a:t>
            </a:r>
          </a:p>
          <a:p>
            <a:endParaRPr lang="en-US" dirty="0">
              <a:latin typeface="Inria Serif" panose="020B0604020202020204" charset="0"/>
            </a:endParaRPr>
          </a:p>
          <a:p>
            <a:r>
              <a:rPr lang="en-US" dirty="0">
                <a:latin typeface="Inria Serif" panose="020B0604020202020204" charset="0"/>
              </a:rPr>
              <a:t>• When we have large number of observations in training data.</a:t>
            </a:r>
          </a:p>
          <a:p>
            <a:r>
              <a:rPr lang="en-US" dirty="0">
                <a:latin typeface="Inria Serif" panose="020B0604020202020204" charset="0"/>
              </a:rPr>
              <a:t>• When Number of features is less than the number of observations in training data.</a:t>
            </a:r>
          </a:p>
          <a:p>
            <a:r>
              <a:rPr lang="en-US" dirty="0">
                <a:latin typeface="Inria Serif" panose="020B0604020202020204" charset="0"/>
              </a:rPr>
              <a:t>• When the model performance metrics are to be considered.</a:t>
            </a:r>
          </a:p>
          <a:p>
            <a:endParaRPr lang="en-US" dirty="0">
              <a:latin typeface="Inria Serif" panose="020B0604020202020204" charset="0"/>
            </a:endParaRPr>
          </a:p>
          <a:p>
            <a:r>
              <a:rPr lang="en-US" dirty="0">
                <a:latin typeface="Inria Serif" panose="020B0604020202020204" charset="0"/>
              </a:rPr>
              <a:t>Since we have a large data and fewer features, we can adopt a </a:t>
            </a:r>
            <a:r>
              <a:rPr lang="en-US" dirty="0" err="1">
                <a:latin typeface="Inria Serif" panose="020B0604020202020204" charset="0"/>
              </a:rPr>
              <a:t>XGBoost</a:t>
            </a:r>
            <a:r>
              <a:rPr lang="en-US" dirty="0">
                <a:latin typeface="Inria Serif" panose="020B0604020202020204" charset="0"/>
              </a:rPr>
              <a:t> model for our purpose.</a:t>
            </a:r>
            <a:endParaRPr lang="en-IN" dirty="0">
              <a:latin typeface="Inria Serif" panose="020B0604020202020204" charset="0"/>
            </a:endParaRPr>
          </a:p>
          <a:p>
            <a:endParaRPr lang="en-IN" dirty="0">
              <a:latin typeface="Inria Serif" panose="020B0604020202020204" charset="0"/>
            </a:endParaRPr>
          </a:p>
        </p:txBody>
      </p:sp>
    </p:spTree>
    <p:extLst>
      <p:ext uri="{BB962C8B-B14F-4D97-AF65-F5344CB8AC3E}">
        <p14:creationId xmlns:p14="http://schemas.microsoft.com/office/powerpoint/2010/main" val="619618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3074" name="Picture 2">
            <a:extLst>
              <a:ext uri="{FF2B5EF4-FFF2-40B4-BE49-F238E27FC236}">
                <a16:creationId xmlns:a16="http://schemas.microsoft.com/office/drawing/2014/main" id="{29B11B61-3D06-DBAF-64B7-FBB7E4311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3" y="627063"/>
            <a:ext cx="9144000" cy="4516437"/>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40;p42">
            <a:extLst>
              <a:ext uri="{FF2B5EF4-FFF2-40B4-BE49-F238E27FC236}">
                <a16:creationId xmlns:a16="http://schemas.microsoft.com/office/drawing/2014/main" id="{D3C92E15-8F5A-294F-71A3-BA3712169EB7}"/>
              </a:ext>
            </a:extLst>
          </p:cNvPr>
          <p:cNvSpPr txBox="1">
            <a:spLocks noGrp="1"/>
          </p:cNvSpPr>
          <p:nvPr>
            <p:ph type="title"/>
          </p:nvPr>
        </p:nvSpPr>
        <p:spPr>
          <a:xfrm>
            <a:off x="311700" y="3363"/>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XGBoost</a:t>
            </a:r>
            <a:endParaRPr dirty="0"/>
          </a:p>
        </p:txBody>
      </p:sp>
    </p:spTree>
    <p:extLst>
      <p:ext uri="{BB962C8B-B14F-4D97-AF65-F5344CB8AC3E}">
        <p14:creationId xmlns:p14="http://schemas.microsoft.com/office/powerpoint/2010/main" val="2306706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LSTM</a:t>
            </a:r>
            <a:endParaRPr dirty="0"/>
          </a:p>
        </p:txBody>
      </p:sp>
      <p:sp>
        <p:nvSpPr>
          <p:cNvPr id="242" name="Google Shape;242;p42"/>
          <p:cNvSpPr txBox="1"/>
          <p:nvPr/>
        </p:nvSpPr>
        <p:spPr>
          <a:xfrm>
            <a:off x="306250" y="1460600"/>
            <a:ext cx="8692800" cy="3443989"/>
          </a:xfrm>
          <a:prstGeom prst="rect">
            <a:avLst/>
          </a:prstGeom>
          <a:noFill/>
          <a:ln>
            <a:noFill/>
          </a:ln>
          <a:effectLst/>
        </p:spPr>
        <p:txBody>
          <a:bodyPr spcFirstLastPara="1" wrap="square" lIns="91425" tIns="91425" rIns="91425" bIns="91425" anchor="t" anchorCtr="0">
            <a:spAutoFit/>
          </a:bodyPr>
          <a:lstStyle/>
          <a:p>
            <a:pPr marL="0" lvl="0" indent="0" rtl="0">
              <a:lnSpc>
                <a:spcPct val="115000"/>
              </a:lnSpc>
              <a:spcBef>
                <a:spcPts val="1500"/>
              </a:spcBef>
              <a:spcAft>
                <a:spcPts val="0"/>
              </a:spcAft>
              <a:buNone/>
            </a:pPr>
            <a:r>
              <a:rPr lang="en" sz="1200" b="1" dirty="0">
                <a:solidFill>
                  <a:schemeClr val="dk1"/>
                </a:solidFill>
                <a:highlight>
                  <a:schemeClr val="lt1"/>
                </a:highlight>
                <a:latin typeface="Inria Serif"/>
                <a:ea typeface="Inria Serif"/>
                <a:cs typeface="Inria Serif"/>
                <a:sym typeface="Inria Serif"/>
              </a:rPr>
              <a:t>Long Short-Term Memory (LSTM) networks are a type of recurrent neural network (RNN) designed to overcome the limitations of traditional RNNs, such as the vanishing and exploding gradient problems. They are particularly effective in learning long-range dependencies in sequence data.</a:t>
            </a:r>
            <a:endParaRPr sz="1200" b="1" dirty="0">
              <a:solidFill>
                <a:schemeClr val="dk1"/>
              </a:solidFill>
              <a:highlight>
                <a:schemeClr val="lt1"/>
              </a:highlight>
              <a:latin typeface="Inria Serif"/>
              <a:ea typeface="Inria Serif"/>
              <a:cs typeface="Inria Serif"/>
              <a:sym typeface="Inria Serif"/>
            </a:endParaRPr>
          </a:p>
          <a:p>
            <a:pPr marL="0" lvl="0" indent="0" rtl="0">
              <a:lnSpc>
                <a:spcPct val="115000"/>
              </a:lnSpc>
              <a:spcBef>
                <a:spcPts val="1500"/>
              </a:spcBef>
              <a:spcAft>
                <a:spcPts val="0"/>
              </a:spcAft>
              <a:buNone/>
            </a:pPr>
            <a:r>
              <a:rPr lang="en" sz="1200" b="1" dirty="0">
                <a:solidFill>
                  <a:schemeClr val="dk1"/>
                </a:solidFill>
                <a:highlight>
                  <a:schemeClr val="lt1"/>
                </a:highlight>
                <a:latin typeface="Inria Serif"/>
                <a:ea typeface="Inria Serif"/>
                <a:cs typeface="Inria Serif"/>
                <a:sym typeface="Inria Serif"/>
              </a:rPr>
              <a:t>LSTM networks consist of specialized memory cells that enable them to remember and process information over longer time steps. These cells contain three key components, called gates:</a:t>
            </a:r>
            <a:endParaRPr sz="1200" b="1" dirty="0">
              <a:solidFill>
                <a:schemeClr val="dk1"/>
              </a:solidFill>
              <a:highlight>
                <a:schemeClr val="lt1"/>
              </a:highlight>
              <a:latin typeface="Inria Serif"/>
              <a:ea typeface="Inria Serif"/>
              <a:cs typeface="Inria Serif"/>
              <a:sym typeface="Inria Serif"/>
            </a:endParaRPr>
          </a:p>
          <a:p>
            <a:pPr marL="457200" lvl="0" indent="-304800" rtl="0">
              <a:lnSpc>
                <a:spcPct val="115000"/>
              </a:lnSpc>
              <a:spcBef>
                <a:spcPts val="1500"/>
              </a:spcBef>
              <a:spcAft>
                <a:spcPts val="0"/>
              </a:spcAft>
              <a:buClr>
                <a:schemeClr val="dk1"/>
              </a:buClr>
              <a:buSzPts val="1200"/>
              <a:buFont typeface="Inria Serif"/>
              <a:buAutoNum type="arabicPeriod"/>
            </a:pPr>
            <a:r>
              <a:rPr lang="en" sz="1200" b="1" dirty="0">
                <a:solidFill>
                  <a:schemeClr val="dk1"/>
                </a:solidFill>
                <a:highlight>
                  <a:schemeClr val="lt1"/>
                </a:highlight>
                <a:latin typeface="Inria Serif"/>
                <a:ea typeface="Inria Serif"/>
                <a:cs typeface="Inria Serif"/>
                <a:sym typeface="Inria Serif"/>
              </a:rPr>
              <a:t>Input gate: Decides which information from the current input will be stored in the cell state.</a:t>
            </a:r>
            <a:endParaRPr sz="1200" b="1" dirty="0">
              <a:solidFill>
                <a:schemeClr val="dk1"/>
              </a:solidFill>
              <a:highlight>
                <a:schemeClr val="lt1"/>
              </a:highlight>
              <a:latin typeface="Inria Serif"/>
              <a:ea typeface="Inria Serif"/>
              <a:cs typeface="Inria Serif"/>
              <a:sym typeface="Inria Serif"/>
            </a:endParaRPr>
          </a:p>
          <a:p>
            <a:pPr marL="457200" lvl="0" indent="-304800" rtl="0">
              <a:lnSpc>
                <a:spcPct val="115000"/>
              </a:lnSpc>
              <a:spcBef>
                <a:spcPts val="0"/>
              </a:spcBef>
              <a:spcAft>
                <a:spcPts val="0"/>
              </a:spcAft>
              <a:buClr>
                <a:schemeClr val="dk1"/>
              </a:buClr>
              <a:buSzPts val="1200"/>
              <a:buFont typeface="Inria Serif"/>
              <a:buAutoNum type="arabicPeriod"/>
            </a:pPr>
            <a:r>
              <a:rPr lang="en" sz="1200" b="1" dirty="0">
                <a:solidFill>
                  <a:schemeClr val="dk1"/>
                </a:solidFill>
                <a:highlight>
                  <a:schemeClr val="lt1"/>
                </a:highlight>
                <a:latin typeface="Inria Serif"/>
                <a:ea typeface="Inria Serif"/>
                <a:cs typeface="Inria Serif"/>
                <a:sym typeface="Inria Serif"/>
              </a:rPr>
              <a:t>Forget gate: Determines which information from the previous cell state will be discarded or retained.</a:t>
            </a:r>
            <a:endParaRPr sz="1200" b="1" dirty="0">
              <a:solidFill>
                <a:schemeClr val="dk1"/>
              </a:solidFill>
              <a:highlight>
                <a:schemeClr val="lt1"/>
              </a:highlight>
              <a:latin typeface="Inria Serif"/>
              <a:ea typeface="Inria Serif"/>
              <a:cs typeface="Inria Serif"/>
              <a:sym typeface="Inria Serif"/>
            </a:endParaRPr>
          </a:p>
          <a:p>
            <a:pPr marL="457200" lvl="0" indent="-304800" rtl="0">
              <a:lnSpc>
                <a:spcPct val="115000"/>
              </a:lnSpc>
              <a:spcBef>
                <a:spcPts val="0"/>
              </a:spcBef>
              <a:spcAft>
                <a:spcPts val="0"/>
              </a:spcAft>
              <a:buClr>
                <a:schemeClr val="dk1"/>
              </a:buClr>
              <a:buSzPts val="1200"/>
              <a:buFont typeface="Inria Serif"/>
              <a:buAutoNum type="arabicPeriod"/>
            </a:pPr>
            <a:r>
              <a:rPr lang="en" sz="1200" b="1" dirty="0">
                <a:solidFill>
                  <a:schemeClr val="dk1"/>
                </a:solidFill>
                <a:highlight>
                  <a:schemeClr val="lt1"/>
                </a:highlight>
                <a:latin typeface="Inria Serif"/>
                <a:ea typeface="Inria Serif"/>
                <a:cs typeface="Inria Serif"/>
                <a:sym typeface="Inria Serif"/>
              </a:rPr>
              <a:t>Output gate: Controls which information from the cell state will be passed to the next hidden state.</a:t>
            </a:r>
            <a:endParaRPr sz="1200" b="1" dirty="0">
              <a:solidFill>
                <a:schemeClr val="dk1"/>
              </a:solidFill>
              <a:highlight>
                <a:schemeClr val="lt1"/>
              </a:highlight>
              <a:latin typeface="Inria Serif"/>
              <a:ea typeface="Inria Serif"/>
              <a:cs typeface="Inria Serif"/>
              <a:sym typeface="Inria Serif"/>
            </a:endParaRPr>
          </a:p>
          <a:p>
            <a:pPr marL="0" lvl="0" indent="0" rtl="0">
              <a:lnSpc>
                <a:spcPct val="115000"/>
              </a:lnSpc>
              <a:spcBef>
                <a:spcPts val="1500"/>
              </a:spcBef>
              <a:spcAft>
                <a:spcPts val="0"/>
              </a:spcAft>
              <a:buNone/>
            </a:pPr>
            <a:r>
              <a:rPr lang="en" sz="1200" b="1" dirty="0">
                <a:solidFill>
                  <a:schemeClr val="dk1"/>
                </a:solidFill>
                <a:highlight>
                  <a:schemeClr val="lt1"/>
                </a:highlight>
                <a:latin typeface="Inria Serif"/>
                <a:ea typeface="Inria Serif"/>
                <a:cs typeface="Inria Serif"/>
                <a:sym typeface="Inria Serif"/>
              </a:rPr>
              <a:t>By using these gates, LSTM networks can selectively store, update, and access information, making them capable of handling complex, long-range dependencies in various applications, such as natural language processing, time-series prediction, and speech recognition.</a:t>
            </a:r>
            <a:endParaRPr sz="1200" b="1" dirty="0">
              <a:solidFill>
                <a:schemeClr val="dk1"/>
              </a:solidFill>
              <a:highlight>
                <a:schemeClr val="lt1"/>
              </a:highlight>
              <a:latin typeface="Inria Serif"/>
              <a:ea typeface="Inria Serif"/>
              <a:cs typeface="Inria Serif"/>
              <a:sym typeface="Inria Serif"/>
            </a:endParaRPr>
          </a:p>
          <a:p>
            <a:pPr marL="0" lvl="0" indent="0" rtl="0">
              <a:spcBef>
                <a:spcPts val="0"/>
              </a:spcBef>
              <a:spcAft>
                <a:spcPts val="0"/>
              </a:spcAft>
              <a:buNone/>
            </a:pPr>
            <a:endParaRPr sz="1000" b="1" dirty="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latin typeface="Inria Serif"/>
                <a:ea typeface="Inria Serif"/>
                <a:cs typeface="Inria Serif"/>
                <a:sym typeface="Inria Serif"/>
              </a:rPr>
              <a:t>Decomposition of the closing prices of the data set:</a:t>
            </a:r>
            <a:endParaRPr sz="2100" b="1">
              <a:latin typeface="Inria Serif"/>
              <a:ea typeface="Inria Serif"/>
              <a:cs typeface="Inria Serif"/>
              <a:sym typeface="Inria Serif"/>
            </a:endParaRPr>
          </a:p>
        </p:txBody>
      </p:sp>
      <p:pic>
        <p:nvPicPr>
          <p:cNvPr id="2" name="Picture 2">
            <a:extLst>
              <a:ext uri="{FF2B5EF4-FFF2-40B4-BE49-F238E27FC236}">
                <a16:creationId xmlns:a16="http://schemas.microsoft.com/office/drawing/2014/main" id="{E6DFC1B5-B72A-7019-60AB-24E1BF883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2543"/>
            <a:ext cx="9144000" cy="4555281"/>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40;p42">
            <a:extLst>
              <a:ext uri="{FF2B5EF4-FFF2-40B4-BE49-F238E27FC236}">
                <a16:creationId xmlns:a16="http://schemas.microsoft.com/office/drawing/2014/main" id="{E4C05FD2-ABB9-FF2A-D440-D993D4C737DB}"/>
              </a:ext>
            </a:extLst>
          </p:cNvPr>
          <p:cNvSpPr txBox="1">
            <a:spLocks/>
          </p:cNvSpPr>
          <p:nvPr/>
        </p:nvSpPr>
        <p:spPr>
          <a:xfrm>
            <a:off x="311700" y="15676"/>
            <a:ext cx="8520600" cy="623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IN"/>
              <a:t>LSTM</a:t>
            </a:r>
            <a:endParaRPr lang="en-IN" dirty="0"/>
          </a:p>
        </p:txBody>
      </p:sp>
    </p:spTree>
    <p:extLst>
      <p:ext uri="{BB962C8B-B14F-4D97-AF65-F5344CB8AC3E}">
        <p14:creationId xmlns:p14="http://schemas.microsoft.com/office/powerpoint/2010/main" val="2970261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dirty="0"/>
              <a:t>Comparison of Evaluation Metrics of XGBoost vs LSTM</a:t>
            </a:r>
            <a:endParaRPr sz="2500" dirty="0"/>
          </a:p>
        </p:txBody>
      </p:sp>
      <p:graphicFrame>
        <p:nvGraphicFramePr>
          <p:cNvPr id="3" name="Table 3">
            <a:extLst>
              <a:ext uri="{FF2B5EF4-FFF2-40B4-BE49-F238E27FC236}">
                <a16:creationId xmlns:a16="http://schemas.microsoft.com/office/drawing/2014/main" id="{90703EFD-1A2E-1BDC-FCB1-44833F49051F}"/>
              </a:ext>
            </a:extLst>
          </p:cNvPr>
          <p:cNvGraphicFramePr>
            <a:graphicFrameLocks noGrp="1"/>
          </p:cNvGraphicFramePr>
          <p:nvPr>
            <p:extLst>
              <p:ext uri="{D42A27DB-BD31-4B8C-83A1-F6EECF244321}">
                <p14:modId xmlns:p14="http://schemas.microsoft.com/office/powerpoint/2010/main" val="3606194089"/>
              </p:ext>
            </p:extLst>
          </p:nvPr>
        </p:nvGraphicFramePr>
        <p:xfrm>
          <a:off x="4834692" y="1609827"/>
          <a:ext cx="3786366" cy="1880795"/>
        </p:xfrm>
        <a:graphic>
          <a:graphicData uri="http://schemas.openxmlformats.org/drawingml/2006/table">
            <a:tbl>
              <a:tblPr firstRow="1" bandRow="1">
                <a:tableStyleId>{5C22544A-7EE6-4342-B048-85BDC9FD1C3A}</a:tableStyleId>
              </a:tblPr>
              <a:tblGrid>
                <a:gridCol w="1191128">
                  <a:extLst>
                    <a:ext uri="{9D8B030D-6E8A-4147-A177-3AD203B41FA5}">
                      <a16:colId xmlns:a16="http://schemas.microsoft.com/office/drawing/2014/main" val="4184588591"/>
                    </a:ext>
                  </a:extLst>
                </a:gridCol>
                <a:gridCol w="1297619">
                  <a:extLst>
                    <a:ext uri="{9D8B030D-6E8A-4147-A177-3AD203B41FA5}">
                      <a16:colId xmlns:a16="http://schemas.microsoft.com/office/drawing/2014/main" val="1793663063"/>
                    </a:ext>
                  </a:extLst>
                </a:gridCol>
                <a:gridCol w="1297619">
                  <a:extLst>
                    <a:ext uri="{9D8B030D-6E8A-4147-A177-3AD203B41FA5}">
                      <a16:colId xmlns:a16="http://schemas.microsoft.com/office/drawing/2014/main" val="1454844333"/>
                    </a:ext>
                  </a:extLst>
                </a:gridCol>
              </a:tblGrid>
              <a:tr h="597635">
                <a:tc>
                  <a:txBody>
                    <a:bodyPr/>
                    <a:lstStyle/>
                    <a:p>
                      <a:r>
                        <a:rPr lang="en-IN" dirty="0"/>
                        <a:t>Evaluation Metric</a:t>
                      </a:r>
                    </a:p>
                  </a:txBody>
                  <a:tcPr/>
                </a:tc>
                <a:tc>
                  <a:txBody>
                    <a:bodyPr/>
                    <a:lstStyle/>
                    <a:p>
                      <a:r>
                        <a:rPr lang="en-IN" dirty="0" err="1"/>
                        <a:t>XGBoost</a:t>
                      </a:r>
                      <a:endParaRPr lang="en-IN" dirty="0"/>
                    </a:p>
                  </a:txBody>
                  <a:tcPr/>
                </a:tc>
                <a:tc>
                  <a:txBody>
                    <a:bodyPr/>
                    <a:lstStyle/>
                    <a:p>
                      <a:r>
                        <a:rPr lang="en-IN" dirty="0"/>
                        <a:t>LSTM</a:t>
                      </a:r>
                    </a:p>
                  </a:txBody>
                  <a:tcPr/>
                </a:tc>
                <a:extLst>
                  <a:ext uri="{0D108BD9-81ED-4DB2-BD59-A6C34878D82A}">
                    <a16:rowId xmlns:a16="http://schemas.microsoft.com/office/drawing/2014/main" val="3265490814"/>
                  </a:ext>
                </a:extLst>
              </a:tr>
              <a:tr h="427720">
                <a:tc>
                  <a:txBody>
                    <a:bodyPr/>
                    <a:lstStyle/>
                    <a:p>
                      <a:r>
                        <a:rPr lang="en-IN" dirty="0"/>
                        <a:t>MAE</a:t>
                      </a:r>
                    </a:p>
                  </a:txBody>
                  <a:tcPr/>
                </a:tc>
                <a:tc>
                  <a:txBody>
                    <a:bodyPr/>
                    <a:lstStyle/>
                    <a:p>
                      <a:r>
                        <a:rPr lang="en-IN" dirty="0"/>
                        <a:t>41.797</a:t>
                      </a:r>
                    </a:p>
                  </a:txBody>
                  <a:tcPr/>
                </a:tc>
                <a:tc>
                  <a:txBody>
                    <a:bodyPr/>
                    <a:lstStyle/>
                    <a:p>
                      <a:r>
                        <a:rPr lang="en-IN" dirty="0"/>
                        <a:t>40.184</a:t>
                      </a:r>
                    </a:p>
                  </a:txBody>
                  <a:tcPr/>
                </a:tc>
                <a:extLst>
                  <a:ext uri="{0D108BD9-81ED-4DB2-BD59-A6C34878D82A}">
                    <a16:rowId xmlns:a16="http://schemas.microsoft.com/office/drawing/2014/main" val="1585184241"/>
                  </a:ext>
                </a:extLst>
              </a:tr>
              <a:tr h="427720">
                <a:tc>
                  <a:txBody>
                    <a:bodyPr/>
                    <a:lstStyle/>
                    <a:p>
                      <a:r>
                        <a:rPr lang="en-IN" dirty="0"/>
                        <a:t>MSE</a:t>
                      </a:r>
                    </a:p>
                  </a:txBody>
                  <a:tcPr/>
                </a:tc>
                <a:tc>
                  <a:txBody>
                    <a:bodyPr/>
                    <a:lstStyle/>
                    <a:p>
                      <a:r>
                        <a:rPr lang="en-IN" dirty="0"/>
                        <a:t>3818.215</a:t>
                      </a:r>
                    </a:p>
                  </a:txBody>
                  <a:tcPr/>
                </a:tc>
                <a:tc>
                  <a:txBody>
                    <a:bodyPr/>
                    <a:lstStyle/>
                    <a:p>
                      <a:r>
                        <a:rPr lang="en-IN" dirty="0"/>
                        <a:t>2483.097</a:t>
                      </a:r>
                    </a:p>
                  </a:txBody>
                  <a:tcPr/>
                </a:tc>
                <a:extLst>
                  <a:ext uri="{0D108BD9-81ED-4DB2-BD59-A6C34878D82A}">
                    <a16:rowId xmlns:a16="http://schemas.microsoft.com/office/drawing/2014/main" val="2163255915"/>
                  </a:ext>
                </a:extLst>
              </a:tr>
              <a:tr h="427720">
                <a:tc>
                  <a:txBody>
                    <a:bodyPr/>
                    <a:lstStyle/>
                    <a:p>
                      <a:r>
                        <a:rPr lang="en-IN" dirty="0"/>
                        <a:t>MAPE</a:t>
                      </a:r>
                    </a:p>
                  </a:txBody>
                  <a:tcPr/>
                </a:tc>
                <a:tc>
                  <a:txBody>
                    <a:bodyPr/>
                    <a:lstStyle/>
                    <a:p>
                      <a:r>
                        <a:rPr lang="en-IN" dirty="0"/>
                        <a:t>3.424%</a:t>
                      </a:r>
                    </a:p>
                  </a:txBody>
                  <a:tcPr/>
                </a:tc>
                <a:tc>
                  <a:txBody>
                    <a:bodyPr/>
                    <a:lstStyle/>
                    <a:p>
                      <a:r>
                        <a:rPr lang="en-IN" dirty="0"/>
                        <a:t>1.629%</a:t>
                      </a:r>
                    </a:p>
                  </a:txBody>
                  <a:tcPr/>
                </a:tc>
                <a:extLst>
                  <a:ext uri="{0D108BD9-81ED-4DB2-BD59-A6C34878D82A}">
                    <a16:rowId xmlns:a16="http://schemas.microsoft.com/office/drawing/2014/main" val="317958737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Conclusion</a:t>
            </a:r>
            <a:endParaRPr dirty="0"/>
          </a:p>
        </p:txBody>
      </p:sp>
      <p:sp>
        <p:nvSpPr>
          <p:cNvPr id="269" name="Google Shape;269;p47"/>
          <p:cNvSpPr txBox="1">
            <a:spLocks noGrp="1"/>
          </p:cNvSpPr>
          <p:nvPr>
            <p:ph type="body" idx="1"/>
          </p:nvPr>
        </p:nvSpPr>
        <p:spPr>
          <a:xfrm>
            <a:off x="4644675" y="1142999"/>
            <a:ext cx="4166400" cy="3456525"/>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IN" dirty="0">
                <a:solidFill>
                  <a:schemeClr val="tx1"/>
                </a:solidFill>
                <a:latin typeface="Inria Serif" panose="020B0604020202020204" charset="0"/>
              </a:rPr>
              <a:t>Both XG Boost and LSTM were fitted and reliance stock prices were predicted. </a:t>
            </a:r>
          </a:p>
          <a:p>
            <a:pPr marL="0" lvl="0" indent="0" rtl="0">
              <a:spcBef>
                <a:spcPts val="0"/>
              </a:spcBef>
              <a:spcAft>
                <a:spcPts val="0"/>
              </a:spcAft>
              <a:buNone/>
            </a:pPr>
            <a:r>
              <a:rPr lang="en-IN" dirty="0">
                <a:solidFill>
                  <a:schemeClr val="tx1"/>
                </a:solidFill>
                <a:latin typeface="Inria Serif" panose="020B0604020202020204" charset="0"/>
              </a:rPr>
              <a:t>From the metrics we used to evaluate, we can see that for all, MAE, MSE and MAPE, the values for LSTM are lesser. </a:t>
            </a:r>
          </a:p>
          <a:p>
            <a:pPr marL="0" lvl="0" indent="0" rtl="0">
              <a:spcBef>
                <a:spcPts val="0"/>
              </a:spcBef>
              <a:spcAft>
                <a:spcPts val="0"/>
              </a:spcAft>
              <a:buNone/>
            </a:pPr>
            <a:endParaRPr lang="en-IN" b="1" dirty="0">
              <a:solidFill>
                <a:schemeClr val="tx1"/>
              </a:solidFill>
              <a:latin typeface="Inria Serif" panose="020B0604020202020204" charset="0"/>
            </a:endParaRPr>
          </a:p>
          <a:p>
            <a:pPr marL="0" lvl="0" indent="0" rtl="0">
              <a:spcBef>
                <a:spcPts val="0"/>
              </a:spcBef>
              <a:spcAft>
                <a:spcPts val="0"/>
              </a:spcAft>
              <a:buNone/>
            </a:pPr>
            <a:r>
              <a:rPr lang="en-IN" b="1" dirty="0">
                <a:solidFill>
                  <a:schemeClr val="tx1"/>
                </a:solidFill>
                <a:latin typeface="Inria Serif" panose="020B0604020202020204" charset="0"/>
              </a:rPr>
              <a:t>Hence, LSTM performs better.</a:t>
            </a:r>
            <a:endParaRPr b="1" dirty="0">
              <a:solidFill>
                <a:schemeClr val="tx1"/>
              </a:solidFill>
              <a:latin typeface="Inria Serif" panose="020B0604020202020204" charset="0"/>
            </a:endParaRPr>
          </a:p>
        </p:txBody>
      </p:sp>
    </p:spTree>
    <p:extLst>
      <p:ext uri="{BB962C8B-B14F-4D97-AF65-F5344CB8AC3E}">
        <p14:creationId xmlns:p14="http://schemas.microsoft.com/office/powerpoint/2010/main" val="7021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140225" y="772150"/>
            <a:ext cx="8520600" cy="688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u="sng">
                <a:latin typeface="Inria Serif"/>
                <a:ea typeface="Inria Serif"/>
                <a:cs typeface="Inria Serif"/>
                <a:sym typeface="Inria Serif"/>
              </a:rPr>
              <a:t>Introduction</a:t>
            </a:r>
            <a:endParaRPr b="1" u="sng">
              <a:latin typeface="Inria Serif"/>
              <a:ea typeface="Inria Serif"/>
              <a:cs typeface="Inria Serif"/>
              <a:sym typeface="Inria Serif"/>
            </a:endParaRPr>
          </a:p>
          <a:p>
            <a:pPr marL="0" lvl="0" indent="0" algn="l" rtl="0">
              <a:spcBef>
                <a:spcPts val="0"/>
              </a:spcBef>
              <a:spcAft>
                <a:spcPts val="0"/>
              </a:spcAft>
              <a:buNone/>
            </a:pPr>
            <a:endParaRPr/>
          </a:p>
        </p:txBody>
      </p:sp>
      <p:sp>
        <p:nvSpPr>
          <p:cNvPr id="71" name="Google Shape;71;p14"/>
          <p:cNvSpPr txBox="1">
            <a:spLocks noGrp="1"/>
          </p:cNvSpPr>
          <p:nvPr>
            <p:ph type="body" idx="1"/>
          </p:nvPr>
        </p:nvSpPr>
        <p:spPr>
          <a:xfrm>
            <a:off x="4572000" y="284600"/>
            <a:ext cx="42240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a:solidFill>
                  <a:schemeClr val="dk1"/>
                </a:solidFill>
                <a:highlight>
                  <a:schemeClr val="lt1"/>
                </a:highlight>
                <a:latin typeface="Inria Serif"/>
                <a:ea typeface="Inria Serif"/>
                <a:cs typeface="Inria Serif"/>
                <a:sym typeface="Inria Serif"/>
              </a:rPr>
              <a:t>Reliance Industries Limited is an Indian multinational conglomerate company that operates in various sectors such as energy, petrochemicals, textiles, natural resources, retail, and telecommunications. The company's stock is highly valued in the Indian stock market, and investors are always looking for ways to predict its future price movements.</a:t>
            </a:r>
          </a:p>
          <a:p>
            <a:pPr marL="0" lvl="0" indent="0" algn="l" rtl="0">
              <a:lnSpc>
                <a:spcPct val="105000"/>
              </a:lnSpc>
              <a:spcBef>
                <a:spcPts val="1200"/>
              </a:spcBef>
              <a:spcAft>
                <a:spcPts val="0"/>
              </a:spcAft>
              <a:buNone/>
            </a:pPr>
            <a:endParaRPr lang="en-US" b="1" dirty="0">
              <a:solidFill>
                <a:schemeClr val="dk1"/>
              </a:solidFill>
              <a:highlight>
                <a:schemeClr val="lt1"/>
              </a:highlight>
              <a:latin typeface="Inria Serif"/>
              <a:ea typeface="Inria Serif"/>
              <a:cs typeface="Inria Serif"/>
              <a:sym typeface="Inria Serif"/>
            </a:endParaRPr>
          </a:p>
          <a:p>
            <a:pPr marL="0" lvl="0" indent="0" algn="l" rtl="0">
              <a:lnSpc>
                <a:spcPct val="100000"/>
              </a:lnSpc>
              <a:spcBef>
                <a:spcPts val="1200"/>
              </a:spcBef>
              <a:spcAft>
                <a:spcPts val="0"/>
              </a:spcAft>
              <a:buNone/>
            </a:pPr>
            <a:r>
              <a:rPr lang="en-US" b="1" dirty="0">
                <a:solidFill>
                  <a:schemeClr val="dk1"/>
                </a:solidFill>
                <a:highlight>
                  <a:schemeClr val="lt1"/>
                </a:highlight>
                <a:latin typeface="Inria Serif"/>
                <a:ea typeface="Inria Serif"/>
                <a:cs typeface="Inria Serif"/>
                <a:sym typeface="Inria Serif"/>
              </a:rPr>
              <a:t>Time series analysis is a statistical technique that is used to analyze time series data. It is based on the assumption that past price movements can be used to predict future movements. Time series analysis involves the use of various statistical techniques such as moving averages, exponential smoothing, and autoregressive integrated moving average (ARIMA) models.</a:t>
            </a:r>
          </a:p>
          <a:p>
            <a:pPr marL="0" lvl="0" indent="0" algn="l" rtl="0">
              <a:lnSpc>
                <a:spcPct val="105000"/>
              </a:lnSpc>
              <a:spcBef>
                <a:spcPts val="1200"/>
              </a:spcBef>
              <a:spcAft>
                <a:spcPts val="1200"/>
              </a:spcAft>
              <a:buNone/>
            </a:pPr>
            <a:endParaRPr lang="en-US" b="1" dirty="0">
              <a:solidFill>
                <a:srgbClr val="D1D5DB"/>
              </a:solidFill>
              <a:highlight>
                <a:srgbClr val="444654"/>
              </a:highlight>
              <a:latin typeface="Inria Serif"/>
              <a:ea typeface="Inria Serif"/>
              <a:cs typeface="Inria Serif"/>
              <a:sym typeface="Inria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b="1" u="sng">
                <a:latin typeface="Inria Serif"/>
                <a:ea typeface="Inria Serif"/>
                <a:cs typeface="Inria Serif"/>
                <a:sym typeface="Inria Serif"/>
              </a:rPr>
              <a:t>Data collection </a:t>
            </a:r>
            <a:endParaRPr sz="3000" b="1" u="sng">
              <a:latin typeface="Inria Serif"/>
              <a:ea typeface="Inria Serif"/>
              <a:cs typeface="Inria Serif"/>
              <a:sym typeface="Inria Serif"/>
            </a:endParaRPr>
          </a:p>
          <a:p>
            <a:pPr marL="0" lvl="0" indent="0" algn="l" rtl="0">
              <a:spcBef>
                <a:spcPts val="0"/>
              </a:spcBef>
              <a:spcAft>
                <a:spcPts val="0"/>
              </a:spcAft>
              <a:buNone/>
            </a:pPr>
            <a:endParaRPr sz="3000" u="sng"/>
          </a:p>
        </p:txBody>
      </p:sp>
      <p:sp>
        <p:nvSpPr>
          <p:cNvPr id="83" name="Google Shape;8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b="1" dirty="0">
              <a:latin typeface="Inria Serif"/>
              <a:ea typeface="Inria Serif"/>
              <a:cs typeface="Inria Serif"/>
              <a:sym typeface="Inria Serif"/>
            </a:endParaRPr>
          </a:p>
          <a:p>
            <a:pPr marL="0" lvl="0" indent="0" algn="l" rtl="0">
              <a:spcBef>
                <a:spcPts val="1200"/>
              </a:spcBef>
              <a:spcAft>
                <a:spcPts val="0"/>
              </a:spcAft>
              <a:buNone/>
            </a:pPr>
            <a:endParaRPr sz="1400" b="1" dirty="0">
              <a:latin typeface="Inria Serif"/>
              <a:ea typeface="Inria Serif"/>
              <a:cs typeface="Inria Serif"/>
              <a:sym typeface="Inria Serif"/>
            </a:endParaRPr>
          </a:p>
          <a:p>
            <a:pPr marL="0" lvl="0" indent="0" algn="l" rtl="0">
              <a:spcBef>
                <a:spcPts val="1200"/>
              </a:spcBef>
              <a:spcAft>
                <a:spcPts val="0"/>
              </a:spcAft>
              <a:buNone/>
            </a:pPr>
            <a:r>
              <a:rPr lang="en" sz="1400" b="1" dirty="0">
                <a:latin typeface="Inria Serif"/>
                <a:ea typeface="Inria Serif"/>
                <a:cs typeface="Inria Serif"/>
                <a:sym typeface="Inria Serif"/>
              </a:rPr>
              <a:t>We have used the Reliance Stock market data from the following website :</a:t>
            </a:r>
            <a:endParaRPr sz="1400" b="1" dirty="0">
              <a:latin typeface="Inria Serif"/>
              <a:ea typeface="Inria Serif"/>
              <a:cs typeface="Inria Serif"/>
              <a:sym typeface="Inria Serif"/>
            </a:endParaRPr>
          </a:p>
          <a:p>
            <a:pPr marL="0" lvl="0" indent="0" algn="l" rtl="0">
              <a:spcBef>
                <a:spcPts val="1200"/>
              </a:spcBef>
              <a:spcAft>
                <a:spcPts val="0"/>
              </a:spcAft>
              <a:buNone/>
            </a:pPr>
            <a:r>
              <a:rPr lang="en" sz="1400" b="1" u="sng" dirty="0">
                <a:solidFill>
                  <a:schemeClr val="hlink"/>
                </a:solidFill>
                <a:latin typeface="Inria Serif"/>
                <a:ea typeface="Inria Serif"/>
                <a:cs typeface="Inria Serif"/>
                <a:sym typeface="Inria Serif"/>
                <a:hlinkClick r:id="rId3"/>
              </a:rPr>
              <a:t>https://finance.yahoo.com</a:t>
            </a:r>
            <a:endParaRPr sz="1400" b="1" dirty="0">
              <a:latin typeface="Inria Serif"/>
              <a:ea typeface="Inria Serif"/>
              <a:cs typeface="Inria Serif"/>
              <a:sym typeface="Inria Serif"/>
            </a:endParaRPr>
          </a:p>
          <a:p>
            <a:pPr marL="0" lvl="0" indent="0" algn="l" rtl="0">
              <a:spcBef>
                <a:spcPts val="1200"/>
              </a:spcBef>
              <a:spcAft>
                <a:spcPts val="0"/>
              </a:spcAft>
              <a:buNone/>
            </a:pPr>
            <a:endParaRPr sz="1400" b="1" dirty="0">
              <a:latin typeface="Inria Serif"/>
              <a:ea typeface="Inria Serif"/>
              <a:cs typeface="Inria Serif"/>
              <a:sym typeface="Inria Serif"/>
            </a:endParaRPr>
          </a:p>
          <a:p>
            <a:pPr marL="0" lvl="0" indent="0" algn="l" rtl="0">
              <a:spcBef>
                <a:spcPts val="1200"/>
              </a:spcBef>
              <a:spcAft>
                <a:spcPts val="0"/>
              </a:spcAft>
              <a:buNone/>
            </a:pPr>
            <a:r>
              <a:rPr lang="en" sz="1400" b="1" dirty="0">
                <a:latin typeface="Inria Serif"/>
                <a:ea typeface="Inria Serif"/>
                <a:cs typeface="Inria Serif"/>
                <a:sym typeface="Inria Serif"/>
              </a:rPr>
              <a:t>The range of dates used for this project:</a:t>
            </a:r>
            <a:endParaRPr sz="1400" b="1" dirty="0">
              <a:latin typeface="Inria Serif"/>
              <a:ea typeface="Inria Serif"/>
              <a:cs typeface="Inria Serif"/>
              <a:sym typeface="Inria Serif"/>
            </a:endParaRPr>
          </a:p>
          <a:p>
            <a:pPr marL="0" lvl="0" indent="0" algn="l" rtl="0">
              <a:spcBef>
                <a:spcPts val="1200"/>
              </a:spcBef>
              <a:spcAft>
                <a:spcPts val="0"/>
              </a:spcAft>
              <a:buNone/>
            </a:pPr>
            <a:r>
              <a:rPr lang="en" sz="1400" b="1" dirty="0">
                <a:latin typeface="Inria Serif"/>
                <a:ea typeface="Inria Serif"/>
                <a:cs typeface="Inria Serif"/>
                <a:sym typeface="Inria Serif"/>
              </a:rPr>
              <a:t> Jan 2013- Dec 2022</a:t>
            </a:r>
            <a:endParaRPr sz="1400" b="1" dirty="0">
              <a:latin typeface="Inria Serif"/>
              <a:ea typeface="Inria Serif"/>
              <a:cs typeface="Inria Serif"/>
              <a:sym typeface="Inria Serif"/>
            </a:endParaRPr>
          </a:p>
          <a:p>
            <a:pPr marL="0" lvl="0" indent="0" algn="l" rtl="0">
              <a:spcBef>
                <a:spcPts val="1200"/>
              </a:spcBef>
              <a:spcAft>
                <a:spcPts val="1200"/>
              </a:spcAft>
              <a:buNone/>
            </a:pPr>
            <a:endParaRPr sz="1400" b="1" dirty="0">
              <a:latin typeface="Inria Serif"/>
              <a:ea typeface="Inria Serif"/>
              <a:cs typeface="Inria Serif"/>
              <a:sym typeface="Inria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190500" marR="190500" lvl="0" indent="0" algn="ctr" rtl="0">
              <a:lnSpc>
                <a:spcPct val="140000"/>
              </a:lnSpc>
              <a:spcBef>
                <a:spcPts val="2400"/>
              </a:spcBef>
              <a:spcAft>
                <a:spcPts val="600"/>
              </a:spcAft>
              <a:buNone/>
            </a:pPr>
            <a:r>
              <a:rPr lang="en" sz="1900" b="1" u="sng">
                <a:latin typeface="Inria Serif"/>
                <a:ea typeface="Inria Serif"/>
                <a:cs typeface="Inria Serif"/>
                <a:sym typeface="Inria Serif"/>
              </a:rPr>
              <a:t>Objectives of the project</a:t>
            </a:r>
            <a:endParaRPr sz="3200" b="1" u="sng">
              <a:latin typeface="Inria Serif"/>
              <a:ea typeface="Inria Serif"/>
              <a:cs typeface="Inria Serif"/>
              <a:sym typeface="Inria Serif"/>
            </a:endParaRPr>
          </a:p>
        </p:txBody>
      </p:sp>
      <p:sp>
        <p:nvSpPr>
          <p:cNvPr id="89" name="Google Shape;89;p17"/>
          <p:cNvSpPr txBox="1">
            <a:spLocks noGrp="1"/>
          </p:cNvSpPr>
          <p:nvPr>
            <p:ph type="body" idx="1"/>
          </p:nvPr>
        </p:nvSpPr>
        <p:spPr>
          <a:xfrm>
            <a:off x="4644675" y="186375"/>
            <a:ext cx="4166400" cy="4042200"/>
          </a:xfrm>
          <a:prstGeom prst="rect">
            <a:avLst/>
          </a:prstGeom>
        </p:spPr>
        <p:txBody>
          <a:bodyPr spcFirstLastPara="1" wrap="square" lIns="91425" tIns="91425" rIns="91425" bIns="91425" anchor="t" anchorCtr="0">
            <a:normAutofit/>
          </a:bodyPr>
          <a:lstStyle/>
          <a:p>
            <a:pPr marL="190500" marR="190500" lvl="0" indent="0" algn="l" rtl="0">
              <a:lnSpc>
                <a:spcPct val="140000"/>
              </a:lnSpc>
              <a:spcBef>
                <a:spcPts val="0"/>
              </a:spcBef>
              <a:spcAft>
                <a:spcPts val="0"/>
              </a:spcAft>
              <a:buNone/>
            </a:pPr>
            <a:endParaRPr sz="1700" b="1" dirty="0">
              <a:solidFill>
                <a:schemeClr val="dk1"/>
              </a:solidFill>
              <a:latin typeface="Inria Serif"/>
              <a:ea typeface="Inria Serif"/>
              <a:cs typeface="Inria Serif"/>
              <a:sym typeface="Inria Serif"/>
            </a:endParaRPr>
          </a:p>
          <a:p>
            <a:pPr marL="190500" marR="190500" lvl="0" indent="0" algn="l" rtl="0">
              <a:lnSpc>
                <a:spcPct val="140000"/>
              </a:lnSpc>
              <a:spcBef>
                <a:spcPts val="600"/>
              </a:spcBef>
              <a:spcAft>
                <a:spcPts val="0"/>
              </a:spcAft>
              <a:buClr>
                <a:schemeClr val="dk1"/>
              </a:buClr>
              <a:buSzPts val="1100"/>
              <a:buFont typeface="Arial"/>
              <a:buNone/>
            </a:pPr>
            <a:endParaRPr sz="1700" b="1" dirty="0">
              <a:solidFill>
                <a:schemeClr val="dk1"/>
              </a:solidFill>
              <a:latin typeface="Inria Serif"/>
              <a:ea typeface="Inria Serif"/>
              <a:cs typeface="Inria Serif"/>
              <a:sym typeface="Inria Serif"/>
            </a:endParaRPr>
          </a:p>
          <a:p>
            <a:pPr marL="457200" lvl="0" indent="-314325" algn="l" rtl="0">
              <a:spcBef>
                <a:spcPts val="120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Data Preparation</a:t>
            </a:r>
            <a:endParaRPr sz="1350" b="1" dirty="0">
              <a:solidFill>
                <a:schemeClr val="dk1"/>
              </a:solidFill>
              <a:latin typeface="Inria Serif"/>
              <a:ea typeface="Inria Serif"/>
              <a:cs typeface="Inria Serif"/>
              <a:sym typeface="Inria Serif"/>
            </a:endParaRP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Data Visualization</a:t>
            </a:r>
            <a:endParaRPr sz="1350" b="1" dirty="0">
              <a:solidFill>
                <a:schemeClr val="dk1"/>
              </a:solidFill>
              <a:latin typeface="Inria Serif"/>
              <a:ea typeface="Inria Serif"/>
              <a:cs typeface="Inria Serif"/>
              <a:sym typeface="Inria Serif"/>
            </a:endParaRP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Exploratory data analysis</a:t>
            </a: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Feature Engineering</a:t>
            </a: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Anomaly  Detection</a:t>
            </a: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Fitting a Linear Regression</a:t>
            </a:r>
            <a:endParaRPr sz="1350" b="1" dirty="0">
              <a:solidFill>
                <a:schemeClr val="dk1"/>
              </a:solidFill>
              <a:latin typeface="Inria Serif"/>
              <a:ea typeface="Inria Serif"/>
              <a:cs typeface="Inria Serif"/>
              <a:sym typeface="Inria Serif"/>
            </a:endParaRPr>
          </a:p>
          <a:p>
            <a:pPr marL="457200" lvl="0" indent="-314325" algn="l" rtl="0">
              <a:spcBef>
                <a:spcPts val="0"/>
              </a:spcBef>
              <a:spcAft>
                <a:spcPts val="0"/>
              </a:spcAft>
              <a:buClr>
                <a:schemeClr val="dk1"/>
              </a:buClr>
              <a:buSzPts val="1350"/>
              <a:buFont typeface="Inria Serif"/>
              <a:buAutoNum type="arabicPeriod"/>
            </a:pPr>
            <a:r>
              <a:rPr lang="en-IN" sz="1350" b="1" dirty="0">
                <a:solidFill>
                  <a:schemeClr val="dk1"/>
                </a:solidFill>
                <a:latin typeface="Inria Serif"/>
                <a:ea typeface="Inria Serif"/>
                <a:cs typeface="Inria Serif"/>
                <a:sym typeface="Inria Serif"/>
              </a:rPr>
              <a:t>Using </a:t>
            </a:r>
            <a:r>
              <a:rPr lang="en-IN" sz="1350" b="1" dirty="0" err="1">
                <a:solidFill>
                  <a:schemeClr val="dk1"/>
                </a:solidFill>
                <a:latin typeface="Inria Serif"/>
                <a:ea typeface="Inria Serif"/>
                <a:cs typeface="Inria Serif"/>
                <a:sym typeface="Inria Serif"/>
              </a:rPr>
              <a:t>XGBoost</a:t>
            </a:r>
            <a:r>
              <a:rPr lang="en-IN" sz="1350" b="1" dirty="0">
                <a:solidFill>
                  <a:schemeClr val="dk1"/>
                </a:solidFill>
                <a:latin typeface="Inria Serif"/>
                <a:ea typeface="Inria Serif"/>
                <a:cs typeface="Inria Serif"/>
                <a:sym typeface="Inria Serif"/>
              </a:rPr>
              <a:t> to predict the stock prices</a:t>
            </a:r>
            <a:endParaRPr sz="1350" b="1" dirty="0">
              <a:solidFill>
                <a:schemeClr val="dk1"/>
              </a:solidFill>
              <a:latin typeface="Inria Serif"/>
              <a:ea typeface="Inria Serif"/>
              <a:cs typeface="Inria Serif"/>
              <a:sym typeface="Inria Serif"/>
            </a:endParaRP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Using an LSTM model to predict the stock prices</a:t>
            </a: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Comparison of the results obtained using both models</a:t>
            </a:r>
            <a:endParaRPr sz="1350" b="1" dirty="0">
              <a:solidFill>
                <a:schemeClr val="dk1"/>
              </a:solidFill>
              <a:latin typeface="Inria Serif"/>
              <a:ea typeface="Inria Serif"/>
              <a:cs typeface="Inria Serif"/>
              <a:sym typeface="Inria Serif"/>
            </a:endParaRPr>
          </a:p>
          <a:p>
            <a:pPr marL="0" lvl="0" indent="0" algn="l" rtl="0">
              <a:spcBef>
                <a:spcPts val="1500"/>
              </a:spcBef>
              <a:spcAft>
                <a:spcPts val="1200"/>
              </a:spcAft>
              <a:buNone/>
            </a:pPr>
            <a:endParaRPr sz="1500" b="1" dirty="0">
              <a:latin typeface="Inria Serif"/>
              <a:ea typeface="Inria Serif"/>
              <a:cs typeface="Inria Serif"/>
              <a:sym typeface="Inria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Inria Serif"/>
                <a:ea typeface="Inria Serif"/>
                <a:cs typeface="Inria Serif"/>
                <a:sym typeface="Inria Serif"/>
              </a:rPr>
              <a:t>Insight into the data</a:t>
            </a:r>
            <a:endParaRPr b="1">
              <a:latin typeface="Inria Serif"/>
              <a:ea typeface="Inria Serif"/>
              <a:cs typeface="Inria Serif"/>
              <a:sym typeface="Inria Serif"/>
            </a:endParaRPr>
          </a:p>
        </p:txBody>
      </p:sp>
      <p:sp>
        <p:nvSpPr>
          <p:cNvPr id="95" name="Google Shape;95;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07975" algn="l" rtl="0">
              <a:lnSpc>
                <a:spcPct val="115000"/>
              </a:lnSpc>
              <a:spcBef>
                <a:spcPts val="120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Date</a:t>
            </a:r>
            <a:r>
              <a:rPr lang="en" sz="1250" b="1">
                <a:solidFill>
                  <a:schemeClr val="dk1"/>
                </a:solidFill>
                <a:latin typeface="Inria Serif"/>
                <a:ea typeface="Inria Serif"/>
                <a:cs typeface="Inria Serif"/>
                <a:sym typeface="Inria Serif"/>
              </a:rPr>
              <a:t> - Date of trade</a:t>
            </a:r>
            <a:endParaRPr sz="1250" b="1">
              <a:solidFill>
                <a:schemeClr val="dk1"/>
              </a:solidFill>
              <a:latin typeface="Inria Serif"/>
              <a:ea typeface="Inria Serif"/>
              <a:cs typeface="Inria Serif"/>
              <a:sym typeface="Inria Serif"/>
            </a:endParaRPr>
          </a:p>
          <a:p>
            <a:pPr marL="457200" lvl="0" indent="-307975" algn="l" rtl="0">
              <a:lnSpc>
                <a:spcPct val="115000"/>
              </a:lnSpc>
              <a:spcBef>
                <a:spcPts val="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Open</a:t>
            </a:r>
            <a:r>
              <a:rPr lang="en" sz="1250" b="1">
                <a:solidFill>
                  <a:schemeClr val="dk1"/>
                </a:solidFill>
                <a:latin typeface="Inria Serif"/>
                <a:ea typeface="Inria Serif"/>
                <a:cs typeface="Inria Serif"/>
                <a:sym typeface="Inria Serif"/>
              </a:rPr>
              <a:t> - The open is the starting period of trading on a securities exchange or organized over-the-counter market.</a:t>
            </a:r>
            <a:endParaRPr sz="1250" b="1">
              <a:solidFill>
                <a:schemeClr val="dk1"/>
              </a:solidFill>
              <a:latin typeface="Inria Serif"/>
              <a:ea typeface="Inria Serif"/>
              <a:cs typeface="Inria Serif"/>
              <a:sym typeface="Inria Serif"/>
            </a:endParaRPr>
          </a:p>
          <a:p>
            <a:pPr marL="457200" lvl="0" indent="-307975" algn="l" rtl="0">
              <a:lnSpc>
                <a:spcPct val="115000"/>
              </a:lnSpc>
              <a:spcBef>
                <a:spcPts val="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Low </a:t>
            </a:r>
            <a:r>
              <a:rPr lang="en" sz="1250" b="1">
                <a:solidFill>
                  <a:schemeClr val="dk1"/>
                </a:solidFill>
                <a:latin typeface="Inria Serif"/>
                <a:ea typeface="Inria Serif"/>
                <a:cs typeface="Inria Serif"/>
                <a:sym typeface="Inria Serif"/>
              </a:rPr>
              <a:t>- Lowest price at which a stock traded during the course of the trading day.</a:t>
            </a:r>
            <a:endParaRPr sz="1250" b="1">
              <a:solidFill>
                <a:schemeClr val="dk1"/>
              </a:solidFill>
              <a:latin typeface="Inria Serif"/>
              <a:ea typeface="Inria Serif"/>
              <a:cs typeface="Inria Serif"/>
              <a:sym typeface="Inria Serif"/>
            </a:endParaRPr>
          </a:p>
          <a:p>
            <a:pPr marL="457200" lvl="0" indent="-307975" algn="l" rtl="0">
              <a:lnSpc>
                <a:spcPct val="115000"/>
              </a:lnSpc>
              <a:spcBef>
                <a:spcPts val="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Close</a:t>
            </a:r>
            <a:r>
              <a:rPr lang="en" sz="1250" b="1">
                <a:solidFill>
                  <a:schemeClr val="dk1"/>
                </a:solidFill>
                <a:latin typeface="Inria Serif"/>
                <a:ea typeface="Inria Serif"/>
                <a:cs typeface="Inria Serif"/>
                <a:sym typeface="Inria Serif"/>
              </a:rPr>
              <a:t> - The close is a reference to the end of a trading session in the financial markets when the markets close for the day.</a:t>
            </a:r>
            <a:endParaRPr sz="1250" b="1">
              <a:solidFill>
                <a:schemeClr val="dk1"/>
              </a:solidFill>
              <a:latin typeface="Inria Serif"/>
              <a:ea typeface="Inria Serif"/>
              <a:cs typeface="Inria Serif"/>
              <a:sym typeface="Inria Serif"/>
            </a:endParaRPr>
          </a:p>
          <a:p>
            <a:pPr marL="457200" lvl="0" indent="-307975" algn="l" rtl="0">
              <a:lnSpc>
                <a:spcPct val="115000"/>
              </a:lnSpc>
              <a:spcBef>
                <a:spcPts val="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High</a:t>
            </a:r>
            <a:r>
              <a:rPr lang="en" sz="1250" b="1">
                <a:solidFill>
                  <a:schemeClr val="dk1"/>
                </a:solidFill>
                <a:latin typeface="Inria Serif"/>
                <a:ea typeface="Inria Serif"/>
                <a:cs typeface="Inria Serif"/>
                <a:sym typeface="Inria Serif"/>
              </a:rPr>
              <a:t> - Highest price at which a stock traded during the course of the trading day.</a:t>
            </a:r>
            <a:endParaRPr sz="1250" b="1">
              <a:solidFill>
                <a:schemeClr val="dk1"/>
              </a:solidFill>
              <a:latin typeface="Inria Serif"/>
              <a:ea typeface="Inria Serif"/>
              <a:cs typeface="Inria Serif"/>
              <a:sym typeface="Inria Serif"/>
            </a:endParaRPr>
          </a:p>
          <a:p>
            <a:pPr marL="457200" lvl="0" indent="-307975" algn="l" rtl="0">
              <a:lnSpc>
                <a:spcPct val="115000"/>
              </a:lnSpc>
              <a:spcBef>
                <a:spcPts val="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Volume</a:t>
            </a:r>
            <a:r>
              <a:rPr lang="en" sz="1250" b="1">
                <a:solidFill>
                  <a:schemeClr val="dk1"/>
                </a:solidFill>
                <a:latin typeface="Inria Serif"/>
                <a:ea typeface="Inria Serif"/>
                <a:cs typeface="Inria Serif"/>
                <a:sym typeface="Inria Serif"/>
              </a:rPr>
              <a:t> - It is the amount of a security that was traded during a given period of time.</a:t>
            </a:r>
            <a:endParaRPr sz="1250" b="1">
              <a:solidFill>
                <a:schemeClr val="dk1"/>
              </a:solidFill>
              <a:latin typeface="Inria Serif"/>
              <a:ea typeface="Inria Serif"/>
              <a:cs typeface="Inria Serif"/>
              <a:sym typeface="Inria Serif"/>
            </a:endParaRPr>
          </a:p>
          <a:p>
            <a:pPr marL="0" lvl="0" indent="0" algn="l" rtl="0">
              <a:lnSpc>
                <a:spcPct val="115000"/>
              </a:lnSpc>
              <a:spcBef>
                <a:spcPts val="1500"/>
              </a:spcBef>
              <a:spcAft>
                <a:spcPts val="1200"/>
              </a:spcAft>
              <a:buNone/>
            </a:pPr>
            <a:endParaRPr sz="1250" b="1">
              <a:solidFill>
                <a:schemeClr val="dk1"/>
              </a:solidFill>
              <a:latin typeface="Inria Serif"/>
              <a:ea typeface="Inria Serif"/>
              <a:cs typeface="Inria Serif"/>
              <a:sym typeface="Inria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Visualization</a:t>
            </a:r>
            <a:endParaRPr u="sng" dirty="0"/>
          </a:p>
        </p:txBody>
      </p:sp>
      <p:sp>
        <p:nvSpPr>
          <p:cNvPr id="101" name="Google Shape;101;p19"/>
          <p:cNvSpPr txBox="1">
            <a:spLocks noGrp="1"/>
          </p:cNvSpPr>
          <p:nvPr>
            <p:ph type="body" idx="1"/>
          </p:nvPr>
        </p:nvSpPr>
        <p:spPr>
          <a:xfrm>
            <a:off x="4665875" y="1577000"/>
            <a:ext cx="4166400" cy="2393700"/>
          </a:xfrm>
          <a:prstGeom prst="rect">
            <a:avLst/>
          </a:prstGeom>
        </p:spPr>
        <p:txBody>
          <a:bodyPr spcFirstLastPara="1" wrap="square" lIns="91425" tIns="91425" rIns="91425" bIns="91425" anchor="t" anchorCtr="0">
            <a:normAutofit/>
          </a:bodyPr>
          <a:lstStyle/>
          <a:p>
            <a:pPr marL="146050" marR="190500" lvl="0" indent="0" algn="l" rtl="0">
              <a:lnSpc>
                <a:spcPct val="140000"/>
              </a:lnSpc>
              <a:spcBef>
                <a:spcPts val="0"/>
              </a:spcBef>
              <a:spcAft>
                <a:spcPts val="0"/>
              </a:spcAft>
              <a:buSzPts val="1300"/>
              <a:buNone/>
            </a:pPr>
            <a:r>
              <a:rPr lang="en" sz="1500" b="1" dirty="0">
                <a:solidFill>
                  <a:schemeClr val="dk1"/>
                </a:solidFill>
                <a:latin typeface="Inria Serif"/>
                <a:ea typeface="Inria Serif"/>
                <a:cs typeface="Inria Serif"/>
                <a:sym typeface="Inria Serif"/>
              </a:rPr>
              <a:t>Plotting </a:t>
            </a:r>
            <a:r>
              <a:rPr lang="en-US" sz="1500" b="1" dirty="0">
                <a:solidFill>
                  <a:schemeClr val="dk1"/>
                </a:solidFill>
                <a:latin typeface="Inria Serif"/>
                <a:ea typeface="Inria Serif"/>
                <a:cs typeface="Inria Serif"/>
                <a:sym typeface="Inria Serif"/>
              </a:rPr>
              <a:t>Closing Price of Reliance Stock against time.</a:t>
            </a:r>
            <a:endParaRPr lang="en" sz="1500" b="1" dirty="0">
              <a:solidFill>
                <a:schemeClr val="dk1"/>
              </a:solidFill>
              <a:latin typeface="Inria Serif"/>
              <a:ea typeface="Inria Serif"/>
              <a:cs typeface="Inria Serif"/>
              <a:sym typeface="Inria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5122" name="Picture 2">
            <a:extLst>
              <a:ext uri="{FF2B5EF4-FFF2-40B4-BE49-F238E27FC236}">
                <a16:creationId xmlns:a16="http://schemas.microsoft.com/office/drawing/2014/main" id="{FF8FCA12-1F2D-FF9C-3E3D-86F888E3A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Feature Engineering</a:t>
            </a:r>
            <a:endParaRPr u="sng" dirty="0"/>
          </a:p>
        </p:txBody>
      </p:sp>
      <p:sp>
        <p:nvSpPr>
          <p:cNvPr id="101" name="Google Shape;101;p19"/>
          <p:cNvSpPr txBox="1">
            <a:spLocks noGrp="1"/>
          </p:cNvSpPr>
          <p:nvPr>
            <p:ph type="body" idx="1"/>
          </p:nvPr>
        </p:nvSpPr>
        <p:spPr>
          <a:xfrm>
            <a:off x="4632100" y="1577000"/>
            <a:ext cx="4166400" cy="2393700"/>
          </a:xfrm>
          <a:prstGeom prst="rect">
            <a:avLst/>
          </a:prstGeom>
        </p:spPr>
        <p:txBody>
          <a:bodyPr spcFirstLastPara="1" wrap="square" lIns="91425" tIns="91425" rIns="91425" bIns="91425" anchor="t" anchorCtr="0">
            <a:normAutofit/>
          </a:bodyPr>
          <a:lstStyle/>
          <a:p>
            <a:pPr marL="457200" marR="190500" lvl="0" indent="-311150" algn="l" rtl="0">
              <a:lnSpc>
                <a:spcPct val="140000"/>
              </a:lnSpc>
              <a:spcBef>
                <a:spcPts val="0"/>
              </a:spcBef>
              <a:spcAft>
                <a:spcPts val="0"/>
              </a:spcAft>
              <a:buSzPts val="1300"/>
              <a:buFont typeface="Inria Serif"/>
              <a:buAutoNum type="arabicPeriod"/>
            </a:pPr>
            <a:endParaRPr lang="en" sz="1500" b="1" dirty="0">
              <a:solidFill>
                <a:schemeClr val="dk1"/>
              </a:solidFill>
              <a:latin typeface="Inria Serif"/>
              <a:ea typeface="Inria Serif"/>
              <a:cs typeface="Inria Serif"/>
              <a:sym typeface="Inria Serif"/>
            </a:endParaRPr>
          </a:p>
        </p:txBody>
      </p:sp>
      <p:pic>
        <p:nvPicPr>
          <p:cNvPr id="2" name="Picture 1">
            <a:extLst>
              <a:ext uri="{FF2B5EF4-FFF2-40B4-BE49-F238E27FC236}">
                <a16:creationId xmlns:a16="http://schemas.microsoft.com/office/drawing/2014/main" id="{586D8D12-CECD-350F-DC06-79138704D949}"/>
              </a:ext>
            </a:extLst>
          </p:cNvPr>
          <p:cNvPicPr>
            <a:picLocks noChangeAspect="1"/>
          </p:cNvPicPr>
          <p:nvPr/>
        </p:nvPicPr>
        <p:blipFill>
          <a:blip r:embed="rId3"/>
          <a:stretch>
            <a:fillRect/>
          </a:stretch>
        </p:blipFill>
        <p:spPr>
          <a:xfrm>
            <a:off x="4443503" y="577974"/>
            <a:ext cx="4566389" cy="3987551"/>
          </a:xfrm>
          <a:prstGeom prst="rect">
            <a:avLst/>
          </a:prstGeom>
        </p:spPr>
      </p:pic>
    </p:spTree>
    <p:extLst>
      <p:ext uri="{BB962C8B-B14F-4D97-AF65-F5344CB8AC3E}">
        <p14:creationId xmlns:p14="http://schemas.microsoft.com/office/powerpoint/2010/main" val="859854834"/>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1680</Words>
  <Application>Microsoft Office PowerPoint</Application>
  <PresentationFormat>On-screen Show (16:9)</PresentationFormat>
  <Paragraphs>148</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Courier New</vt:lpstr>
      <vt:lpstr>Merriweather</vt:lpstr>
      <vt:lpstr>Inria Serif</vt:lpstr>
      <vt:lpstr>Arial</vt:lpstr>
      <vt:lpstr>Roboto</vt:lpstr>
      <vt:lpstr>Paradigm</vt:lpstr>
      <vt:lpstr>Reliance Stock Price Prediction</vt:lpstr>
      <vt:lpstr>Goal and Motivation</vt:lpstr>
      <vt:lpstr>Introduction </vt:lpstr>
      <vt:lpstr>Data collection  </vt:lpstr>
      <vt:lpstr>Objectives of the project</vt:lpstr>
      <vt:lpstr>Insight into the data</vt:lpstr>
      <vt:lpstr>Visualization</vt:lpstr>
      <vt:lpstr>PowerPoint Presentation</vt:lpstr>
      <vt:lpstr>Feature Engineering</vt:lpstr>
      <vt:lpstr>Anomaly Detection </vt:lpstr>
      <vt:lpstr>Close vs Shifted</vt:lpstr>
      <vt:lpstr>Close vs Shifted</vt:lpstr>
      <vt:lpstr>Close vs Shifted (contd.)</vt:lpstr>
      <vt:lpstr>Elbow curve</vt:lpstr>
      <vt:lpstr>PCA</vt:lpstr>
      <vt:lpstr>Anomalies in the data</vt:lpstr>
      <vt:lpstr>Fitting a regression line</vt:lpstr>
      <vt:lpstr>PowerPoint Presentation</vt:lpstr>
      <vt:lpstr> Time series decomposition </vt:lpstr>
      <vt:lpstr>Decomposition of the closing prices of the data set:</vt:lpstr>
      <vt:lpstr>Augmented Dickey Fuller Test   </vt:lpstr>
      <vt:lpstr>XGBoost</vt:lpstr>
      <vt:lpstr>XGBoost</vt:lpstr>
      <vt:lpstr>LSTM</vt:lpstr>
      <vt:lpstr>Decomposition of the closing prices of the data set:</vt:lpstr>
      <vt:lpstr>Comparison of Evaluation Metrics of XGBoost vs LSTM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Reliance stock prediction</dc:title>
  <dc:creator>Pragya Jaiswal</dc:creator>
  <cp:lastModifiedBy>Pragya Jaiswal</cp:lastModifiedBy>
  <cp:revision>3</cp:revision>
  <dcterms:modified xsi:type="dcterms:W3CDTF">2023-04-25T07:12:53Z</dcterms:modified>
</cp:coreProperties>
</file>