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3" r:id="rId6"/>
    <p:sldId id="260" r:id="rId7"/>
    <p:sldId id="264" r:id="rId8"/>
    <p:sldId id="261" r:id="rId9"/>
    <p:sldId id="265" r:id="rId10"/>
    <p:sldId id="262" r:id="rId11"/>
    <p:sldId id="266" r:id="rId12"/>
    <p:sldId id="267" r:id="rId13"/>
    <p:sldId id="268" r:id="rId14"/>
    <p:sldId id="269" r:id="rId15"/>
    <p:sldId id="271" r:id="rId16"/>
    <p:sldId id="272" r:id="rId17"/>
    <p:sldId id="274" r:id="rId18"/>
    <p:sldId id="273" r:id="rId19"/>
    <p:sldId id="275" r:id="rId20"/>
    <p:sldId id="27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56909-CC22-4737-B4DB-50B6D6B6D6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B222A8A-3331-4ABB-A183-E3B0BCF8B0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D1CABD2-834F-497B-B648-4BFE13C0D886}"/>
              </a:ext>
            </a:extLst>
          </p:cNvPr>
          <p:cNvSpPr>
            <a:spLocks noGrp="1"/>
          </p:cNvSpPr>
          <p:nvPr>
            <p:ph type="dt" sz="half" idx="10"/>
          </p:nvPr>
        </p:nvSpPr>
        <p:spPr/>
        <p:txBody>
          <a:bodyPr/>
          <a:lstStyle/>
          <a:p>
            <a:fld id="{201B656E-8121-4E8C-91A5-4E33413B6DD8}" type="datetimeFigureOut">
              <a:rPr lang="en-IN" smtClean="0"/>
              <a:t>05-08-2021</a:t>
            </a:fld>
            <a:endParaRPr lang="en-IN"/>
          </a:p>
        </p:txBody>
      </p:sp>
      <p:sp>
        <p:nvSpPr>
          <p:cNvPr id="5" name="Footer Placeholder 4">
            <a:extLst>
              <a:ext uri="{FF2B5EF4-FFF2-40B4-BE49-F238E27FC236}">
                <a16:creationId xmlns:a16="http://schemas.microsoft.com/office/drawing/2014/main" id="{E9ACC1BB-9C1B-4631-9233-81628BA898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E404EC-B54D-47BF-AFC0-0F92C6B5095F}"/>
              </a:ext>
            </a:extLst>
          </p:cNvPr>
          <p:cNvSpPr>
            <a:spLocks noGrp="1"/>
          </p:cNvSpPr>
          <p:nvPr>
            <p:ph type="sldNum" sz="quarter" idx="12"/>
          </p:nvPr>
        </p:nvSpPr>
        <p:spPr/>
        <p:txBody>
          <a:bodyPr/>
          <a:lstStyle/>
          <a:p>
            <a:fld id="{1987E789-402A-45DF-9405-1601ABEA8C39}" type="slidenum">
              <a:rPr lang="en-IN" smtClean="0"/>
              <a:t>‹#›</a:t>
            </a:fld>
            <a:endParaRPr lang="en-IN"/>
          </a:p>
        </p:txBody>
      </p:sp>
    </p:spTree>
    <p:extLst>
      <p:ext uri="{BB962C8B-B14F-4D97-AF65-F5344CB8AC3E}">
        <p14:creationId xmlns:p14="http://schemas.microsoft.com/office/powerpoint/2010/main" val="1257360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B2F85-424E-49F7-B0A2-0FE90F91D6C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EA5D6B4-C7A6-40DF-B522-0A516959561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A7A631-C366-4601-BDD7-08AB70630352}"/>
              </a:ext>
            </a:extLst>
          </p:cNvPr>
          <p:cNvSpPr>
            <a:spLocks noGrp="1"/>
          </p:cNvSpPr>
          <p:nvPr>
            <p:ph type="dt" sz="half" idx="10"/>
          </p:nvPr>
        </p:nvSpPr>
        <p:spPr/>
        <p:txBody>
          <a:bodyPr/>
          <a:lstStyle/>
          <a:p>
            <a:fld id="{201B656E-8121-4E8C-91A5-4E33413B6DD8}" type="datetimeFigureOut">
              <a:rPr lang="en-IN" smtClean="0"/>
              <a:t>05-08-2021</a:t>
            </a:fld>
            <a:endParaRPr lang="en-IN"/>
          </a:p>
        </p:txBody>
      </p:sp>
      <p:sp>
        <p:nvSpPr>
          <p:cNvPr id="5" name="Footer Placeholder 4">
            <a:extLst>
              <a:ext uri="{FF2B5EF4-FFF2-40B4-BE49-F238E27FC236}">
                <a16:creationId xmlns:a16="http://schemas.microsoft.com/office/drawing/2014/main" id="{7793B393-D1D5-406B-97D0-DC2B12F153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7FFB1A-C9C1-4A18-8DE0-BA17C63312B6}"/>
              </a:ext>
            </a:extLst>
          </p:cNvPr>
          <p:cNvSpPr>
            <a:spLocks noGrp="1"/>
          </p:cNvSpPr>
          <p:nvPr>
            <p:ph type="sldNum" sz="quarter" idx="12"/>
          </p:nvPr>
        </p:nvSpPr>
        <p:spPr/>
        <p:txBody>
          <a:bodyPr/>
          <a:lstStyle/>
          <a:p>
            <a:fld id="{1987E789-402A-45DF-9405-1601ABEA8C39}" type="slidenum">
              <a:rPr lang="en-IN" smtClean="0"/>
              <a:t>‹#›</a:t>
            </a:fld>
            <a:endParaRPr lang="en-IN"/>
          </a:p>
        </p:txBody>
      </p:sp>
    </p:spTree>
    <p:extLst>
      <p:ext uri="{BB962C8B-B14F-4D97-AF65-F5344CB8AC3E}">
        <p14:creationId xmlns:p14="http://schemas.microsoft.com/office/powerpoint/2010/main" val="1521787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E47C9A-1F96-4CE8-9773-96474FAA559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1B8E8D6-79A5-4726-B8A4-F9CFFB9715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14A86F-5CF7-4043-808D-C49BCD941697}"/>
              </a:ext>
            </a:extLst>
          </p:cNvPr>
          <p:cNvSpPr>
            <a:spLocks noGrp="1"/>
          </p:cNvSpPr>
          <p:nvPr>
            <p:ph type="dt" sz="half" idx="10"/>
          </p:nvPr>
        </p:nvSpPr>
        <p:spPr/>
        <p:txBody>
          <a:bodyPr/>
          <a:lstStyle/>
          <a:p>
            <a:fld id="{201B656E-8121-4E8C-91A5-4E33413B6DD8}" type="datetimeFigureOut">
              <a:rPr lang="en-IN" smtClean="0"/>
              <a:t>05-08-2021</a:t>
            </a:fld>
            <a:endParaRPr lang="en-IN"/>
          </a:p>
        </p:txBody>
      </p:sp>
      <p:sp>
        <p:nvSpPr>
          <p:cNvPr id="5" name="Footer Placeholder 4">
            <a:extLst>
              <a:ext uri="{FF2B5EF4-FFF2-40B4-BE49-F238E27FC236}">
                <a16:creationId xmlns:a16="http://schemas.microsoft.com/office/drawing/2014/main" id="{A0E34154-7B9D-4157-9D88-3F23F951E2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E66865-E4E0-4B5E-A931-573C6CF0AD4D}"/>
              </a:ext>
            </a:extLst>
          </p:cNvPr>
          <p:cNvSpPr>
            <a:spLocks noGrp="1"/>
          </p:cNvSpPr>
          <p:nvPr>
            <p:ph type="sldNum" sz="quarter" idx="12"/>
          </p:nvPr>
        </p:nvSpPr>
        <p:spPr/>
        <p:txBody>
          <a:bodyPr/>
          <a:lstStyle/>
          <a:p>
            <a:fld id="{1987E789-402A-45DF-9405-1601ABEA8C39}" type="slidenum">
              <a:rPr lang="en-IN" smtClean="0"/>
              <a:t>‹#›</a:t>
            </a:fld>
            <a:endParaRPr lang="en-IN"/>
          </a:p>
        </p:txBody>
      </p:sp>
    </p:spTree>
    <p:extLst>
      <p:ext uri="{BB962C8B-B14F-4D97-AF65-F5344CB8AC3E}">
        <p14:creationId xmlns:p14="http://schemas.microsoft.com/office/powerpoint/2010/main" val="3467469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F651F-69BA-4BCD-9830-15E6DD57740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028F0B3-DAEB-47C2-BE56-FECA73D954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E1BD2E-6A80-4C5B-BDA4-014287E1DBAF}"/>
              </a:ext>
            </a:extLst>
          </p:cNvPr>
          <p:cNvSpPr>
            <a:spLocks noGrp="1"/>
          </p:cNvSpPr>
          <p:nvPr>
            <p:ph type="dt" sz="half" idx="10"/>
          </p:nvPr>
        </p:nvSpPr>
        <p:spPr/>
        <p:txBody>
          <a:bodyPr/>
          <a:lstStyle/>
          <a:p>
            <a:fld id="{201B656E-8121-4E8C-91A5-4E33413B6DD8}" type="datetimeFigureOut">
              <a:rPr lang="en-IN" smtClean="0"/>
              <a:t>05-08-2021</a:t>
            </a:fld>
            <a:endParaRPr lang="en-IN"/>
          </a:p>
        </p:txBody>
      </p:sp>
      <p:sp>
        <p:nvSpPr>
          <p:cNvPr id="5" name="Footer Placeholder 4">
            <a:extLst>
              <a:ext uri="{FF2B5EF4-FFF2-40B4-BE49-F238E27FC236}">
                <a16:creationId xmlns:a16="http://schemas.microsoft.com/office/drawing/2014/main" id="{159D3B4E-8EB6-4370-94B5-CE69446609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C80AA4-5E13-42B1-B087-FF1CEB1FE5AD}"/>
              </a:ext>
            </a:extLst>
          </p:cNvPr>
          <p:cNvSpPr>
            <a:spLocks noGrp="1"/>
          </p:cNvSpPr>
          <p:nvPr>
            <p:ph type="sldNum" sz="quarter" idx="12"/>
          </p:nvPr>
        </p:nvSpPr>
        <p:spPr/>
        <p:txBody>
          <a:bodyPr/>
          <a:lstStyle/>
          <a:p>
            <a:fld id="{1987E789-402A-45DF-9405-1601ABEA8C39}" type="slidenum">
              <a:rPr lang="en-IN" smtClean="0"/>
              <a:t>‹#›</a:t>
            </a:fld>
            <a:endParaRPr lang="en-IN"/>
          </a:p>
        </p:txBody>
      </p:sp>
    </p:spTree>
    <p:extLst>
      <p:ext uri="{BB962C8B-B14F-4D97-AF65-F5344CB8AC3E}">
        <p14:creationId xmlns:p14="http://schemas.microsoft.com/office/powerpoint/2010/main" val="693702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86BB2-85E1-48A6-9283-92677CB56B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5968AE6-FBF1-45C3-B5D9-4BEC6CD7A0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C10C61-B332-4720-B3E6-9B373031AA5D}"/>
              </a:ext>
            </a:extLst>
          </p:cNvPr>
          <p:cNvSpPr>
            <a:spLocks noGrp="1"/>
          </p:cNvSpPr>
          <p:nvPr>
            <p:ph type="dt" sz="half" idx="10"/>
          </p:nvPr>
        </p:nvSpPr>
        <p:spPr/>
        <p:txBody>
          <a:bodyPr/>
          <a:lstStyle/>
          <a:p>
            <a:fld id="{201B656E-8121-4E8C-91A5-4E33413B6DD8}" type="datetimeFigureOut">
              <a:rPr lang="en-IN" smtClean="0"/>
              <a:t>05-08-2021</a:t>
            </a:fld>
            <a:endParaRPr lang="en-IN"/>
          </a:p>
        </p:txBody>
      </p:sp>
      <p:sp>
        <p:nvSpPr>
          <p:cNvPr id="5" name="Footer Placeholder 4">
            <a:extLst>
              <a:ext uri="{FF2B5EF4-FFF2-40B4-BE49-F238E27FC236}">
                <a16:creationId xmlns:a16="http://schemas.microsoft.com/office/drawing/2014/main" id="{B1D00285-BD73-4E02-A075-480B387471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1B4F59-3206-4F4F-AA10-F69A4D5FAA5A}"/>
              </a:ext>
            </a:extLst>
          </p:cNvPr>
          <p:cNvSpPr>
            <a:spLocks noGrp="1"/>
          </p:cNvSpPr>
          <p:nvPr>
            <p:ph type="sldNum" sz="quarter" idx="12"/>
          </p:nvPr>
        </p:nvSpPr>
        <p:spPr/>
        <p:txBody>
          <a:bodyPr/>
          <a:lstStyle/>
          <a:p>
            <a:fld id="{1987E789-402A-45DF-9405-1601ABEA8C39}" type="slidenum">
              <a:rPr lang="en-IN" smtClean="0"/>
              <a:t>‹#›</a:t>
            </a:fld>
            <a:endParaRPr lang="en-IN"/>
          </a:p>
        </p:txBody>
      </p:sp>
    </p:spTree>
    <p:extLst>
      <p:ext uri="{BB962C8B-B14F-4D97-AF65-F5344CB8AC3E}">
        <p14:creationId xmlns:p14="http://schemas.microsoft.com/office/powerpoint/2010/main" val="2389336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A3179-24A4-458B-9D97-A50FA11C18D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E2DAFE8-A9E8-42E3-876E-17CB7F4028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36BA33E-6E46-495A-BCCF-F37A43156BB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6161ADC-9A5F-4229-959D-4E703AC6CF39}"/>
              </a:ext>
            </a:extLst>
          </p:cNvPr>
          <p:cNvSpPr>
            <a:spLocks noGrp="1"/>
          </p:cNvSpPr>
          <p:nvPr>
            <p:ph type="dt" sz="half" idx="10"/>
          </p:nvPr>
        </p:nvSpPr>
        <p:spPr/>
        <p:txBody>
          <a:bodyPr/>
          <a:lstStyle/>
          <a:p>
            <a:fld id="{201B656E-8121-4E8C-91A5-4E33413B6DD8}" type="datetimeFigureOut">
              <a:rPr lang="en-IN" smtClean="0"/>
              <a:t>05-08-2021</a:t>
            </a:fld>
            <a:endParaRPr lang="en-IN"/>
          </a:p>
        </p:txBody>
      </p:sp>
      <p:sp>
        <p:nvSpPr>
          <p:cNvPr id="6" name="Footer Placeholder 5">
            <a:extLst>
              <a:ext uri="{FF2B5EF4-FFF2-40B4-BE49-F238E27FC236}">
                <a16:creationId xmlns:a16="http://schemas.microsoft.com/office/drawing/2014/main" id="{4540BE44-8C9A-435B-8E5E-5E0A4C1C98E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DB99D46-988F-4E8F-A21A-61110FAB131C}"/>
              </a:ext>
            </a:extLst>
          </p:cNvPr>
          <p:cNvSpPr>
            <a:spLocks noGrp="1"/>
          </p:cNvSpPr>
          <p:nvPr>
            <p:ph type="sldNum" sz="quarter" idx="12"/>
          </p:nvPr>
        </p:nvSpPr>
        <p:spPr/>
        <p:txBody>
          <a:bodyPr/>
          <a:lstStyle/>
          <a:p>
            <a:fld id="{1987E789-402A-45DF-9405-1601ABEA8C39}" type="slidenum">
              <a:rPr lang="en-IN" smtClean="0"/>
              <a:t>‹#›</a:t>
            </a:fld>
            <a:endParaRPr lang="en-IN"/>
          </a:p>
        </p:txBody>
      </p:sp>
    </p:spTree>
    <p:extLst>
      <p:ext uri="{BB962C8B-B14F-4D97-AF65-F5344CB8AC3E}">
        <p14:creationId xmlns:p14="http://schemas.microsoft.com/office/powerpoint/2010/main" val="1333331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3E57B-C0BA-444E-B4DD-FDE1F4D4D45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B107160-898A-49F5-9494-DB6A7313FE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AFAD90-FE80-4584-AD9F-D40D1C3B37B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12618F4-F1E4-4A12-97D5-ED91A2B98C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F95C2C-F6BC-4888-9AAC-1D9F62582E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9C15472-652E-48BE-A3FA-E09EBEFB1F29}"/>
              </a:ext>
            </a:extLst>
          </p:cNvPr>
          <p:cNvSpPr>
            <a:spLocks noGrp="1"/>
          </p:cNvSpPr>
          <p:nvPr>
            <p:ph type="dt" sz="half" idx="10"/>
          </p:nvPr>
        </p:nvSpPr>
        <p:spPr/>
        <p:txBody>
          <a:bodyPr/>
          <a:lstStyle/>
          <a:p>
            <a:fld id="{201B656E-8121-4E8C-91A5-4E33413B6DD8}" type="datetimeFigureOut">
              <a:rPr lang="en-IN" smtClean="0"/>
              <a:t>05-08-2021</a:t>
            </a:fld>
            <a:endParaRPr lang="en-IN"/>
          </a:p>
        </p:txBody>
      </p:sp>
      <p:sp>
        <p:nvSpPr>
          <p:cNvPr id="8" name="Footer Placeholder 7">
            <a:extLst>
              <a:ext uri="{FF2B5EF4-FFF2-40B4-BE49-F238E27FC236}">
                <a16:creationId xmlns:a16="http://schemas.microsoft.com/office/drawing/2014/main" id="{7533617A-F0DC-4CE9-A976-A3C85C50957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46960AC-3CFC-40AC-BFB7-B843445657FC}"/>
              </a:ext>
            </a:extLst>
          </p:cNvPr>
          <p:cNvSpPr>
            <a:spLocks noGrp="1"/>
          </p:cNvSpPr>
          <p:nvPr>
            <p:ph type="sldNum" sz="quarter" idx="12"/>
          </p:nvPr>
        </p:nvSpPr>
        <p:spPr/>
        <p:txBody>
          <a:bodyPr/>
          <a:lstStyle/>
          <a:p>
            <a:fld id="{1987E789-402A-45DF-9405-1601ABEA8C39}" type="slidenum">
              <a:rPr lang="en-IN" smtClean="0"/>
              <a:t>‹#›</a:t>
            </a:fld>
            <a:endParaRPr lang="en-IN"/>
          </a:p>
        </p:txBody>
      </p:sp>
    </p:spTree>
    <p:extLst>
      <p:ext uri="{BB962C8B-B14F-4D97-AF65-F5344CB8AC3E}">
        <p14:creationId xmlns:p14="http://schemas.microsoft.com/office/powerpoint/2010/main" val="2971774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A478B-12FC-4976-9433-516B6A7CD11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71340FF-DFA3-4142-BD5F-E0D235FB3DCA}"/>
              </a:ext>
            </a:extLst>
          </p:cNvPr>
          <p:cNvSpPr>
            <a:spLocks noGrp="1"/>
          </p:cNvSpPr>
          <p:nvPr>
            <p:ph type="dt" sz="half" idx="10"/>
          </p:nvPr>
        </p:nvSpPr>
        <p:spPr/>
        <p:txBody>
          <a:bodyPr/>
          <a:lstStyle/>
          <a:p>
            <a:fld id="{201B656E-8121-4E8C-91A5-4E33413B6DD8}" type="datetimeFigureOut">
              <a:rPr lang="en-IN" smtClean="0"/>
              <a:t>05-08-2021</a:t>
            </a:fld>
            <a:endParaRPr lang="en-IN"/>
          </a:p>
        </p:txBody>
      </p:sp>
      <p:sp>
        <p:nvSpPr>
          <p:cNvPr id="4" name="Footer Placeholder 3">
            <a:extLst>
              <a:ext uri="{FF2B5EF4-FFF2-40B4-BE49-F238E27FC236}">
                <a16:creationId xmlns:a16="http://schemas.microsoft.com/office/drawing/2014/main" id="{36CDF20E-7C9D-407A-B72D-DE3B71E8A51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5EF4C9D-DE0B-4C0B-AA85-7F5B47F61A3D}"/>
              </a:ext>
            </a:extLst>
          </p:cNvPr>
          <p:cNvSpPr>
            <a:spLocks noGrp="1"/>
          </p:cNvSpPr>
          <p:nvPr>
            <p:ph type="sldNum" sz="quarter" idx="12"/>
          </p:nvPr>
        </p:nvSpPr>
        <p:spPr/>
        <p:txBody>
          <a:bodyPr/>
          <a:lstStyle/>
          <a:p>
            <a:fld id="{1987E789-402A-45DF-9405-1601ABEA8C39}" type="slidenum">
              <a:rPr lang="en-IN" smtClean="0"/>
              <a:t>‹#›</a:t>
            </a:fld>
            <a:endParaRPr lang="en-IN"/>
          </a:p>
        </p:txBody>
      </p:sp>
    </p:spTree>
    <p:extLst>
      <p:ext uri="{BB962C8B-B14F-4D97-AF65-F5344CB8AC3E}">
        <p14:creationId xmlns:p14="http://schemas.microsoft.com/office/powerpoint/2010/main" val="4102269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718DB4-F513-4EBC-A463-BB27A7663628}"/>
              </a:ext>
            </a:extLst>
          </p:cNvPr>
          <p:cNvSpPr>
            <a:spLocks noGrp="1"/>
          </p:cNvSpPr>
          <p:nvPr>
            <p:ph type="dt" sz="half" idx="10"/>
          </p:nvPr>
        </p:nvSpPr>
        <p:spPr/>
        <p:txBody>
          <a:bodyPr/>
          <a:lstStyle/>
          <a:p>
            <a:fld id="{201B656E-8121-4E8C-91A5-4E33413B6DD8}" type="datetimeFigureOut">
              <a:rPr lang="en-IN" smtClean="0"/>
              <a:t>05-08-2021</a:t>
            </a:fld>
            <a:endParaRPr lang="en-IN"/>
          </a:p>
        </p:txBody>
      </p:sp>
      <p:sp>
        <p:nvSpPr>
          <p:cNvPr id="3" name="Footer Placeholder 2">
            <a:extLst>
              <a:ext uri="{FF2B5EF4-FFF2-40B4-BE49-F238E27FC236}">
                <a16:creationId xmlns:a16="http://schemas.microsoft.com/office/drawing/2014/main" id="{60F40BAB-57D9-4D22-A06B-4DBA61845E3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19654A0-E009-433F-B685-8CE679BBD722}"/>
              </a:ext>
            </a:extLst>
          </p:cNvPr>
          <p:cNvSpPr>
            <a:spLocks noGrp="1"/>
          </p:cNvSpPr>
          <p:nvPr>
            <p:ph type="sldNum" sz="quarter" idx="12"/>
          </p:nvPr>
        </p:nvSpPr>
        <p:spPr/>
        <p:txBody>
          <a:bodyPr/>
          <a:lstStyle/>
          <a:p>
            <a:fld id="{1987E789-402A-45DF-9405-1601ABEA8C39}" type="slidenum">
              <a:rPr lang="en-IN" smtClean="0"/>
              <a:t>‹#›</a:t>
            </a:fld>
            <a:endParaRPr lang="en-IN"/>
          </a:p>
        </p:txBody>
      </p:sp>
    </p:spTree>
    <p:extLst>
      <p:ext uri="{BB962C8B-B14F-4D97-AF65-F5344CB8AC3E}">
        <p14:creationId xmlns:p14="http://schemas.microsoft.com/office/powerpoint/2010/main" val="3762058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251BB-0FFA-4631-91E4-15FC32FB96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8A265F0-D595-4ACD-897B-C686C79940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BAD8F6B-B0EE-47F3-AC37-6C8B5B22D2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11395A-10B5-4548-ABF3-86D1EC80C76B}"/>
              </a:ext>
            </a:extLst>
          </p:cNvPr>
          <p:cNvSpPr>
            <a:spLocks noGrp="1"/>
          </p:cNvSpPr>
          <p:nvPr>
            <p:ph type="dt" sz="half" idx="10"/>
          </p:nvPr>
        </p:nvSpPr>
        <p:spPr/>
        <p:txBody>
          <a:bodyPr/>
          <a:lstStyle/>
          <a:p>
            <a:fld id="{201B656E-8121-4E8C-91A5-4E33413B6DD8}" type="datetimeFigureOut">
              <a:rPr lang="en-IN" smtClean="0"/>
              <a:t>05-08-2021</a:t>
            </a:fld>
            <a:endParaRPr lang="en-IN"/>
          </a:p>
        </p:txBody>
      </p:sp>
      <p:sp>
        <p:nvSpPr>
          <p:cNvPr id="6" name="Footer Placeholder 5">
            <a:extLst>
              <a:ext uri="{FF2B5EF4-FFF2-40B4-BE49-F238E27FC236}">
                <a16:creationId xmlns:a16="http://schemas.microsoft.com/office/drawing/2014/main" id="{E9DE860A-1C7C-446A-BFCC-B7965FAA5AF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3D827E8-77D7-4154-9292-DE0414B12FF6}"/>
              </a:ext>
            </a:extLst>
          </p:cNvPr>
          <p:cNvSpPr>
            <a:spLocks noGrp="1"/>
          </p:cNvSpPr>
          <p:nvPr>
            <p:ph type="sldNum" sz="quarter" idx="12"/>
          </p:nvPr>
        </p:nvSpPr>
        <p:spPr/>
        <p:txBody>
          <a:bodyPr/>
          <a:lstStyle/>
          <a:p>
            <a:fld id="{1987E789-402A-45DF-9405-1601ABEA8C39}" type="slidenum">
              <a:rPr lang="en-IN" smtClean="0"/>
              <a:t>‹#›</a:t>
            </a:fld>
            <a:endParaRPr lang="en-IN"/>
          </a:p>
        </p:txBody>
      </p:sp>
    </p:spTree>
    <p:extLst>
      <p:ext uri="{BB962C8B-B14F-4D97-AF65-F5344CB8AC3E}">
        <p14:creationId xmlns:p14="http://schemas.microsoft.com/office/powerpoint/2010/main" val="851528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A0DD0-3517-42E9-AEED-5AEABBC61C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638BF9E-3191-4396-BD7D-20542FC65A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756EE78-2557-4A41-BFA1-F54C86A58D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B72EA1-3A1B-4BA7-8CED-A628E7EB82DA}"/>
              </a:ext>
            </a:extLst>
          </p:cNvPr>
          <p:cNvSpPr>
            <a:spLocks noGrp="1"/>
          </p:cNvSpPr>
          <p:nvPr>
            <p:ph type="dt" sz="half" idx="10"/>
          </p:nvPr>
        </p:nvSpPr>
        <p:spPr/>
        <p:txBody>
          <a:bodyPr/>
          <a:lstStyle/>
          <a:p>
            <a:fld id="{201B656E-8121-4E8C-91A5-4E33413B6DD8}" type="datetimeFigureOut">
              <a:rPr lang="en-IN" smtClean="0"/>
              <a:t>05-08-2021</a:t>
            </a:fld>
            <a:endParaRPr lang="en-IN"/>
          </a:p>
        </p:txBody>
      </p:sp>
      <p:sp>
        <p:nvSpPr>
          <p:cNvPr id="6" name="Footer Placeholder 5">
            <a:extLst>
              <a:ext uri="{FF2B5EF4-FFF2-40B4-BE49-F238E27FC236}">
                <a16:creationId xmlns:a16="http://schemas.microsoft.com/office/drawing/2014/main" id="{3744384F-FED9-45F5-AB45-E2CE343E21A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3945602-D031-4562-BD89-7FDE842105C9}"/>
              </a:ext>
            </a:extLst>
          </p:cNvPr>
          <p:cNvSpPr>
            <a:spLocks noGrp="1"/>
          </p:cNvSpPr>
          <p:nvPr>
            <p:ph type="sldNum" sz="quarter" idx="12"/>
          </p:nvPr>
        </p:nvSpPr>
        <p:spPr/>
        <p:txBody>
          <a:bodyPr/>
          <a:lstStyle/>
          <a:p>
            <a:fld id="{1987E789-402A-45DF-9405-1601ABEA8C39}" type="slidenum">
              <a:rPr lang="en-IN" smtClean="0"/>
              <a:t>‹#›</a:t>
            </a:fld>
            <a:endParaRPr lang="en-IN"/>
          </a:p>
        </p:txBody>
      </p:sp>
    </p:spTree>
    <p:extLst>
      <p:ext uri="{BB962C8B-B14F-4D97-AF65-F5344CB8AC3E}">
        <p14:creationId xmlns:p14="http://schemas.microsoft.com/office/powerpoint/2010/main" val="2582747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81000"/>
            <a:lum/>
          </a:blip>
          <a:srcRect/>
          <a:stretch>
            <a:fillRect l="-4000" r="-4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408CB4-D590-4328-B5B6-2E9C0EE8CC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A01E733-D89C-402A-B9AE-F40666C320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1CBC49-EC0E-4E01-9166-06FCC3AC56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1B656E-8121-4E8C-91A5-4E33413B6DD8}" type="datetimeFigureOut">
              <a:rPr lang="en-IN" smtClean="0"/>
              <a:t>05-08-2021</a:t>
            </a:fld>
            <a:endParaRPr lang="en-IN"/>
          </a:p>
        </p:txBody>
      </p:sp>
      <p:sp>
        <p:nvSpPr>
          <p:cNvPr id="5" name="Footer Placeholder 4">
            <a:extLst>
              <a:ext uri="{FF2B5EF4-FFF2-40B4-BE49-F238E27FC236}">
                <a16:creationId xmlns:a16="http://schemas.microsoft.com/office/drawing/2014/main" id="{5517167F-EAB5-4A8C-B926-FB00B31E17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F1661A1-DF2C-4B62-978F-17E96EBB46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87E789-402A-45DF-9405-1601ABEA8C39}" type="slidenum">
              <a:rPr lang="en-IN" smtClean="0"/>
              <a:t>‹#›</a:t>
            </a:fld>
            <a:endParaRPr lang="en-IN"/>
          </a:p>
        </p:txBody>
      </p:sp>
    </p:spTree>
    <p:extLst>
      <p:ext uri="{BB962C8B-B14F-4D97-AF65-F5344CB8AC3E}">
        <p14:creationId xmlns:p14="http://schemas.microsoft.com/office/powerpoint/2010/main" val="22439379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7237D-52D9-40E1-B7E2-7A258238C54A}"/>
              </a:ext>
            </a:extLst>
          </p:cNvPr>
          <p:cNvSpPr>
            <a:spLocks noGrp="1"/>
          </p:cNvSpPr>
          <p:nvPr>
            <p:ph type="ctrTitle"/>
          </p:nvPr>
        </p:nvSpPr>
        <p:spPr>
          <a:xfrm>
            <a:off x="1524000" y="828675"/>
            <a:ext cx="9144000" cy="2387600"/>
          </a:xfrm>
        </p:spPr>
        <p:txBody>
          <a:bodyPr>
            <a:noAutofit/>
          </a:bodyPr>
          <a:lstStyle/>
          <a:p>
            <a:r>
              <a:rPr lang="en-US" sz="4400" b="1" i="0" dirty="0">
                <a:effectLst>
                  <a:outerShdw blurRad="38100" dist="38100" dir="2700000" algn="tl">
                    <a:srgbClr val="000000">
                      <a:alpha val="43137"/>
                    </a:srgbClr>
                  </a:outerShdw>
                </a:effectLst>
                <a:latin typeface="Open Sans" panose="020B0604020202020204" pitchFamily="34" charset="0"/>
              </a:rPr>
              <a:t>PREDICTING COMPRESSIVE STRENGTH OF CONCRETE USING IBM WATSON MACHINE LEARNING</a:t>
            </a:r>
            <a:br>
              <a:rPr lang="en-US" sz="4400" b="1" i="0" dirty="0">
                <a:effectLst>
                  <a:outerShdw blurRad="38100" dist="38100" dir="2700000" algn="tl">
                    <a:srgbClr val="000000">
                      <a:alpha val="43137"/>
                    </a:srgbClr>
                  </a:outerShdw>
                </a:effectLst>
                <a:latin typeface="Open Sans" panose="020B0604020202020204" pitchFamily="34" charset="0"/>
              </a:rPr>
            </a:br>
            <a:endParaRPr lang="en-IN" sz="4400" dirty="0">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2BAEA9D2-70F5-464E-B33D-2AED6FAD03B1}"/>
              </a:ext>
            </a:extLst>
          </p:cNvPr>
          <p:cNvSpPr>
            <a:spLocks noGrp="1"/>
          </p:cNvSpPr>
          <p:nvPr>
            <p:ph type="subTitle" idx="1"/>
          </p:nvPr>
        </p:nvSpPr>
        <p:spPr>
          <a:xfrm>
            <a:off x="-984404" y="4394835"/>
            <a:ext cx="5905500" cy="2057400"/>
          </a:xfrm>
        </p:spPr>
        <p:txBody>
          <a:bodyPr>
            <a:normAutofit fontScale="92500" lnSpcReduction="20000"/>
          </a:bodyPr>
          <a:lstStyle/>
          <a:p>
            <a:r>
              <a:rPr lang="en-IN" b="1" dirty="0"/>
              <a:t>TEAM MEMBERS</a:t>
            </a:r>
            <a:r>
              <a:rPr lang="en-IN" dirty="0"/>
              <a:t>:</a:t>
            </a:r>
          </a:p>
          <a:p>
            <a:r>
              <a:rPr lang="en-IN" sz="2600" dirty="0"/>
              <a:t>      SIMRAN RAJPAL   –</a:t>
            </a:r>
            <a:r>
              <a:rPr lang="en-IN" sz="2000" dirty="0"/>
              <a:t>     </a:t>
            </a:r>
            <a:r>
              <a:rPr lang="en-IN" sz="2800" dirty="0"/>
              <a:t>18BEI0123 </a:t>
            </a:r>
          </a:p>
          <a:p>
            <a:r>
              <a:rPr lang="en-IN" sz="2600" dirty="0"/>
              <a:t>       RISHIKA                –    </a:t>
            </a:r>
            <a:r>
              <a:rPr lang="en-IN" sz="2800" dirty="0"/>
              <a:t>18BEI0119</a:t>
            </a:r>
          </a:p>
          <a:p>
            <a:r>
              <a:rPr lang="en-IN" sz="2600" dirty="0"/>
              <a:t>     KSHITIJ DUBEY     –  </a:t>
            </a:r>
            <a:r>
              <a:rPr lang="en-IN" sz="2800" dirty="0"/>
              <a:t>18BEI0128</a:t>
            </a:r>
          </a:p>
          <a:p>
            <a:r>
              <a:rPr lang="en-IN" sz="2600" dirty="0"/>
              <a:t>        PRAGYA JAIN      </a:t>
            </a:r>
            <a:r>
              <a:rPr lang="en-IN" sz="2800" dirty="0"/>
              <a:t>–  18BEE0253</a:t>
            </a:r>
          </a:p>
        </p:txBody>
      </p:sp>
      <p:pic>
        <p:nvPicPr>
          <p:cNvPr id="5" name="Picture 4">
            <a:extLst>
              <a:ext uri="{FF2B5EF4-FFF2-40B4-BE49-F238E27FC236}">
                <a16:creationId xmlns:a16="http://schemas.microsoft.com/office/drawing/2014/main" id="{1AFE0FD6-1994-4A97-BBD0-9CD8E61A5B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8350" y="2806305"/>
            <a:ext cx="6153150" cy="3461146"/>
          </a:xfrm>
          <a:prstGeom prst="rect">
            <a:avLst/>
          </a:prstGeom>
          <a:effectLst>
            <a:glow rad="127000">
              <a:schemeClr val="accent1">
                <a:alpha val="74000"/>
              </a:schemeClr>
            </a:glow>
            <a:reflection stA="0" endPos="65000" dist="50800" dir="5400000" sy="-100000" algn="bl" rotWithShape="0"/>
          </a:effectLst>
        </p:spPr>
      </p:pic>
    </p:spTree>
    <p:extLst>
      <p:ext uri="{BB962C8B-B14F-4D97-AF65-F5344CB8AC3E}">
        <p14:creationId xmlns:p14="http://schemas.microsoft.com/office/powerpoint/2010/main" val="2320309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0C11E-07D9-4044-89A7-70C3A64676FD}"/>
              </a:ext>
            </a:extLst>
          </p:cNvPr>
          <p:cNvSpPr>
            <a:spLocks noGrp="1"/>
          </p:cNvSpPr>
          <p:nvPr>
            <p:ph type="title"/>
          </p:nvPr>
        </p:nvSpPr>
        <p:spPr>
          <a:xfrm>
            <a:off x="838200" y="-87344"/>
            <a:ext cx="10515600" cy="1325563"/>
          </a:xfrm>
        </p:spPr>
        <p:txBody>
          <a:bodyPr/>
          <a:lstStyle/>
          <a:p>
            <a:r>
              <a:rPr lang="en-IN" b="1" dirty="0">
                <a:latin typeface="Open Sans" panose="020B0606030504020204" pitchFamily="34" charset="0"/>
                <a:ea typeface="Open Sans" panose="020B0606030504020204" pitchFamily="34" charset="0"/>
                <a:cs typeface="Open Sans" panose="020B0606030504020204" pitchFamily="34" charset="0"/>
              </a:rPr>
              <a:t>DATA VISUALISATION</a:t>
            </a:r>
          </a:p>
        </p:txBody>
      </p:sp>
      <p:sp>
        <p:nvSpPr>
          <p:cNvPr id="3" name="Content Placeholder 2">
            <a:extLst>
              <a:ext uri="{FF2B5EF4-FFF2-40B4-BE49-F238E27FC236}">
                <a16:creationId xmlns:a16="http://schemas.microsoft.com/office/drawing/2014/main" id="{58D77CB2-F33B-45A8-81CB-499847E89E77}"/>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61CAE532-E2BF-4342-8F36-7D00A50503E8}"/>
              </a:ext>
            </a:extLst>
          </p:cNvPr>
          <p:cNvPicPr>
            <a:picLocks noChangeAspect="1"/>
          </p:cNvPicPr>
          <p:nvPr/>
        </p:nvPicPr>
        <p:blipFill>
          <a:blip r:embed="rId2"/>
          <a:stretch>
            <a:fillRect/>
          </a:stretch>
        </p:blipFill>
        <p:spPr>
          <a:xfrm>
            <a:off x="65843" y="1025648"/>
            <a:ext cx="5820052" cy="2764951"/>
          </a:xfrm>
          <a:prstGeom prst="rect">
            <a:avLst/>
          </a:prstGeom>
        </p:spPr>
      </p:pic>
      <p:pic>
        <p:nvPicPr>
          <p:cNvPr id="7" name="Picture 6">
            <a:extLst>
              <a:ext uri="{FF2B5EF4-FFF2-40B4-BE49-F238E27FC236}">
                <a16:creationId xmlns:a16="http://schemas.microsoft.com/office/drawing/2014/main" id="{11BBEF50-9489-4F88-AE58-AD9EB451483E}"/>
              </a:ext>
            </a:extLst>
          </p:cNvPr>
          <p:cNvPicPr>
            <a:picLocks noChangeAspect="1"/>
          </p:cNvPicPr>
          <p:nvPr/>
        </p:nvPicPr>
        <p:blipFill>
          <a:blip r:embed="rId3"/>
          <a:stretch>
            <a:fillRect/>
          </a:stretch>
        </p:blipFill>
        <p:spPr>
          <a:xfrm>
            <a:off x="6093596" y="1025648"/>
            <a:ext cx="6027753" cy="5011168"/>
          </a:xfrm>
          <a:prstGeom prst="rect">
            <a:avLst/>
          </a:prstGeom>
        </p:spPr>
      </p:pic>
    </p:spTree>
    <p:extLst>
      <p:ext uri="{BB962C8B-B14F-4D97-AF65-F5344CB8AC3E}">
        <p14:creationId xmlns:p14="http://schemas.microsoft.com/office/powerpoint/2010/main" val="28130351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FC4AD-1472-4296-B846-45322B92217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5B127CB-7421-41BC-9249-6BE97C6BA001}"/>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C10E0EC9-AF02-4207-84B0-785EAF8269EA}"/>
              </a:ext>
            </a:extLst>
          </p:cNvPr>
          <p:cNvPicPr>
            <a:picLocks noChangeAspect="1"/>
          </p:cNvPicPr>
          <p:nvPr/>
        </p:nvPicPr>
        <p:blipFill>
          <a:blip r:embed="rId2"/>
          <a:stretch>
            <a:fillRect/>
          </a:stretch>
        </p:blipFill>
        <p:spPr>
          <a:xfrm>
            <a:off x="253291" y="912109"/>
            <a:ext cx="5401785" cy="5230429"/>
          </a:xfrm>
          <a:prstGeom prst="rect">
            <a:avLst/>
          </a:prstGeom>
        </p:spPr>
      </p:pic>
      <p:pic>
        <p:nvPicPr>
          <p:cNvPr id="7" name="Picture 6">
            <a:extLst>
              <a:ext uri="{FF2B5EF4-FFF2-40B4-BE49-F238E27FC236}">
                <a16:creationId xmlns:a16="http://schemas.microsoft.com/office/drawing/2014/main" id="{A2926653-3BDA-4331-95AF-031DCDABE50E}"/>
              </a:ext>
            </a:extLst>
          </p:cNvPr>
          <p:cNvPicPr>
            <a:picLocks noChangeAspect="1"/>
          </p:cNvPicPr>
          <p:nvPr/>
        </p:nvPicPr>
        <p:blipFill>
          <a:blip r:embed="rId3"/>
          <a:stretch>
            <a:fillRect/>
          </a:stretch>
        </p:blipFill>
        <p:spPr>
          <a:xfrm>
            <a:off x="6153790" y="955689"/>
            <a:ext cx="5944717" cy="5143270"/>
          </a:xfrm>
          <a:prstGeom prst="rect">
            <a:avLst/>
          </a:prstGeom>
        </p:spPr>
      </p:pic>
    </p:spTree>
    <p:extLst>
      <p:ext uri="{BB962C8B-B14F-4D97-AF65-F5344CB8AC3E}">
        <p14:creationId xmlns:p14="http://schemas.microsoft.com/office/powerpoint/2010/main" val="3325111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4BC82-FC66-4A7E-9CDD-20561DF25CE0}"/>
              </a:ext>
            </a:extLst>
          </p:cNvPr>
          <p:cNvSpPr>
            <a:spLocks noGrp="1"/>
          </p:cNvSpPr>
          <p:nvPr>
            <p:ph type="title"/>
          </p:nvPr>
        </p:nvSpPr>
        <p:spPr/>
        <p:txBody>
          <a:bodyPr/>
          <a:lstStyle/>
          <a:p>
            <a:r>
              <a:rPr lang="en-IN" b="1" dirty="0">
                <a:latin typeface="Open Sans" panose="020B0606030504020204" pitchFamily="34" charset="0"/>
                <a:ea typeface="Open Sans" panose="020B0606030504020204" pitchFamily="34" charset="0"/>
                <a:cs typeface="Open Sans" panose="020B0606030504020204" pitchFamily="34" charset="0"/>
              </a:rPr>
              <a:t>FLOWCHART</a:t>
            </a:r>
          </a:p>
        </p:txBody>
      </p:sp>
      <p:pic>
        <p:nvPicPr>
          <p:cNvPr id="5" name="Content Placeholder 4">
            <a:extLst>
              <a:ext uri="{FF2B5EF4-FFF2-40B4-BE49-F238E27FC236}">
                <a16:creationId xmlns:a16="http://schemas.microsoft.com/office/drawing/2014/main" id="{93D92BE1-42CB-4FCB-858C-C97A35543E5E}"/>
              </a:ext>
            </a:extLst>
          </p:cNvPr>
          <p:cNvPicPr>
            <a:picLocks noGrp="1" noChangeAspect="1"/>
          </p:cNvPicPr>
          <p:nvPr>
            <p:ph idx="1"/>
          </p:nvPr>
        </p:nvPicPr>
        <p:blipFill rotWithShape="1">
          <a:blip r:embed="rId2"/>
          <a:srcRect t="1807"/>
          <a:stretch/>
        </p:blipFill>
        <p:spPr>
          <a:xfrm>
            <a:off x="926276" y="1518081"/>
            <a:ext cx="8191091" cy="4998741"/>
          </a:xfrm>
        </p:spPr>
      </p:pic>
    </p:spTree>
    <p:extLst>
      <p:ext uri="{BB962C8B-B14F-4D97-AF65-F5344CB8AC3E}">
        <p14:creationId xmlns:p14="http://schemas.microsoft.com/office/powerpoint/2010/main" val="576526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5700E-CC26-41AF-946D-DC0AEA6C113E}"/>
              </a:ext>
            </a:extLst>
          </p:cNvPr>
          <p:cNvSpPr>
            <a:spLocks noGrp="1"/>
          </p:cNvSpPr>
          <p:nvPr>
            <p:ph type="title"/>
          </p:nvPr>
        </p:nvSpPr>
        <p:spPr>
          <a:xfrm>
            <a:off x="838200" y="-100445"/>
            <a:ext cx="9983680" cy="1068111"/>
          </a:xfrm>
        </p:spPr>
        <p:txBody>
          <a:bodyPr/>
          <a:lstStyle/>
          <a:p>
            <a:r>
              <a:rPr lang="en-IN" b="1" dirty="0">
                <a:latin typeface="Open Sans" panose="020B0606030504020204" pitchFamily="34" charset="0"/>
                <a:ea typeface="Open Sans" panose="020B0606030504020204" pitchFamily="34" charset="0"/>
                <a:cs typeface="Open Sans" panose="020B0606030504020204" pitchFamily="34" charset="0"/>
              </a:rPr>
              <a:t>RESULT - ANACONDA (JUPYTER)</a:t>
            </a:r>
          </a:p>
        </p:txBody>
      </p:sp>
      <p:sp>
        <p:nvSpPr>
          <p:cNvPr id="3" name="Content Placeholder 2">
            <a:extLst>
              <a:ext uri="{FF2B5EF4-FFF2-40B4-BE49-F238E27FC236}">
                <a16:creationId xmlns:a16="http://schemas.microsoft.com/office/drawing/2014/main" id="{D7B5702D-47B9-4FD4-B96D-32DEE300436A}"/>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972B17C7-9ACC-4850-AEF9-47427EAF23CD}"/>
              </a:ext>
            </a:extLst>
          </p:cNvPr>
          <p:cNvPicPr>
            <a:picLocks noChangeAspect="1"/>
          </p:cNvPicPr>
          <p:nvPr/>
        </p:nvPicPr>
        <p:blipFill>
          <a:blip r:embed="rId2"/>
          <a:stretch>
            <a:fillRect/>
          </a:stretch>
        </p:blipFill>
        <p:spPr>
          <a:xfrm>
            <a:off x="838200" y="843377"/>
            <a:ext cx="5820052" cy="5987335"/>
          </a:xfrm>
          <a:prstGeom prst="rect">
            <a:avLst/>
          </a:prstGeom>
        </p:spPr>
      </p:pic>
    </p:spTree>
    <p:extLst>
      <p:ext uri="{BB962C8B-B14F-4D97-AF65-F5344CB8AC3E}">
        <p14:creationId xmlns:p14="http://schemas.microsoft.com/office/powerpoint/2010/main" val="36854871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C5B9E-0F2A-4645-9613-316D3C02D5A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3AA7A65-3F1A-4E04-A27D-20C90E4D488D}"/>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26B0EE9B-0FE1-478A-B8DA-2E44E7934454}"/>
              </a:ext>
            </a:extLst>
          </p:cNvPr>
          <p:cNvPicPr>
            <a:picLocks noChangeAspect="1"/>
          </p:cNvPicPr>
          <p:nvPr/>
        </p:nvPicPr>
        <p:blipFill>
          <a:blip r:embed="rId2"/>
          <a:stretch>
            <a:fillRect/>
          </a:stretch>
        </p:blipFill>
        <p:spPr>
          <a:xfrm>
            <a:off x="-8995" y="0"/>
            <a:ext cx="5708460" cy="6412554"/>
          </a:xfrm>
          <a:prstGeom prst="rect">
            <a:avLst/>
          </a:prstGeom>
        </p:spPr>
      </p:pic>
      <p:pic>
        <p:nvPicPr>
          <p:cNvPr id="7" name="Picture 6">
            <a:extLst>
              <a:ext uri="{FF2B5EF4-FFF2-40B4-BE49-F238E27FC236}">
                <a16:creationId xmlns:a16="http://schemas.microsoft.com/office/drawing/2014/main" id="{40EAC2A2-C610-46EA-BC62-092BCCFF7B44}"/>
              </a:ext>
            </a:extLst>
          </p:cNvPr>
          <p:cNvPicPr>
            <a:picLocks noChangeAspect="1"/>
          </p:cNvPicPr>
          <p:nvPr/>
        </p:nvPicPr>
        <p:blipFill>
          <a:blip r:embed="rId3"/>
          <a:stretch>
            <a:fillRect/>
          </a:stretch>
        </p:blipFill>
        <p:spPr>
          <a:xfrm>
            <a:off x="6096000" y="0"/>
            <a:ext cx="6093298" cy="6374167"/>
          </a:xfrm>
          <a:prstGeom prst="rect">
            <a:avLst/>
          </a:prstGeom>
        </p:spPr>
      </p:pic>
    </p:spTree>
    <p:extLst>
      <p:ext uri="{BB962C8B-B14F-4D97-AF65-F5344CB8AC3E}">
        <p14:creationId xmlns:p14="http://schemas.microsoft.com/office/powerpoint/2010/main" val="2173237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F3E97-6CB0-4776-9A9E-16BCF77A0FE8}"/>
              </a:ext>
            </a:extLst>
          </p:cNvPr>
          <p:cNvSpPr>
            <a:spLocks noGrp="1"/>
          </p:cNvSpPr>
          <p:nvPr>
            <p:ph type="title"/>
          </p:nvPr>
        </p:nvSpPr>
        <p:spPr>
          <a:xfrm>
            <a:off x="3382558" y="91894"/>
            <a:ext cx="9779493" cy="407232"/>
          </a:xfrm>
        </p:spPr>
        <p:txBody>
          <a:bodyPr>
            <a:normAutofit fontScale="90000"/>
          </a:bodyPr>
          <a:lstStyle/>
          <a:p>
            <a:r>
              <a:rPr lang="en-IN" b="1" dirty="0">
                <a:latin typeface="Open Sans" panose="020B0606030504020204" pitchFamily="34" charset="0"/>
                <a:ea typeface="Open Sans" panose="020B0606030504020204" pitchFamily="34" charset="0"/>
                <a:cs typeface="Open Sans" panose="020B0606030504020204" pitchFamily="34" charset="0"/>
              </a:rPr>
              <a:t>IBM WATSON STUDION</a:t>
            </a:r>
          </a:p>
        </p:txBody>
      </p:sp>
      <p:sp>
        <p:nvSpPr>
          <p:cNvPr id="3" name="Content Placeholder 2">
            <a:extLst>
              <a:ext uri="{FF2B5EF4-FFF2-40B4-BE49-F238E27FC236}">
                <a16:creationId xmlns:a16="http://schemas.microsoft.com/office/drawing/2014/main" id="{EF51A058-69D6-40B2-A347-DDB7296574E7}"/>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E455FC66-1486-46D4-97D7-A62F125ABE84}"/>
              </a:ext>
            </a:extLst>
          </p:cNvPr>
          <p:cNvPicPr>
            <a:picLocks noChangeAspect="1"/>
          </p:cNvPicPr>
          <p:nvPr/>
        </p:nvPicPr>
        <p:blipFill>
          <a:blip r:embed="rId2"/>
          <a:stretch>
            <a:fillRect/>
          </a:stretch>
        </p:blipFill>
        <p:spPr>
          <a:xfrm>
            <a:off x="0" y="1376039"/>
            <a:ext cx="5912338" cy="3009530"/>
          </a:xfrm>
          <a:prstGeom prst="rect">
            <a:avLst/>
          </a:prstGeom>
        </p:spPr>
      </p:pic>
      <p:pic>
        <p:nvPicPr>
          <p:cNvPr id="7" name="Picture 6">
            <a:extLst>
              <a:ext uri="{FF2B5EF4-FFF2-40B4-BE49-F238E27FC236}">
                <a16:creationId xmlns:a16="http://schemas.microsoft.com/office/drawing/2014/main" id="{AFF7DD1F-420D-4E33-9B92-0BDC1051F9DA}"/>
              </a:ext>
            </a:extLst>
          </p:cNvPr>
          <p:cNvPicPr>
            <a:picLocks noChangeAspect="1"/>
          </p:cNvPicPr>
          <p:nvPr/>
        </p:nvPicPr>
        <p:blipFill rotWithShape="1">
          <a:blip r:embed="rId3"/>
          <a:srcRect t="1643" r="515"/>
          <a:stretch/>
        </p:blipFill>
        <p:spPr>
          <a:xfrm>
            <a:off x="6178858" y="1330636"/>
            <a:ext cx="6013141" cy="3118435"/>
          </a:xfrm>
          <a:prstGeom prst="rect">
            <a:avLst/>
          </a:prstGeom>
        </p:spPr>
      </p:pic>
    </p:spTree>
    <p:extLst>
      <p:ext uri="{BB962C8B-B14F-4D97-AF65-F5344CB8AC3E}">
        <p14:creationId xmlns:p14="http://schemas.microsoft.com/office/powerpoint/2010/main" val="31222540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BD2A9-598B-47D3-B0E6-72E9741E9034}"/>
              </a:ext>
            </a:extLst>
          </p:cNvPr>
          <p:cNvSpPr>
            <a:spLocks noGrp="1"/>
          </p:cNvSpPr>
          <p:nvPr>
            <p:ph type="title"/>
          </p:nvPr>
        </p:nvSpPr>
        <p:spPr>
          <a:xfrm>
            <a:off x="705035" y="143183"/>
            <a:ext cx="10515600" cy="1325563"/>
          </a:xfrm>
        </p:spPr>
        <p:txBody>
          <a:bodyPr/>
          <a:lstStyle/>
          <a:p>
            <a:r>
              <a:rPr lang="en-IN" b="1" dirty="0">
                <a:latin typeface="Open Sans" panose="020B0606030504020204" pitchFamily="34" charset="0"/>
                <a:ea typeface="Open Sans" panose="020B0606030504020204" pitchFamily="34" charset="0"/>
                <a:cs typeface="Open Sans" panose="020B0606030504020204" pitchFamily="34" charset="0"/>
              </a:rPr>
              <a:t>IBM WATSON STUDION</a:t>
            </a:r>
            <a:endParaRPr lang="en-IN" dirty="0"/>
          </a:p>
        </p:txBody>
      </p:sp>
      <p:sp>
        <p:nvSpPr>
          <p:cNvPr id="3" name="Content Placeholder 2">
            <a:extLst>
              <a:ext uri="{FF2B5EF4-FFF2-40B4-BE49-F238E27FC236}">
                <a16:creationId xmlns:a16="http://schemas.microsoft.com/office/drawing/2014/main" id="{6A494C37-C5BE-45BB-B49A-06838F98E87D}"/>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707E47BC-E587-4A01-8B8D-B6C2F22A384B}"/>
              </a:ext>
            </a:extLst>
          </p:cNvPr>
          <p:cNvPicPr>
            <a:picLocks noChangeAspect="1"/>
          </p:cNvPicPr>
          <p:nvPr/>
        </p:nvPicPr>
        <p:blipFill>
          <a:blip r:embed="rId2"/>
          <a:stretch>
            <a:fillRect/>
          </a:stretch>
        </p:blipFill>
        <p:spPr>
          <a:xfrm>
            <a:off x="838200" y="1402672"/>
            <a:ext cx="9660760" cy="4941625"/>
          </a:xfrm>
          <a:prstGeom prst="rect">
            <a:avLst/>
          </a:prstGeom>
        </p:spPr>
      </p:pic>
    </p:spTree>
    <p:extLst>
      <p:ext uri="{BB962C8B-B14F-4D97-AF65-F5344CB8AC3E}">
        <p14:creationId xmlns:p14="http://schemas.microsoft.com/office/powerpoint/2010/main" val="38726480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CF4ED-8B71-450D-AAD7-63926C1FD68A}"/>
              </a:ext>
            </a:extLst>
          </p:cNvPr>
          <p:cNvSpPr>
            <a:spLocks noGrp="1"/>
          </p:cNvSpPr>
          <p:nvPr>
            <p:ph type="title"/>
          </p:nvPr>
        </p:nvSpPr>
        <p:spPr>
          <a:xfrm>
            <a:off x="838200" y="365125"/>
            <a:ext cx="8625396" cy="664685"/>
          </a:xfrm>
        </p:spPr>
        <p:txBody>
          <a:bodyPr>
            <a:normAutofit fontScale="90000"/>
          </a:bodyPr>
          <a:lstStyle/>
          <a:p>
            <a:r>
              <a:rPr lang="en-IN" b="1" i="0" dirty="0">
                <a:solidFill>
                  <a:srgbClr val="2D2828"/>
                </a:solidFill>
                <a:effectLst/>
                <a:latin typeface="Open Sans" panose="020B0606030504020204" pitchFamily="34" charset="0"/>
              </a:rPr>
              <a:t>APPLICATION BUILDING</a:t>
            </a:r>
            <a:br>
              <a:rPr lang="en-IN" b="1" i="0" dirty="0">
                <a:solidFill>
                  <a:srgbClr val="2D2828"/>
                </a:solidFill>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id="{DF909F10-8BEC-4870-938B-5577C764A3C8}"/>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46E51372-03E8-4CF7-80FC-45533DF494A2}"/>
              </a:ext>
            </a:extLst>
          </p:cNvPr>
          <p:cNvPicPr>
            <a:picLocks noChangeAspect="1"/>
          </p:cNvPicPr>
          <p:nvPr/>
        </p:nvPicPr>
        <p:blipFill rotWithShape="1">
          <a:blip r:embed="rId2"/>
          <a:srcRect t="19158"/>
          <a:stretch/>
        </p:blipFill>
        <p:spPr>
          <a:xfrm>
            <a:off x="-1" y="1587818"/>
            <a:ext cx="4667791" cy="3732854"/>
          </a:xfrm>
          <a:prstGeom prst="rect">
            <a:avLst/>
          </a:prstGeom>
        </p:spPr>
      </p:pic>
      <p:pic>
        <p:nvPicPr>
          <p:cNvPr id="7" name="Picture 6">
            <a:extLst>
              <a:ext uri="{FF2B5EF4-FFF2-40B4-BE49-F238E27FC236}">
                <a16:creationId xmlns:a16="http://schemas.microsoft.com/office/drawing/2014/main" id="{7775AB54-7935-444F-9088-E830A3C5057F}"/>
              </a:ext>
            </a:extLst>
          </p:cNvPr>
          <p:cNvPicPr>
            <a:picLocks noChangeAspect="1"/>
          </p:cNvPicPr>
          <p:nvPr/>
        </p:nvPicPr>
        <p:blipFill>
          <a:blip r:embed="rId3"/>
          <a:stretch>
            <a:fillRect/>
          </a:stretch>
        </p:blipFill>
        <p:spPr>
          <a:xfrm>
            <a:off x="4856044" y="1587818"/>
            <a:ext cx="4766886" cy="3352754"/>
          </a:xfrm>
          <a:prstGeom prst="rect">
            <a:avLst/>
          </a:prstGeom>
        </p:spPr>
      </p:pic>
      <p:pic>
        <p:nvPicPr>
          <p:cNvPr id="9" name="Picture 8">
            <a:extLst>
              <a:ext uri="{FF2B5EF4-FFF2-40B4-BE49-F238E27FC236}">
                <a16:creationId xmlns:a16="http://schemas.microsoft.com/office/drawing/2014/main" id="{E55129BE-FCAA-41FD-9674-119839DC49E1}"/>
              </a:ext>
            </a:extLst>
          </p:cNvPr>
          <p:cNvPicPr>
            <a:picLocks noChangeAspect="1"/>
          </p:cNvPicPr>
          <p:nvPr/>
        </p:nvPicPr>
        <p:blipFill rotWithShape="1">
          <a:blip r:embed="rId4"/>
          <a:srcRect t="5324"/>
          <a:stretch/>
        </p:blipFill>
        <p:spPr>
          <a:xfrm>
            <a:off x="9811184" y="1557060"/>
            <a:ext cx="2140553" cy="4174470"/>
          </a:xfrm>
          <a:prstGeom prst="rect">
            <a:avLst/>
          </a:prstGeom>
        </p:spPr>
      </p:pic>
      <p:sp>
        <p:nvSpPr>
          <p:cNvPr id="10" name="TextBox 9">
            <a:extLst>
              <a:ext uri="{FF2B5EF4-FFF2-40B4-BE49-F238E27FC236}">
                <a16:creationId xmlns:a16="http://schemas.microsoft.com/office/drawing/2014/main" id="{0C82EEF1-083C-483B-9AEE-58FE657AE83E}"/>
              </a:ext>
            </a:extLst>
          </p:cNvPr>
          <p:cNvSpPr txBox="1"/>
          <p:nvPr/>
        </p:nvSpPr>
        <p:spPr>
          <a:xfrm>
            <a:off x="5731174" y="1177477"/>
            <a:ext cx="3204880" cy="369332"/>
          </a:xfrm>
          <a:prstGeom prst="rect">
            <a:avLst/>
          </a:prstGeom>
          <a:noFill/>
        </p:spPr>
        <p:txBody>
          <a:bodyPr wrap="square" rtlCol="0">
            <a:spAutoFit/>
          </a:bodyPr>
          <a:lstStyle/>
          <a:p>
            <a:r>
              <a:rPr lang="en-IN" b="1" dirty="0"/>
              <a:t>SAMPLE HTML CODE</a:t>
            </a:r>
          </a:p>
        </p:txBody>
      </p:sp>
      <p:sp>
        <p:nvSpPr>
          <p:cNvPr id="11" name="TextBox 10">
            <a:extLst>
              <a:ext uri="{FF2B5EF4-FFF2-40B4-BE49-F238E27FC236}">
                <a16:creationId xmlns:a16="http://schemas.microsoft.com/office/drawing/2014/main" id="{B7C015E1-294D-4435-8A14-0AE50B458051}"/>
              </a:ext>
            </a:extLst>
          </p:cNvPr>
          <p:cNvSpPr txBox="1"/>
          <p:nvPr/>
        </p:nvSpPr>
        <p:spPr>
          <a:xfrm>
            <a:off x="9811184" y="1111627"/>
            <a:ext cx="1996117" cy="369332"/>
          </a:xfrm>
          <a:prstGeom prst="rect">
            <a:avLst/>
          </a:prstGeom>
          <a:noFill/>
        </p:spPr>
        <p:txBody>
          <a:bodyPr wrap="square" rtlCol="0">
            <a:spAutoFit/>
          </a:bodyPr>
          <a:lstStyle/>
          <a:p>
            <a:r>
              <a:rPr lang="en-IN" b="1" dirty="0"/>
              <a:t>SAMPLE CSS CODE</a:t>
            </a:r>
          </a:p>
        </p:txBody>
      </p:sp>
      <p:sp>
        <p:nvSpPr>
          <p:cNvPr id="12" name="TextBox 11">
            <a:extLst>
              <a:ext uri="{FF2B5EF4-FFF2-40B4-BE49-F238E27FC236}">
                <a16:creationId xmlns:a16="http://schemas.microsoft.com/office/drawing/2014/main" id="{B4C14E03-ABA8-48F4-9FAC-9634A40BA055}"/>
              </a:ext>
            </a:extLst>
          </p:cNvPr>
          <p:cNvSpPr txBox="1"/>
          <p:nvPr/>
        </p:nvSpPr>
        <p:spPr>
          <a:xfrm>
            <a:off x="-71021" y="1187728"/>
            <a:ext cx="4927065" cy="369332"/>
          </a:xfrm>
          <a:prstGeom prst="rect">
            <a:avLst/>
          </a:prstGeom>
          <a:noFill/>
        </p:spPr>
        <p:txBody>
          <a:bodyPr wrap="square" rtlCol="0">
            <a:spAutoFit/>
          </a:bodyPr>
          <a:lstStyle/>
          <a:p>
            <a:r>
              <a:rPr lang="en-IN" b="1" i="0" dirty="0">
                <a:effectLst/>
                <a:latin typeface="Montserrat"/>
              </a:rPr>
              <a:t>Importing the libraries &amp; Routing The HTML Pages</a:t>
            </a:r>
            <a:endParaRPr lang="en-IN" dirty="0"/>
          </a:p>
        </p:txBody>
      </p:sp>
    </p:spTree>
    <p:extLst>
      <p:ext uri="{BB962C8B-B14F-4D97-AF65-F5344CB8AC3E}">
        <p14:creationId xmlns:p14="http://schemas.microsoft.com/office/powerpoint/2010/main" val="24231875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5161B-E927-4B03-9752-47825A6B7C58}"/>
              </a:ext>
            </a:extLst>
          </p:cNvPr>
          <p:cNvSpPr>
            <a:spLocks noGrp="1"/>
          </p:cNvSpPr>
          <p:nvPr>
            <p:ph type="title"/>
          </p:nvPr>
        </p:nvSpPr>
        <p:spPr>
          <a:xfrm>
            <a:off x="168676" y="150920"/>
            <a:ext cx="9800208" cy="442743"/>
          </a:xfrm>
        </p:spPr>
        <p:txBody>
          <a:bodyPr>
            <a:normAutofit fontScale="90000"/>
          </a:bodyPr>
          <a:lstStyle/>
          <a:p>
            <a:r>
              <a:rPr lang="en-IN" b="1" dirty="0">
                <a:latin typeface="Open Sans" panose="020B0606030504020204" pitchFamily="34" charset="0"/>
                <a:ea typeface="Open Sans" panose="020B0606030504020204" pitchFamily="34" charset="0"/>
                <a:cs typeface="Open Sans" panose="020B0606030504020204" pitchFamily="34" charset="0"/>
              </a:rPr>
              <a:t>UI OUTPUT SCREENSHOTS</a:t>
            </a:r>
          </a:p>
        </p:txBody>
      </p:sp>
      <p:pic>
        <p:nvPicPr>
          <p:cNvPr id="5" name="Content Placeholder 4">
            <a:extLst>
              <a:ext uri="{FF2B5EF4-FFF2-40B4-BE49-F238E27FC236}">
                <a16:creationId xmlns:a16="http://schemas.microsoft.com/office/drawing/2014/main" id="{DE399AF0-F7B2-4311-AD1C-E4182F59B055}"/>
              </a:ext>
            </a:extLst>
          </p:cNvPr>
          <p:cNvPicPr>
            <a:picLocks noGrp="1" noChangeAspect="1"/>
          </p:cNvPicPr>
          <p:nvPr>
            <p:ph idx="1"/>
          </p:nvPr>
        </p:nvPicPr>
        <p:blipFill>
          <a:blip r:embed="rId2"/>
          <a:stretch>
            <a:fillRect/>
          </a:stretch>
        </p:blipFill>
        <p:spPr>
          <a:xfrm>
            <a:off x="93919" y="810588"/>
            <a:ext cx="6136744" cy="3247648"/>
          </a:xfrm>
        </p:spPr>
      </p:pic>
      <p:pic>
        <p:nvPicPr>
          <p:cNvPr id="7" name="Picture 6">
            <a:extLst>
              <a:ext uri="{FF2B5EF4-FFF2-40B4-BE49-F238E27FC236}">
                <a16:creationId xmlns:a16="http://schemas.microsoft.com/office/drawing/2014/main" id="{92449816-0F50-4F87-9427-CEDD9EF13004}"/>
              </a:ext>
            </a:extLst>
          </p:cNvPr>
          <p:cNvPicPr>
            <a:picLocks noChangeAspect="1"/>
          </p:cNvPicPr>
          <p:nvPr/>
        </p:nvPicPr>
        <p:blipFill rotWithShape="1">
          <a:blip r:embed="rId3"/>
          <a:srcRect b="54591"/>
          <a:stretch/>
        </p:blipFill>
        <p:spPr>
          <a:xfrm>
            <a:off x="6420424" y="702291"/>
            <a:ext cx="5615513" cy="2726709"/>
          </a:xfrm>
          <a:prstGeom prst="rect">
            <a:avLst/>
          </a:prstGeom>
        </p:spPr>
      </p:pic>
      <p:pic>
        <p:nvPicPr>
          <p:cNvPr id="9" name="Picture 8">
            <a:extLst>
              <a:ext uri="{FF2B5EF4-FFF2-40B4-BE49-F238E27FC236}">
                <a16:creationId xmlns:a16="http://schemas.microsoft.com/office/drawing/2014/main" id="{97EF65DC-A018-4464-84CE-8B6826A5A07B}"/>
              </a:ext>
            </a:extLst>
          </p:cNvPr>
          <p:cNvPicPr>
            <a:picLocks noChangeAspect="1"/>
          </p:cNvPicPr>
          <p:nvPr/>
        </p:nvPicPr>
        <p:blipFill rotWithShape="1">
          <a:blip r:embed="rId4"/>
          <a:srcRect r="1766"/>
          <a:stretch/>
        </p:blipFill>
        <p:spPr>
          <a:xfrm>
            <a:off x="6302979" y="3537628"/>
            <a:ext cx="5850402" cy="3169452"/>
          </a:xfrm>
          <a:prstGeom prst="rect">
            <a:avLst/>
          </a:prstGeom>
        </p:spPr>
      </p:pic>
    </p:spTree>
    <p:extLst>
      <p:ext uri="{BB962C8B-B14F-4D97-AF65-F5344CB8AC3E}">
        <p14:creationId xmlns:p14="http://schemas.microsoft.com/office/powerpoint/2010/main" val="11331496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8CC4B-12AA-4786-9B50-676215B2E21D}"/>
              </a:ext>
            </a:extLst>
          </p:cNvPr>
          <p:cNvSpPr>
            <a:spLocks noGrp="1"/>
          </p:cNvSpPr>
          <p:nvPr>
            <p:ph type="title"/>
          </p:nvPr>
        </p:nvSpPr>
        <p:spPr/>
        <p:txBody>
          <a:bodyPr/>
          <a:lstStyle/>
          <a:p>
            <a:r>
              <a:rPr lang="en-IN" b="1" dirty="0">
                <a:latin typeface="Open Sans" panose="020B0606030504020204" pitchFamily="34" charset="0"/>
                <a:ea typeface="Open Sans" panose="020B0606030504020204" pitchFamily="34" charset="0"/>
                <a:cs typeface="Open Sans" panose="020B0606030504020204" pitchFamily="34" charset="0"/>
              </a:rPr>
              <a:t>FUTURE SCOPE</a:t>
            </a:r>
          </a:p>
        </p:txBody>
      </p:sp>
      <p:sp>
        <p:nvSpPr>
          <p:cNvPr id="3" name="Content Placeholder 2">
            <a:extLst>
              <a:ext uri="{FF2B5EF4-FFF2-40B4-BE49-F238E27FC236}">
                <a16:creationId xmlns:a16="http://schemas.microsoft.com/office/drawing/2014/main" id="{0ED23A03-6049-4AD3-9203-35D8AB7FFBEE}"/>
              </a:ext>
            </a:extLst>
          </p:cNvPr>
          <p:cNvSpPr>
            <a:spLocks noGrp="1"/>
          </p:cNvSpPr>
          <p:nvPr>
            <p:ph idx="1"/>
          </p:nvPr>
        </p:nvSpPr>
        <p:spPr>
          <a:xfrm>
            <a:off x="722791" y="1690688"/>
            <a:ext cx="10515600" cy="4351338"/>
          </a:xfrm>
        </p:spPr>
        <p:txBody>
          <a:bodyPr>
            <a:normAutofit lnSpcReduction="10000"/>
          </a:bodyPr>
          <a:lstStyle/>
          <a:p>
            <a:pPr marL="0" indent="0">
              <a:buNone/>
            </a:pPr>
            <a:r>
              <a:rPr lang="en-US" dirty="0">
                <a:latin typeface="Arial" panose="020B0604020202020204" pitchFamily="34" charset="0"/>
                <a:cs typeface="Arial" panose="020B0604020202020204" pitchFamily="34" charset="0"/>
              </a:rPr>
              <a:t>Compressive strength is one of the most important properties of concrete and mortar. The strength of the binder (cement) therefore has a significant effect on the performance characteristics of the mixture and ensures the overall quality of the finished product. The test for compressive strength is generally carried out by crushing cubes of hardened cement-sand mortar in a compression machine. </a:t>
            </a:r>
          </a:p>
          <a:p>
            <a:pPr marL="0" indent="0">
              <a:buNone/>
            </a:pPr>
            <a:r>
              <a:rPr lang="en-US" dirty="0">
                <a:latin typeface="Arial" panose="020B0604020202020204" pitchFamily="34" charset="0"/>
                <a:cs typeface="Arial" panose="020B0604020202020204" pitchFamily="34" charset="0"/>
              </a:rPr>
              <a:t>For now, we have created the web application of the process, which can be further converted to an android app which will be more useful and convenient for the user to use and will help in saving time. App development will help in creating the project process oriented</a:t>
            </a:r>
            <a:r>
              <a:rPr lang="en-US" dirty="0"/>
              <a:t>.</a:t>
            </a:r>
            <a:endParaRPr lang="en-IN" dirty="0"/>
          </a:p>
        </p:txBody>
      </p:sp>
    </p:spTree>
    <p:extLst>
      <p:ext uri="{BB962C8B-B14F-4D97-AF65-F5344CB8AC3E}">
        <p14:creationId xmlns:p14="http://schemas.microsoft.com/office/powerpoint/2010/main" val="3426627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A942A-925E-40D9-B4F9-0D283FA398B9}"/>
              </a:ext>
            </a:extLst>
          </p:cNvPr>
          <p:cNvSpPr>
            <a:spLocks noGrp="1"/>
          </p:cNvSpPr>
          <p:nvPr>
            <p:ph type="title"/>
          </p:nvPr>
        </p:nvSpPr>
        <p:spPr>
          <a:xfrm>
            <a:off x="228600" y="96837"/>
            <a:ext cx="10515600" cy="1325563"/>
          </a:xfrm>
        </p:spPr>
        <p:txBody>
          <a:bodyPr>
            <a:normAutofit/>
          </a:bodyPr>
          <a:lstStyle/>
          <a:p>
            <a:r>
              <a:rPr lang="en-IN" sz="5400" b="1" dirty="0">
                <a:latin typeface="Open Sans" panose="020B0606030504020204" pitchFamily="34" charset="0"/>
                <a:ea typeface="Open Sans" panose="020B0606030504020204" pitchFamily="34" charset="0"/>
                <a:cs typeface="Open Sans" panose="020B0606030504020204" pitchFamily="34" charset="0"/>
              </a:rPr>
              <a:t>INTRODUCTION</a:t>
            </a:r>
          </a:p>
        </p:txBody>
      </p:sp>
      <p:sp>
        <p:nvSpPr>
          <p:cNvPr id="3" name="Content Placeholder 2">
            <a:extLst>
              <a:ext uri="{FF2B5EF4-FFF2-40B4-BE49-F238E27FC236}">
                <a16:creationId xmlns:a16="http://schemas.microsoft.com/office/drawing/2014/main" id="{7BFF5AFA-E8B8-45EF-BE63-4247AD540739}"/>
              </a:ext>
            </a:extLst>
          </p:cNvPr>
          <p:cNvSpPr>
            <a:spLocks noGrp="1"/>
          </p:cNvSpPr>
          <p:nvPr>
            <p:ph idx="1"/>
          </p:nvPr>
        </p:nvSpPr>
        <p:spPr>
          <a:xfrm>
            <a:off x="159798" y="1409700"/>
            <a:ext cx="11536902" cy="5448300"/>
          </a:xfrm>
          <a:noFill/>
        </p:spPr>
        <p:txBody>
          <a:bodyPr>
            <a:normAutofit/>
          </a:bodyPr>
          <a:lstStyle/>
          <a:p>
            <a:pPr marL="0" indent="0">
              <a:buNone/>
            </a:pPr>
            <a:r>
              <a:rPr lang="en-US" sz="2400" i="0" dirty="0">
                <a:effectLst/>
                <a:latin typeface="Arial" panose="020B0604020202020204" pitchFamily="34" charset="0"/>
                <a:ea typeface="Cambria" panose="02040503050406030204" pitchFamily="18" charset="0"/>
                <a:cs typeface="Arial" panose="020B0604020202020204" pitchFamily="34" charset="0"/>
              </a:rPr>
              <a:t>The Compressive Strength of Concrete determines the quality of Concrete. This is generally determined by a standard crushing test on a concrete cylinder. This requires engineers to build small concrete cylinders with different combinations of raw materials and test these cylinders for strength variations with a change in each raw material. The recommended wait time for testing the cylinder is 28 days to ensure correct results. This consumes a lot of time and requires a lot of </a:t>
            </a:r>
            <a:r>
              <a:rPr lang="en-US" sz="2400" i="0" dirty="0" err="1">
                <a:effectLst/>
                <a:latin typeface="Arial" panose="020B0604020202020204" pitchFamily="34" charset="0"/>
                <a:ea typeface="Cambria" panose="02040503050406030204" pitchFamily="18" charset="0"/>
                <a:cs typeface="Arial" panose="020B0604020202020204" pitchFamily="34" charset="0"/>
              </a:rPr>
              <a:t>labour</a:t>
            </a:r>
            <a:r>
              <a:rPr lang="en-US" sz="2400" i="0" dirty="0">
                <a:effectLst/>
                <a:latin typeface="Arial" panose="020B0604020202020204" pitchFamily="34" charset="0"/>
                <a:ea typeface="Cambria" panose="02040503050406030204" pitchFamily="18" charset="0"/>
                <a:cs typeface="Arial" panose="020B0604020202020204" pitchFamily="34" charset="0"/>
              </a:rPr>
              <a:t> to prepare different prototypes and test them. Also, this method is prone to human error and one small mistake can cause the wait time to drastically increase.</a:t>
            </a:r>
          </a:p>
          <a:p>
            <a:pPr marL="0" indent="0">
              <a:buNone/>
            </a:pPr>
            <a:r>
              <a:rPr lang="en-US" sz="2400" b="0" i="0" dirty="0">
                <a:effectLst/>
                <a:latin typeface="Arial" panose="020B0604020202020204" pitchFamily="34" charset="0"/>
                <a:ea typeface="Cambria" panose="02040503050406030204" pitchFamily="18" charset="0"/>
                <a:cs typeface="Arial" panose="020B0604020202020204" pitchFamily="34" charset="0"/>
              </a:rPr>
              <a:t>One way of reducing the wait time and reducing the number of combinations to try is to make use of digital simulations, where we can provide information to the computer about what we know and the computer tries different combinations to predict the compressive strength. This parameter is usually determined through expensive laboratory tests, causing a loss of resources, materials and time. However, artificial intelligence and its numerous applications are examples of new technologies that have been used successfully in scientific applications.</a:t>
            </a:r>
            <a:endParaRPr lang="en-IN" sz="2400" dirty="0">
              <a:latin typeface="Arial" panose="020B0604020202020204" pitchFamily="34" charset="0"/>
              <a:ea typeface="Cambria" panose="02040503050406030204" pitchFamily="18" charset="0"/>
              <a:cs typeface="Arial" panose="020B0604020202020204" pitchFamily="34" charset="0"/>
            </a:endParaRPr>
          </a:p>
        </p:txBody>
      </p:sp>
    </p:spTree>
    <p:extLst>
      <p:ext uri="{BB962C8B-B14F-4D97-AF65-F5344CB8AC3E}">
        <p14:creationId xmlns:p14="http://schemas.microsoft.com/office/powerpoint/2010/main" val="40079731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9DD57-21F9-49C0-814B-66273C6A777E}"/>
              </a:ext>
            </a:extLst>
          </p:cNvPr>
          <p:cNvSpPr>
            <a:spLocks noGrp="1"/>
          </p:cNvSpPr>
          <p:nvPr>
            <p:ph type="title"/>
          </p:nvPr>
        </p:nvSpPr>
        <p:spPr>
          <a:xfrm>
            <a:off x="523782" y="152061"/>
            <a:ext cx="10515600" cy="1325563"/>
          </a:xfrm>
        </p:spPr>
        <p:txBody>
          <a:bodyPr/>
          <a:lstStyle/>
          <a:p>
            <a:r>
              <a:rPr lang="en-IN" b="1" dirty="0">
                <a:latin typeface="Open Sans" panose="020B0606030504020204" pitchFamily="34" charset="0"/>
                <a:ea typeface="Open Sans" panose="020B0606030504020204" pitchFamily="34" charset="0"/>
                <a:cs typeface="Open Sans" panose="020B0606030504020204" pitchFamily="34" charset="0"/>
              </a:rPr>
              <a:t>CONCLUSION</a:t>
            </a:r>
          </a:p>
        </p:txBody>
      </p:sp>
      <p:sp>
        <p:nvSpPr>
          <p:cNvPr id="3" name="Content Placeholder 2">
            <a:extLst>
              <a:ext uri="{FF2B5EF4-FFF2-40B4-BE49-F238E27FC236}">
                <a16:creationId xmlns:a16="http://schemas.microsoft.com/office/drawing/2014/main" id="{3AF01815-6FC4-44B7-AEAC-FCEA88492473}"/>
              </a:ext>
            </a:extLst>
          </p:cNvPr>
          <p:cNvSpPr>
            <a:spLocks noGrp="1"/>
          </p:cNvSpPr>
          <p:nvPr>
            <p:ph idx="1"/>
          </p:nvPr>
        </p:nvSpPr>
        <p:spPr>
          <a:xfrm>
            <a:off x="523782" y="1304763"/>
            <a:ext cx="11407805" cy="4248473"/>
          </a:xfrm>
        </p:spPr>
        <p:txBody>
          <a:bodyPr>
            <a:noAutofit/>
          </a:bodyPr>
          <a:lstStyle/>
          <a:p>
            <a:r>
              <a:rPr lang="en-US" sz="2000" dirty="0">
                <a:latin typeface="Arial" panose="020B0604020202020204" pitchFamily="34" charset="0"/>
                <a:cs typeface="Arial" panose="020B0604020202020204" pitchFamily="34" charset="0"/>
              </a:rPr>
              <a:t>Earlier and accurate estimation of concrete strength are valuable to the construction industry. The presence of such model would possibly obtain the hard balance and equality between controlling the quality (quality control process) and economics (saving time and expense, i.e., this model could be used in construction to make the necessary adjustments on mix proportion used, to avoid situations where, concrete does not reach the required design strength or by avoiding concrete that is unnecessarily strong. </a:t>
            </a:r>
          </a:p>
          <a:p>
            <a:r>
              <a:rPr lang="en-US" sz="2000" dirty="0">
                <a:latin typeface="Arial" panose="020B0604020202020204" pitchFamily="34" charset="0"/>
                <a:cs typeface="Arial" panose="020B0604020202020204" pitchFamily="34" charset="0"/>
              </a:rPr>
              <a:t>This methodology allows a fast and accurate prediction of values for compressive strength on site. Common methods for estimation of in place strength requires extensive use of curing of mortar cubes at constant temperatures or the use of databases containing a large number of compressive strength values made at many ages and cured at different temperatures. These databases have to be fed with a statistical relevant amount of data before a reliable estimation of the strength can be made. </a:t>
            </a:r>
          </a:p>
          <a:p>
            <a:r>
              <a:rPr lang="en-US" sz="2000" dirty="0">
                <a:latin typeface="Arial" panose="020B0604020202020204" pitchFamily="34" charset="0"/>
                <a:cs typeface="Arial" panose="020B0604020202020204" pitchFamily="34" charset="0"/>
              </a:rPr>
              <a:t>Furthermore, all of these methods requires many hours of lab and field time for testing, collecting and </a:t>
            </a:r>
            <a:r>
              <a:rPr lang="en-US" sz="2000" dirty="0" err="1">
                <a:latin typeface="Arial" panose="020B0604020202020204" pitchFamily="34" charset="0"/>
                <a:cs typeface="Arial" panose="020B0604020202020204" pitchFamily="34" charset="0"/>
              </a:rPr>
              <a:t>analysing</a:t>
            </a:r>
            <a:r>
              <a:rPr lang="en-US" sz="2000" dirty="0">
                <a:latin typeface="Arial" panose="020B0604020202020204" pitchFamily="34" charset="0"/>
                <a:cs typeface="Arial" panose="020B0604020202020204" pitchFamily="34" charset="0"/>
              </a:rPr>
              <a:t> data. Furthermore, the existing variables in the model yielded good reasonable results. Also, it is not preferred to load the prediction model with large number of variables, because it is preferred to use a model with lesser number of variables with higher possible accuracy to assure the rapid and easy use of the model.</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90250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B6831-26F4-41D4-8CE4-BA9A4103E491}"/>
              </a:ext>
            </a:extLst>
          </p:cNvPr>
          <p:cNvSpPr>
            <a:spLocks noGrp="1"/>
          </p:cNvSpPr>
          <p:nvPr>
            <p:ph type="title"/>
          </p:nvPr>
        </p:nvSpPr>
        <p:spPr/>
        <p:txBody>
          <a:bodyPr/>
          <a:lstStyle/>
          <a:p>
            <a:r>
              <a:rPr lang="en-IN" b="1" dirty="0">
                <a:latin typeface="Open Sans" panose="020B0606030504020204" pitchFamily="34" charset="0"/>
                <a:ea typeface="Open Sans" panose="020B0606030504020204" pitchFamily="34" charset="0"/>
                <a:cs typeface="Open Sans" panose="020B0606030504020204" pitchFamily="34" charset="0"/>
              </a:rPr>
              <a:t>OBJECTIVE</a:t>
            </a:r>
          </a:p>
        </p:txBody>
      </p:sp>
      <p:sp>
        <p:nvSpPr>
          <p:cNvPr id="3" name="Content Placeholder 2">
            <a:extLst>
              <a:ext uri="{FF2B5EF4-FFF2-40B4-BE49-F238E27FC236}">
                <a16:creationId xmlns:a16="http://schemas.microsoft.com/office/drawing/2014/main" id="{07D9016B-FC5B-4528-964E-BAD600D7048A}"/>
              </a:ext>
            </a:extLst>
          </p:cNvPr>
          <p:cNvSpPr>
            <a:spLocks noGrp="1"/>
          </p:cNvSpPr>
          <p:nvPr>
            <p:ph idx="1"/>
          </p:nvPr>
        </p:nvSpPr>
        <p:spPr/>
        <p:txBody>
          <a:bodyPr/>
          <a:lstStyle/>
          <a:p>
            <a:pPr algn="just">
              <a:buFont typeface="Arial" panose="020B0604020202020204" pitchFamily="34" charset="0"/>
              <a:buChar char="•"/>
            </a:pPr>
            <a:r>
              <a:rPr lang="en-US" dirty="0">
                <a:latin typeface="Arial" panose="020B0604020202020204" pitchFamily="34" charset="0"/>
                <a:cs typeface="Arial" panose="020B0604020202020204" pitchFamily="34" charset="0"/>
              </a:rPr>
              <a:t>T</a:t>
            </a:r>
            <a:r>
              <a:rPr lang="en-US" b="0" i="0" dirty="0">
                <a:effectLst/>
                <a:latin typeface="Arial" panose="020B0604020202020204" pitchFamily="34" charset="0"/>
                <a:cs typeface="Arial" panose="020B0604020202020204" pitchFamily="34" charset="0"/>
              </a:rPr>
              <a:t>o classify if it is a regression or a classification kind of problem.</a:t>
            </a:r>
          </a:p>
          <a:p>
            <a:pPr algn="just">
              <a:buFont typeface="Arial" panose="020B0604020202020204" pitchFamily="34" charset="0"/>
              <a:buChar char="•"/>
            </a:pPr>
            <a:r>
              <a:rPr lang="en-US" dirty="0">
                <a:latin typeface="Arial" panose="020B0604020202020204" pitchFamily="34" charset="0"/>
                <a:cs typeface="Arial" panose="020B0604020202020204" pitchFamily="34" charset="0"/>
              </a:rPr>
              <a:t>T</a:t>
            </a:r>
            <a:r>
              <a:rPr lang="en-US" b="0" i="0" dirty="0">
                <a:effectLst/>
                <a:latin typeface="Arial" panose="020B0604020202020204" pitchFamily="34" charset="0"/>
                <a:cs typeface="Arial" panose="020B0604020202020204" pitchFamily="34" charset="0"/>
              </a:rPr>
              <a:t>o pre-process/clean the data using different data pre-processing techniques.</a:t>
            </a:r>
          </a:p>
          <a:p>
            <a:pPr algn="just">
              <a:buFont typeface="Arial" panose="020B0604020202020204" pitchFamily="34" charset="0"/>
              <a:buChar char="•"/>
            </a:pPr>
            <a:r>
              <a:rPr lang="en-US" b="0" i="0" dirty="0">
                <a:effectLst/>
                <a:latin typeface="Arial" panose="020B0604020202020204" pitchFamily="34" charset="0"/>
                <a:cs typeface="Arial" panose="020B0604020202020204" pitchFamily="34" charset="0"/>
              </a:rPr>
              <a:t>Applying different algorithms according to the dataset</a:t>
            </a:r>
          </a:p>
          <a:p>
            <a:pPr algn="just">
              <a:buFont typeface="Arial" panose="020B0604020202020204" pitchFamily="34" charset="0"/>
              <a:buChar char="•"/>
            </a:pPr>
            <a:r>
              <a:rPr lang="en-US" dirty="0">
                <a:latin typeface="Arial" panose="020B0604020202020204" pitchFamily="34" charset="0"/>
                <a:cs typeface="Arial" panose="020B0604020202020204" pitchFamily="34" charset="0"/>
              </a:rPr>
              <a:t>T</a:t>
            </a:r>
            <a:r>
              <a:rPr lang="en-US" b="0" i="0" dirty="0">
                <a:effectLst/>
                <a:latin typeface="Arial" panose="020B0604020202020204" pitchFamily="34" charset="0"/>
                <a:cs typeface="Arial" panose="020B0604020202020204" pitchFamily="34" charset="0"/>
              </a:rPr>
              <a:t>o find the accuracy of the model.</a:t>
            </a:r>
          </a:p>
          <a:p>
            <a:pPr algn="just">
              <a:buFont typeface="Arial" panose="020B0604020202020204" pitchFamily="34" charset="0"/>
              <a:buChar char="•"/>
            </a:pPr>
            <a:r>
              <a:rPr lang="en-US" dirty="0">
                <a:latin typeface="Arial" panose="020B0604020202020204" pitchFamily="34" charset="0"/>
                <a:cs typeface="Arial" panose="020B0604020202020204" pitchFamily="34" charset="0"/>
              </a:rPr>
              <a:t>T</a:t>
            </a:r>
            <a:r>
              <a:rPr lang="en-US" b="0" i="0" dirty="0">
                <a:effectLst/>
                <a:latin typeface="Arial" panose="020B0604020202020204" pitchFamily="34" charset="0"/>
                <a:cs typeface="Arial" panose="020B0604020202020204" pitchFamily="34" charset="0"/>
              </a:rPr>
              <a:t>o build web applications using the Flask framework.</a:t>
            </a:r>
          </a:p>
          <a:p>
            <a:pPr marL="0" indent="0">
              <a:buNone/>
            </a:pPr>
            <a:endParaRPr lang="en-IN" dirty="0"/>
          </a:p>
        </p:txBody>
      </p:sp>
    </p:spTree>
    <p:extLst>
      <p:ext uri="{BB962C8B-B14F-4D97-AF65-F5344CB8AC3E}">
        <p14:creationId xmlns:p14="http://schemas.microsoft.com/office/powerpoint/2010/main" val="1771885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3B00A-9F75-4699-A77D-34D0CDF0DE2D}"/>
              </a:ext>
            </a:extLst>
          </p:cNvPr>
          <p:cNvSpPr>
            <a:spLocks noGrp="1"/>
          </p:cNvSpPr>
          <p:nvPr>
            <p:ph type="title"/>
          </p:nvPr>
        </p:nvSpPr>
        <p:spPr>
          <a:xfrm>
            <a:off x="541539" y="-149781"/>
            <a:ext cx="10515600" cy="1325563"/>
          </a:xfrm>
        </p:spPr>
        <p:txBody>
          <a:bodyPr/>
          <a:lstStyle/>
          <a:p>
            <a:r>
              <a:rPr lang="en-US" b="1" dirty="0">
                <a:latin typeface="Open Sans" panose="020B0606030504020204" pitchFamily="34" charset="0"/>
                <a:ea typeface="Open Sans" panose="020B0606030504020204" pitchFamily="34" charset="0"/>
                <a:cs typeface="Open Sans" panose="020B0606030504020204" pitchFamily="34" charset="0"/>
              </a:rPr>
              <a:t>PROJECT FLOW</a:t>
            </a:r>
            <a:endParaRPr lang="en-IN" b="1"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a:extLst>
              <a:ext uri="{FF2B5EF4-FFF2-40B4-BE49-F238E27FC236}">
                <a16:creationId xmlns:a16="http://schemas.microsoft.com/office/drawing/2014/main" id="{C9F3C21B-F578-445E-B163-CC9CB862329C}"/>
              </a:ext>
            </a:extLst>
          </p:cNvPr>
          <p:cNvSpPr>
            <a:spLocks noGrp="1"/>
          </p:cNvSpPr>
          <p:nvPr>
            <p:ph idx="1"/>
          </p:nvPr>
        </p:nvSpPr>
        <p:spPr>
          <a:xfrm>
            <a:off x="541539" y="816746"/>
            <a:ext cx="11345662" cy="6041254"/>
          </a:xfrm>
        </p:spPr>
        <p:txBody>
          <a:bodyPr>
            <a:normAutofit fontScale="85000" lnSpcReduction="20000"/>
          </a:bodyPr>
          <a:lstStyle/>
          <a:p>
            <a:pPr marL="0" indent="0">
              <a:buNone/>
            </a:pPr>
            <a:r>
              <a:rPr lang="en-US" dirty="0">
                <a:latin typeface="Arial" panose="020B0604020202020204" pitchFamily="34" charset="0"/>
                <a:cs typeface="Arial" panose="020B0604020202020204" pitchFamily="34" charset="0"/>
              </a:rPr>
              <a:t>● Data Collection. </a:t>
            </a:r>
          </a:p>
          <a:p>
            <a:pPr marL="0" indent="0">
              <a:buNone/>
            </a:pPr>
            <a:r>
              <a:rPr lang="en-US" dirty="0">
                <a:latin typeface="Arial" panose="020B0604020202020204" pitchFamily="34" charset="0"/>
                <a:cs typeface="Arial" panose="020B0604020202020204" pitchFamily="34" charset="0"/>
              </a:rPr>
              <a:t>	○ Collect the dataset or Create the dataset </a:t>
            </a:r>
          </a:p>
          <a:p>
            <a:pPr marL="0" indent="0">
              <a:buNone/>
            </a:pPr>
            <a:r>
              <a:rPr lang="en-US" dirty="0">
                <a:latin typeface="Arial" panose="020B0604020202020204" pitchFamily="34" charset="0"/>
                <a:cs typeface="Arial" panose="020B0604020202020204" pitchFamily="34" charset="0"/>
              </a:rPr>
              <a:t>● Data Pre- processing. </a:t>
            </a:r>
          </a:p>
          <a:p>
            <a:pPr marL="0" indent="0">
              <a:buNone/>
            </a:pPr>
            <a:r>
              <a:rPr lang="en-US" dirty="0">
                <a:latin typeface="Arial" panose="020B0604020202020204" pitchFamily="34" charset="0"/>
                <a:cs typeface="Arial" panose="020B0604020202020204" pitchFamily="34" charset="0"/>
              </a:rPr>
              <a:t>	○ Import the Libraries. </a:t>
            </a:r>
          </a:p>
          <a:p>
            <a:pPr marL="0" indent="0">
              <a:buNone/>
            </a:pPr>
            <a:r>
              <a:rPr lang="en-US" dirty="0">
                <a:latin typeface="Arial" panose="020B0604020202020204" pitchFamily="34" charset="0"/>
                <a:cs typeface="Arial" panose="020B0604020202020204" pitchFamily="34" charset="0"/>
              </a:rPr>
              <a:t>	○ Reading the dataset. </a:t>
            </a:r>
          </a:p>
          <a:p>
            <a:pPr marL="0" indent="0">
              <a:buNone/>
            </a:pPr>
            <a:r>
              <a:rPr lang="en-US" dirty="0">
                <a:latin typeface="Arial" panose="020B0604020202020204" pitchFamily="34" charset="0"/>
                <a:cs typeface="Arial" panose="020B0604020202020204" pitchFamily="34" charset="0"/>
              </a:rPr>
              <a:t>	○ Processing of the data </a:t>
            </a:r>
          </a:p>
          <a:p>
            <a:pPr marL="0" indent="0">
              <a:buNone/>
            </a:pPr>
            <a:r>
              <a:rPr lang="en-US" dirty="0">
                <a:latin typeface="Arial" panose="020B0604020202020204" pitchFamily="34" charset="0"/>
                <a:cs typeface="Arial" panose="020B0604020202020204" pitchFamily="34" charset="0"/>
              </a:rPr>
              <a:t>	○ Taking care of Missing Data. </a:t>
            </a:r>
          </a:p>
          <a:p>
            <a:pPr marL="0" indent="0">
              <a:buNone/>
            </a:pPr>
            <a:r>
              <a:rPr lang="en-US" dirty="0">
                <a:latin typeface="Arial" panose="020B0604020202020204" pitchFamily="34" charset="0"/>
                <a:cs typeface="Arial" panose="020B0604020202020204" pitchFamily="34" charset="0"/>
              </a:rPr>
              <a:t>	○ Label Encoding ○ Data Visualization. </a:t>
            </a:r>
          </a:p>
          <a:p>
            <a:pPr marL="0" indent="0">
              <a:buNone/>
            </a:pPr>
            <a:r>
              <a:rPr lang="en-US" dirty="0">
                <a:latin typeface="Arial" panose="020B0604020202020204" pitchFamily="34" charset="0"/>
                <a:cs typeface="Arial" panose="020B0604020202020204" pitchFamily="34" charset="0"/>
              </a:rPr>
              <a:t>	○ Splitting the Dataset into Dependent and Independent variables. </a:t>
            </a:r>
          </a:p>
          <a:p>
            <a:pPr marL="0" indent="0">
              <a:buNone/>
            </a:pPr>
            <a:r>
              <a:rPr lang="en-US" dirty="0">
                <a:latin typeface="Arial" panose="020B0604020202020204" pitchFamily="34" charset="0"/>
                <a:cs typeface="Arial" panose="020B0604020202020204" pitchFamily="34" charset="0"/>
              </a:rPr>
              <a:t>	○ Splitting Data into Train and Test. </a:t>
            </a:r>
          </a:p>
          <a:p>
            <a:pPr marL="0" indent="0">
              <a:buNone/>
            </a:pPr>
            <a:r>
              <a:rPr lang="en-US" dirty="0">
                <a:latin typeface="Arial" panose="020B0604020202020204" pitchFamily="34" charset="0"/>
                <a:cs typeface="Arial" panose="020B0604020202020204" pitchFamily="34" charset="0"/>
              </a:rPr>
              <a:t>● Model Building</a:t>
            </a:r>
          </a:p>
          <a:p>
            <a:pPr marL="0" indent="0">
              <a:buNone/>
            </a:pPr>
            <a:r>
              <a:rPr lang="en-US" dirty="0">
                <a:latin typeface="Arial" panose="020B0604020202020204" pitchFamily="34" charset="0"/>
                <a:cs typeface="Arial" panose="020B0604020202020204" pitchFamily="34" charset="0"/>
              </a:rPr>
              <a:t>	○ Training and testing the model ○ Evaluation of Model </a:t>
            </a:r>
          </a:p>
          <a:p>
            <a:pPr marL="0" indent="0">
              <a:buNone/>
            </a:pPr>
            <a:r>
              <a:rPr lang="en-US" dirty="0">
                <a:latin typeface="Arial" panose="020B0604020202020204" pitchFamily="34" charset="0"/>
                <a:cs typeface="Arial" panose="020B0604020202020204" pitchFamily="34" charset="0"/>
              </a:rPr>
              <a:t>● Application Building </a:t>
            </a:r>
          </a:p>
          <a:p>
            <a:pPr marL="0" indent="0">
              <a:buNone/>
            </a:pPr>
            <a:r>
              <a:rPr lang="en-US" dirty="0">
                <a:latin typeface="Arial" panose="020B0604020202020204" pitchFamily="34" charset="0"/>
                <a:cs typeface="Arial" panose="020B0604020202020204" pitchFamily="34" charset="0"/>
              </a:rPr>
              <a:t>	○ Create an HTML file </a:t>
            </a:r>
          </a:p>
          <a:p>
            <a:pPr marL="0" indent="0">
              <a:buNone/>
            </a:pPr>
            <a:r>
              <a:rPr lang="en-US" dirty="0">
                <a:latin typeface="Arial" panose="020B0604020202020204" pitchFamily="34" charset="0"/>
                <a:cs typeface="Arial" panose="020B0604020202020204" pitchFamily="34" charset="0"/>
              </a:rPr>
              <a:t>	○ Build a Python Code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36212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BBF7-C36F-4A8A-9C8B-BA046749598B}"/>
              </a:ext>
            </a:extLst>
          </p:cNvPr>
          <p:cNvSpPr>
            <a:spLocks noGrp="1"/>
          </p:cNvSpPr>
          <p:nvPr>
            <p:ph type="title"/>
          </p:nvPr>
        </p:nvSpPr>
        <p:spPr/>
        <p:txBody>
          <a:bodyPr/>
          <a:lstStyle/>
          <a:p>
            <a:r>
              <a:rPr lang="en-IN" b="1" dirty="0">
                <a:latin typeface="Open Sans" panose="020B0606030504020204" pitchFamily="34" charset="0"/>
                <a:ea typeface="Open Sans" panose="020B0606030504020204" pitchFamily="34" charset="0"/>
                <a:cs typeface="Open Sans" panose="020B0606030504020204" pitchFamily="34" charset="0"/>
              </a:rPr>
              <a:t>PROPOSED SOLUTION</a:t>
            </a:r>
          </a:p>
        </p:txBody>
      </p:sp>
      <p:sp>
        <p:nvSpPr>
          <p:cNvPr id="3" name="Content Placeholder 2">
            <a:extLst>
              <a:ext uri="{FF2B5EF4-FFF2-40B4-BE49-F238E27FC236}">
                <a16:creationId xmlns:a16="http://schemas.microsoft.com/office/drawing/2014/main" id="{E03F8809-4111-4042-A437-41D937650CB9}"/>
              </a:ext>
            </a:extLst>
          </p:cNvPr>
          <p:cNvSpPr>
            <a:spLocks noGrp="1"/>
          </p:cNvSpPr>
          <p:nvPr>
            <p:ph idx="1"/>
          </p:nvPr>
        </p:nvSpPr>
        <p:spPr>
          <a:xfrm>
            <a:off x="838200" y="1402672"/>
            <a:ext cx="10515600" cy="4774291"/>
          </a:xfrm>
        </p:spPr>
        <p:txBody>
          <a:bodyPr>
            <a:normAutofit fontScale="92500" lnSpcReduction="10000"/>
          </a:bodyPr>
          <a:lstStyle/>
          <a:p>
            <a:pPr marL="0" indent="0">
              <a:buNone/>
            </a:pPr>
            <a:r>
              <a:rPr lang="en-US" dirty="0">
                <a:latin typeface="Arial" panose="020B0604020202020204" pitchFamily="34" charset="0"/>
                <a:ea typeface="Cambria" panose="02040503050406030204" pitchFamily="18" charset="0"/>
                <a:cs typeface="Arial" panose="020B0604020202020204" pitchFamily="34" charset="0"/>
              </a:rPr>
              <a:t>A mathematical model for prediction of compressive strength of concrete will be performed using statistical analysis for the concrete data obtained from experimental work done in this study. The multilinear regression yielded excellent correlation coefficient for prediction of compressive strength at different ages (3, 7, 14, 28, 91 days). The coefficient of correlation was 99.99% for each strength (at each age). </a:t>
            </a:r>
          </a:p>
          <a:p>
            <a:pPr marL="0" indent="0">
              <a:buNone/>
            </a:pPr>
            <a:r>
              <a:rPr lang="en-US" dirty="0">
                <a:latin typeface="Arial" panose="020B0604020202020204" pitchFamily="34" charset="0"/>
                <a:ea typeface="Cambria" panose="02040503050406030204" pitchFamily="18" charset="0"/>
                <a:cs typeface="Arial" panose="020B0604020202020204" pitchFamily="34" charset="0"/>
              </a:rPr>
              <a:t>Also, the model gives high correlation for strength prediction of concrete with different types of curing. Given the characteristics of the concrete production process, multi linear regression is considered a very suitable modelling algorithm, due to its versatile merits, such as its good tolerance for outliers and noises, its ability to avoid overfitting, and its ability to deal with multicollinearity.</a:t>
            </a:r>
            <a:endParaRPr lang="en-IN" dirty="0">
              <a:latin typeface="Arial" panose="020B0604020202020204" pitchFamily="34" charset="0"/>
              <a:ea typeface="Cambria" panose="02040503050406030204" pitchFamily="18" charset="0"/>
              <a:cs typeface="Arial" panose="020B0604020202020204" pitchFamily="34" charset="0"/>
            </a:endParaRPr>
          </a:p>
        </p:txBody>
      </p:sp>
    </p:spTree>
    <p:extLst>
      <p:ext uri="{BB962C8B-B14F-4D97-AF65-F5344CB8AC3E}">
        <p14:creationId xmlns:p14="http://schemas.microsoft.com/office/powerpoint/2010/main" val="474915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9EA4C-248A-4578-B441-288CA4F4C0E8}"/>
              </a:ext>
            </a:extLst>
          </p:cNvPr>
          <p:cNvSpPr>
            <a:spLocks noGrp="1"/>
          </p:cNvSpPr>
          <p:nvPr>
            <p:ph type="title"/>
          </p:nvPr>
        </p:nvSpPr>
        <p:spPr/>
        <p:txBody>
          <a:bodyPr/>
          <a:lstStyle/>
          <a:p>
            <a:r>
              <a:rPr lang="en-IN" b="1" dirty="0">
                <a:latin typeface="Open Sans" panose="020B0606030504020204" pitchFamily="34" charset="0"/>
                <a:ea typeface="Open Sans" panose="020B0606030504020204" pitchFamily="34" charset="0"/>
                <a:cs typeface="Open Sans" panose="020B0606030504020204" pitchFamily="34" charset="0"/>
              </a:rPr>
              <a:t>CLASSIFYING DATASET</a:t>
            </a:r>
          </a:p>
        </p:txBody>
      </p:sp>
      <p:sp>
        <p:nvSpPr>
          <p:cNvPr id="3" name="Content Placeholder 2">
            <a:extLst>
              <a:ext uri="{FF2B5EF4-FFF2-40B4-BE49-F238E27FC236}">
                <a16:creationId xmlns:a16="http://schemas.microsoft.com/office/drawing/2014/main" id="{606A0344-3C6E-4BB7-9709-38DE585DC5AA}"/>
              </a:ext>
            </a:extLst>
          </p:cNvPr>
          <p:cNvSpPr>
            <a:spLocks noGrp="1"/>
          </p:cNvSpPr>
          <p:nvPr>
            <p:ph idx="1"/>
          </p:nvPr>
        </p:nvSpPr>
        <p:spPr/>
        <p:txBody>
          <a:bodyPr/>
          <a:lstStyle/>
          <a:p>
            <a:pPr algn="just"/>
            <a:r>
              <a:rPr lang="en-US" dirty="0">
                <a:effectLst/>
                <a:latin typeface="arial" panose="020B0604020202020204" pitchFamily="34" charset="0"/>
              </a:rPr>
              <a:t>As our dataset is a regression kind of dataset we will  be using G</a:t>
            </a:r>
            <a:r>
              <a:rPr lang="en-US" dirty="0">
                <a:effectLst/>
              </a:rPr>
              <a:t>radient Boosting algorithm on our dataset.</a:t>
            </a:r>
          </a:p>
          <a:p>
            <a:pPr algn="just"/>
            <a:r>
              <a:rPr lang="en-US" b="1" dirty="0">
                <a:effectLst/>
                <a:latin typeface="Montserrat"/>
              </a:rPr>
              <a:t>Gradient Boosting </a:t>
            </a:r>
            <a:r>
              <a:rPr lang="en-US" dirty="0">
                <a:effectLst/>
              </a:rPr>
              <a:t>trains many models in a gradual, additive and sequential manner. It can be used for both classification and regression problems, which produces a prediction model in the form of an ensemble of weak prediction models, typically decision trees.</a:t>
            </a:r>
          </a:p>
          <a:p>
            <a:pPr marL="0" indent="0">
              <a:buNone/>
            </a:pPr>
            <a:br>
              <a:rPr lang="en-US" dirty="0">
                <a:effectLst/>
              </a:rPr>
            </a:br>
            <a:endParaRPr lang="en-IN" dirty="0"/>
          </a:p>
        </p:txBody>
      </p:sp>
    </p:spTree>
    <p:extLst>
      <p:ext uri="{BB962C8B-B14F-4D97-AF65-F5344CB8AC3E}">
        <p14:creationId xmlns:p14="http://schemas.microsoft.com/office/powerpoint/2010/main" val="3566747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45B5F-CCE4-4026-BB60-06CCA65F685D}"/>
              </a:ext>
            </a:extLst>
          </p:cNvPr>
          <p:cNvSpPr>
            <a:spLocks noGrp="1"/>
          </p:cNvSpPr>
          <p:nvPr>
            <p:ph type="title"/>
          </p:nvPr>
        </p:nvSpPr>
        <p:spPr>
          <a:xfrm>
            <a:off x="429828" y="214205"/>
            <a:ext cx="10515600" cy="1325563"/>
          </a:xfrm>
        </p:spPr>
        <p:txBody>
          <a:bodyPr/>
          <a:lstStyle/>
          <a:p>
            <a:r>
              <a:rPr lang="en-IN" b="1" dirty="0">
                <a:latin typeface="Open Sans" panose="020B0606030504020204" pitchFamily="34" charset="0"/>
                <a:ea typeface="Open Sans" panose="020B0606030504020204" pitchFamily="34" charset="0"/>
                <a:cs typeface="Open Sans" panose="020B0606030504020204" pitchFamily="34" charset="0"/>
              </a:rPr>
              <a:t>BLOCK DIAGRAM</a:t>
            </a:r>
          </a:p>
        </p:txBody>
      </p:sp>
      <p:pic>
        <p:nvPicPr>
          <p:cNvPr id="5" name="Content Placeholder 4">
            <a:extLst>
              <a:ext uri="{FF2B5EF4-FFF2-40B4-BE49-F238E27FC236}">
                <a16:creationId xmlns:a16="http://schemas.microsoft.com/office/drawing/2014/main" id="{BAE8D0B3-0C93-4A3F-8430-497471D17A9E}"/>
              </a:ext>
            </a:extLst>
          </p:cNvPr>
          <p:cNvPicPr>
            <a:picLocks noGrp="1" noChangeAspect="1"/>
          </p:cNvPicPr>
          <p:nvPr>
            <p:ph idx="1"/>
          </p:nvPr>
        </p:nvPicPr>
        <p:blipFill>
          <a:blip r:embed="rId2"/>
          <a:stretch>
            <a:fillRect/>
          </a:stretch>
        </p:blipFill>
        <p:spPr>
          <a:xfrm>
            <a:off x="513424" y="1384917"/>
            <a:ext cx="10515599" cy="4928329"/>
          </a:xfrm>
        </p:spPr>
      </p:pic>
    </p:spTree>
    <p:extLst>
      <p:ext uri="{BB962C8B-B14F-4D97-AF65-F5344CB8AC3E}">
        <p14:creationId xmlns:p14="http://schemas.microsoft.com/office/powerpoint/2010/main" val="1532177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1416CD8-4B3B-4F39-BC21-16B7D12D8027}"/>
              </a:ext>
            </a:extLst>
          </p:cNvPr>
          <p:cNvSpPr>
            <a:spLocks noGrp="1"/>
          </p:cNvSpPr>
          <p:nvPr>
            <p:ph type="title"/>
          </p:nvPr>
        </p:nvSpPr>
        <p:spPr/>
        <p:txBody>
          <a:bodyPr/>
          <a:lstStyle/>
          <a:p>
            <a:r>
              <a:rPr lang="en-IN" b="1" dirty="0">
                <a:latin typeface="Open Sans" panose="020B0606030504020204" pitchFamily="34" charset="0"/>
                <a:ea typeface="Open Sans" panose="020B0606030504020204" pitchFamily="34" charset="0"/>
                <a:cs typeface="Open Sans" panose="020B0606030504020204" pitchFamily="34" charset="0"/>
              </a:rPr>
              <a:t>DATA PREPROCESSING</a:t>
            </a:r>
          </a:p>
        </p:txBody>
      </p:sp>
      <p:pic>
        <p:nvPicPr>
          <p:cNvPr id="10" name="Content Placeholder 9">
            <a:extLst>
              <a:ext uri="{FF2B5EF4-FFF2-40B4-BE49-F238E27FC236}">
                <a16:creationId xmlns:a16="http://schemas.microsoft.com/office/drawing/2014/main" id="{8B3DC653-9F8F-4E78-A714-4DEC71D4C7EF}"/>
              </a:ext>
            </a:extLst>
          </p:cNvPr>
          <p:cNvPicPr>
            <a:picLocks noGrp="1" noChangeAspect="1"/>
          </p:cNvPicPr>
          <p:nvPr>
            <p:ph idx="1"/>
          </p:nvPr>
        </p:nvPicPr>
        <p:blipFill>
          <a:blip r:embed="rId2"/>
          <a:stretch>
            <a:fillRect/>
          </a:stretch>
        </p:blipFill>
        <p:spPr>
          <a:xfrm>
            <a:off x="270028" y="1845561"/>
            <a:ext cx="8572131" cy="2032269"/>
          </a:xfrm>
        </p:spPr>
      </p:pic>
      <p:pic>
        <p:nvPicPr>
          <p:cNvPr id="12" name="Picture 11">
            <a:extLst>
              <a:ext uri="{FF2B5EF4-FFF2-40B4-BE49-F238E27FC236}">
                <a16:creationId xmlns:a16="http://schemas.microsoft.com/office/drawing/2014/main" id="{01285B0D-E37F-4D68-8F4E-7DAE0FFC81DB}"/>
              </a:ext>
            </a:extLst>
          </p:cNvPr>
          <p:cNvPicPr>
            <a:picLocks noChangeAspect="1"/>
          </p:cNvPicPr>
          <p:nvPr/>
        </p:nvPicPr>
        <p:blipFill>
          <a:blip r:embed="rId3"/>
          <a:stretch>
            <a:fillRect/>
          </a:stretch>
        </p:blipFill>
        <p:spPr>
          <a:xfrm>
            <a:off x="270028" y="3942353"/>
            <a:ext cx="8572131" cy="2812209"/>
          </a:xfrm>
          <a:prstGeom prst="rect">
            <a:avLst/>
          </a:prstGeom>
        </p:spPr>
      </p:pic>
    </p:spTree>
    <p:extLst>
      <p:ext uri="{BB962C8B-B14F-4D97-AF65-F5344CB8AC3E}">
        <p14:creationId xmlns:p14="http://schemas.microsoft.com/office/powerpoint/2010/main" val="704379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2772D51-8FD4-458D-A19A-CA205443F692}"/>
              </a:ext>
            </a:extLst>
          </p:cNvPr>
          <p:cNvSpPr>
            <a:spLocks noGrp="1"/>
          </p:cNvSpPr>
          <p:nvPr>
            <p:ph type="title"/>
          </p:nvPr>
        </p:nvSpPr>
        <p:spPr/>
        <p:txBody>
          <a:bodyPr/>
          <a:lstStyle/>
          <a:p>
            <a:endParaRPr lang="en-IN"/>
          </a:p>
        </p:txBody>
      </p:sp>
      <p:sp>
        <p:nvSpPr>
          <p:cNvPr id="9" name="Content Placeholder 8">
            <a:extLst>
              <a:ext uri="{FF2B5EF4-FFF2-40B4-BE49-F238E27FC236}">
                <a16:creationId xmlns:a16="http://schemas.microsoft.com/office/drawing/2014/main" id="{8AD38F11-0D7A-4A60-8A2E-82D1374A95FE}"/>
              </a:ext>
            </a:extLst>
          </p:cNvPr>
          <p:cNvSpPr>
            <a:spLocks noGrp="1"/>
          </p:cNvSpPr>
          <p:nvPr>
            <p:ph sz="half" idx="1"/>
          </p:nvPr>
        </p:nvSpPr>
        <p:spPr/>
        <p:txBody>
          <a:bodyPr/>
          <a:lstStyle/>
          <a:p>
            <a:endParaRPr lang="en-IN"/>
          </a:p>
        </p:txBody>
      </p:sp>
      <p:pic>
        <p:nvPicPr>
          <p:cNvPr id="12" name="Content Placeholder 11">
            <a:extLst>
              <a:ext uri="{FF2B5EF4-FFF2-40B4-BE49-F238E27FC236}">
                <a16:creationId xmlns:a16="http://schemas.microsoft.com/office/drawing/2014/main" id="{7ACD66DF-0961-40D8-A008-92CB3B528C5A}"/>
              </a:ext>
            </a:extLst>
          </p:cNvPr>
          <p:cNvPicPr>
            <a:picLocks noGrp="1" noChangeAspect="1"/>
          </p:cNvPicPr>
          <p:nvPr>
            <p:ph sz="half" idx="2"/>
          </p:nvPr>
        </p:nvPicPr>
        <p:blipFill>
          <a:blip r:embed="rId2"/>
          <a:stretch>
            <a:fillRect/>
          </a:stretch>
        </p:blipFill>
        <p:spPr>
          <a:xfrm>
            <a:off x="6676378" y="2544462"/>
            <a:ext cx="4677421" cy="2630160"/>
          </a:xfrm>
        </p:spPr>
      </p:pic>
      <p:pic>
        <p:nvPicPr>
          <p:cNvPr id="5" name="Picture 4">
            <a:extLst>
              <a:ext uri="{FF2B5EF4-FFF2-40B4-BE49-F238E27FC236}">
                <a16:creationId xmlns:a16="http://schemas.microsoft.com/office/drawing/2014/main" id="{021C9356-57E0-489D-8647-192CDCBBD452}"/>
              </a:ext>
            </a:extLst>
          </p:cNvPr>
          <p:cNvPicPr>
            <a:picLocks noChangeAspect="1"/>
          </p:cNvPicPr>
          <p:nvPr/>
        </p:nvPicPr>
        <p:blipFill>
          <a:blip r:embed="rId3"/>
          <a:stretch>
            <a:fillRect/>
          </a:stretch>
        </p:blipFill>
        <p:spPr>
          <a:xfrm>
            <a:off x="181621" y="294104"/>
            <a:ext cx="8383136" cy="2067358"/>
          </a:xfrm>
          <a:prstGeom prst="rect">
            <a:avLst/>
          </a:prstGeom>
        </p:spPr>
      </p:pic>
      <p:pic>
        <p:nvPicPr>
          <p:cNvPr id="7" name="Picture 6">
            <a:extLst>
              <a:ext uri="{FF2B5EF4-FFF2-40B4-BE49-F238E27FC236}">
                <a16:creationId xmlns:a16="http://schemas.microsoft.com/office/drawing/2014/main" id="{637E1446-0875-46BE-B4D8-90F9AB64E042}"/>
              </a:ext>
            </a:extLst>
          </p:cNvPr>
          <p:cNvPicPr>
            <a:picLocks noChangeAspect="1"/>
          </p:cNvPicPr>
          <p:nvPr/>
        </p:nvPicPr>
        <p:blipFill>
          <a:blip r:embed="rId4"/>
          <a:stretch>
            <a:fillRect/>
          </a:stretch>
        </p:blipFill>
        <p:spPr>
          <a:xfrm>
            <a:off x="181621" y="2582385"/>
            <a:ext cx="5914379" cy="2598684"/>
          </a:xfrm>
          <a:prstGeom prst="rect">
            <a:avLst/>
          </a:prstGeom>
        </p:spPr>
      </p:pic>
    </p:spTree>
    <p:extLst>
      <p:ext uri="{BB962C8B-B14F-4D97-AF65-F5344CB8AC3E}">
        <p14:creationId xmlns:p14="http://schemas.microsoft.com/office/powerpoint/2010/main" val="29800050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1006</Words>
  <Application>Microsoft Office PowerPoint</Application>
  <PresentationFormat>Widescreen</PresentationFormat>
  <Paragraphs>57</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Arial</vt:lpstr>
      <vt:lpstr>Calibri</vt:lpstr>
      <vt:lpstr>Calibri Light</vt:lpstr>
      <vt:lpstr>Montserrat</vt:lpstr>
      <vt:lpstr>Open Sans</vt:lpstr>
      <vt:lpstr>Office Theme</vt:lpstr>
      <vt:lpstr>PREDICTING COMPRESSIVE STRENGTH OF CONCRETE USING IBM WATSON MACHINE LEARNING </vt:lpstr>
      <vt:lpstr>INTRODUCTION</vt:lpstr>
      <vt:lpstr>OBJECTIVE</vt:lpstr>
      <vt:lpstr>PROJECT FLOW</vt:lpstr>
      <vt:lpstr>PROPOSED SOLUTION</vt:lpstr>
      <vt:lpstr>CLASSIFYING DATASET</vt:lpstr>
      <vt:lpstr>BLOCK DIAGRAM</vt:lpstr>
      <vt:lpstr>DATA PREPROCESSING</vt:lpstr>
      <vt:lpstr>PowerPoint Presentation</vt:lpstr>
      <vt:lpstr>DATA VISUALISATION</vt:lpstr>
      <vt:lpstr>PowerPoint Presentation</vt:lpstr>
      <vt:lpstr>FLOWCHART</vt:lpstr>
      <vt:lpstr>RESULT - ANACONDA (JUPYTER)</vt:lpstr>
      <vt:lpstr>PowerPoint Presentation</vt:lpstr>
      <vt:lpstr>IBM WATSON STUDION</vt:lpstr>
      <vt:lpstr>IBM WATSON STUDION</vt:lpstr>
      <vt:lpstr>APPLICATION BUILDING </vt:lpstr>
      <vt:lpstr>UI OUTPUT SCREENSHOTS</vt:lpstr>
      <vt:lpstr>FUTURE SCOPE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COMPRESSIVE STRENGTH OF CONCRETE USING IBM WATSON MACHINE LEARNING </dc:title>
  <dc:creator>pragya jain</dc:creator>
  <cp:lastModifiedBy>pragya jain</cp:lastModifiedBy>
  <cp:revision>2</cp:revision>
  <dcterms:created xsi:type="dcterms:W3CDTF">2021-08-04T08:32:18Z</dcterms:created>
  <dcterms:modified xsi:type="dcterms:W3CDTF">2021-08-05T10:42:45Z</dcterms:modified>
</cp:coreProperties>
</file>