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3" r:id="rId2"/>
    <p:sldId id="276" r:id="rId3"/>
    <p:sldId id="281" r:id="rId4"/>
    <p:sldId id="282" r:id="rId5"/>
    <p:sldId id="283" r:id="rId6"/>
    <p:sldId id="284" r:id="rId7"/>
    <p:sldId id="280" r:id="rId8"/>
    <p:sldId id="269" r:id="rId9"/>
    <p:sldId id="270" r:id="rId10"/>
    <p:sldId id="271" r:id="rId11"/>
    <p:sldId id="277" r:id="rId12"/>
    <p:sldId id="257" r:id="rId13"/>
    <p:sldId id="258" r:id="rId14"/>
    <p:sldId id="259" r:id="rId15"/>
    <p:sldId id="262" r:id="rId16"/>
    <p:sldId id="260" r:id="rId17"/>
    <p:sldId id="263" r:id="rId18"/>
    <p:sldId id="261" r:id="rId19"/>
    <p:sldId id="264" r:id="rId20"/>
    <p:sldId id="265" r:id="rId21"/>
    <p:sldId id="266" r:id="rId22"/>
    <p:sldId id="267" r:id="rId23"/>
    <p:sldId id="268" r:id="rId24"/>
    <p:sldId id="278" r:id="rId25"/>
    <p:sldId id="272" r:id="rId26"/>
    <p:sldId id="273" r:id="rId27"/>
    <p:sldId id="274" r:id="rId28"/>
    <p:sldId id="275" r:id="rId29"/>
    <p:sldId id="279"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92743F1-EC23-413A-9F42-FF9B470A5F5F}" type="datetimeFigureOut">
              <a:rPr lang="de-DE" smtClean="0"/>
              <a:t>08.04.2021</a:t>
            </a:fld>
            <a:endParaRPr lang="de-D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87EE8B0-810B-4327-B613-D79BAF40F276}" type="slidenum">
              <a:rPr lang="de-DE" smtClean="0"/>
              <a:t>‹Nr.›</a:t>
            </a:fld>
            <a:endParaRPr lang="de-D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805694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92743F1-EC23-413A-9F42-FF9B470A5F5F}" type="datetimeFigureOut">
              <a:rPr lang="de-DE" smtClean="0"/>
              <a:t>08.04.2021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87EE8B0-810B-4327-B613-D79BAF40F276}" type="slidenum">
              <a:rPr lang="de-DE" smtClean="0"/>
              <a:t>‹Nr.›</a:t>
            </a:fld>
            <a:endParaRPr lang="de-DE"/>
          </a:p>
        </p:txBody>
      </p:sp>
    </p:spTree>
    <p:extLst>
      <p:ext uri="{BB962C8B-B14F-4D97-AF65-F5344CB8AC3E}">
        <p14:creationId xmlns:p14="http://schemas.microsoft.com/office/powerpoint/2010/main" val="104288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92743F1-EC23-413A-9F42-FF9B470A5F5F}" type="datetimeFigureOut">
              <a:rPr lang="de-DE" smtClean="0"/>
              <a:t>08.04.2021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87EE8B0-810B-4327-B613-D79BAF40F276}" type="slidenum">
              <a:rPr lang="de-DE" smtClean="0"/>
              <a:t>‹Nr.›</a:t>
            </a:fld>
            <a:endParaRPr lang="de-DE"/>
          </a:p>
        </p:txBody>
      </p:sp>
    </p:spTree>
    <p:extLst>
      <p:ext uri="{BB962C8B-B14F-4D97-AF65-F5344CB8AC3E}">
        <p14:creationId xmlns:p14="http://schemas.microsoft.com/office/powerpoint/2010/main" val="94513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92743F1-EC23-413A-9F42-FF9B470A5F5F}" type="datetimeFigureOut">
              <a:rPr lang="de-DE" smtClean="0"/>
              <a:t>08.04.2021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87EE8B0-810B-4327-B613-D79BAF40F276}" type="slidenum">
              <a:rPr lang="de-DE" smtClean="0"/>
              <a:t>‹Nr.›</a:t>
            </a:fld>
            <a:endParaRPr lang="de-DE"/>
          </a:p>
        </p:txBody>
      </p:sp>
    </p:spTree>
    <p:extLst>
      <p:ext uri="{BB962C8B-B14F-4D97-AF65-F5344CB8AC3E}">
        <p14:creationId xmlns:p14="http://schemas.microsoft.com/office/powerpoint/2010/main" val="96905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92743F1-EC23-413A-9F42-FF9B470A5F5F}" type="datetimeFigureOut">
              <a:rPr lang="de-DE" smtClean="0"/>
              <a:t>08.04.2021</a:t>
            </a:fld>
            <a:endParaRPr lang="de-D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87EE8B0-810B-4327-B613-D79BAF40F276}" type="slidenum">
              <a:rPr lang="de-DE" smtClean="0"/>
              <a:t>‹Nr.›</a:t>
            </a:fld>
            <a:endParaRPr lang="de-D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616621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Titelmasterformat durch Klicken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92743F1-EC23-413A-9F42-FF9B470A5F5F}" type="datetimeFigureOut">
              <a:rPr lang="de-DE" smtClean="0"/>
              <a:t>08.04.2021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87EE8B0-810B-4327-B613-D79BAF40F276}" type="slidenum">
              <a:rPr lang="de-DE" smtClean="0"/>
              <a:t>‹Nr.›</a:t>
            </a:fld>
            <a:endParaRPr lang="de-DE"/>
          </a:p>
        </p:txBody>
      </p:sp>
    </p:spTree>
    <p:extLst>
      <p:ext uri="{BB962C8B-B14F-4D97-AF65-F5344CB8AC3E}">
        <p14:creationId xmlns:p14="http://schemas.microsoft.com/office/powerpoint/2010/main" val="3915292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292743F1-EC23-413A-9F42-FF9B470A5F5F}" type="datetimeFigureOut">
              <a:rPr lang="de-DE" smtClean="0"/>
              <a:t>08.04.2021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87EE8B0-810B-4327-B613-D79BAF40F276}" type="slidenum">
              <a:rPr lang="de-DE" smtClean="0"/>
              <a:t>‹Nr.›</a:t>
            </a:fld>
            <a:endParaRPr lang="de-DE"/>
          </a:p>
        </p:txBody>
      </p:sp>
    </p:spTree>
    <p:extLst>
      <p:ext uri="{BB962C8B-B14F-4D97-AF65-F5344CB8AC3E}">
        <p14:creationId xmlns:p14="http://schemas.microsoft.com/office/powerpoint/2010/main" val="394551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292743F1-EC23-413A-9F42-FF9B470A5F5F}" type="datetimeFigureOut">
              <a:rPr lang="de-DE" smtClean="0"/>
              <a:t>08.04.2021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87EE8B0-810B-4327-B613-D79BAF40F276}" type="slidenum">
              <a:rPr lang="de-DE" smtClean="0"/>
              <a:t>‹Nr.›</a:t>
            </a:fld>
            <a:endParaRPr lang="de-DE"/>
          </a:p>
        </p:txBody>
      </p:sp>
    </p:spTree>
    <p:extLst>
      <p:ext uri="{BB962C8B-B14F-4D97-AF65-F5344CB8AC3E}">
        <p14:creationId xmlns:p14="http://schemas.microsoft.com/office/powerpoint/2010/main" val="379282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743F1-EC23-413A-9F42-FF9B470A5F5F}" type="datetimeFigureOut">
              <a:rPr lang="de-DE" smtClean="0"/>
              <a:t>08.04.2021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87EE8B0-810B-4327-B613-D79BAF40F276}" type="slidenum">
              <a:rPr lang="de-DE" smtClean="0"/>
              <a:t>‹Nr.›</a:t>
            </a:fld>
            <a:endParaRPr lang="de-DE"/>
          </a:p>
        </p:txBody>
      </p:sp>
    </p:spTree>
    <p:extLst>
      <p:ext uri="{BB962C8B-B14F-4D97-AF65-F5344CB8AC3E}">
        <p14:creationId xmlns:p14="http://schemas.microsoft.com/office/powerpoint/2010/main" val="394655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Titelmasterformat durch Klicken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92743F1-EC23-413A-9F42-FF9B470A5F5F}" type="datetimeFigureOut">
              <a:rPr lang="de-DE" smtClean="0"/>
              <a:t>08.04.2021</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87EE8B0-810B-4327-B613-D79BAF40F276}" type="slidenum">
              <a:rPr lang="de-DE" smtClean="0"/>
              <a:t>‹Nr.›</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288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92743F1-EC23-413A-9F42-FF9B470A5F5F}" type="datetimeFigureOut">
              <a:rPr lang="de-DE" smtClean="0"/>
              <a:t>08.04.2021</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87EE8B0-810B-4327-B613-D79BAF40F276}" type="slidenum">
              <a:rPr lang="de-DE" smtClean="0"/>
              <a:t>‹Nr.›</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3852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92743F1-EC23-413A-9F42-FF9B470A5F5F}" type="datetimeFigureOut">
              <a:rPr lang="de-DE" smtClean="0"/>
              <a:t>08.04.2021</a:t>
            </a:fld>
            <a:endParaRPr lang="de-D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de-D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87EE8B0-810B-4327-B613-D79BAF40F276}" type="slidenum">
              <a:rPr lang="de-DE" smtClean="0"/>
              <a:t>‹Nr.›</a:t>
            </a:fld>
            <a:endParaRPr lang="de-D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5735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z="6000" dirty="0"/>
              <a:t>IT-System Real Estate Abteilung-Weber AG</a:t>
            </a:r>
          </a:p>
        </p:txBody>
      </p:sp>
      <p:sp>
        <p:nvSpPr>
          <p:cNvPr id="4" name="Untertitel 3"/>
          <p:cNvSpPr>
            <a:spLocks noGrp="1"/>
          </p:cNvSpPr>
          <p:nvPr>
            <p:ph type="subTitle" idx="1"/>
          </p:nvPr>
        </p:nvSpPr>
        <p:spPr>
          <a:xfrm>
            <a:off x="2679906" y="3956279"/>
            <a:ext cx="6831673" cy="1086237"/>
          </a:xfrm>
        </p:spPr>
        <p:txBody>
          <a:bodyPr>
            <a:normAutofit fontScale="92500" lnSpcReduction="10000"/>
          </a:bodyPr>
          <a:lstStyle/>
          <a:p>
            <a:r>
              <a:rPr lang="de-DE" dirty="0"/>
              <a:t>von Zoltan Schaaf, Uma </a:t>
            </a:r>
            <a:r>
              <a:rPr lang="de-DE" dirty="0" err="1"/>
              <a:t>Savitri</a:t>
            </a:r>
            <a:r>
              <a:rPr lang="de-DE" dirty="0"/>
              <a:t> </a:t>
            </a:r>
            <a:r>
              <a:rPr lang="de-DE" dirty="0" err="1"/>
              <a:t>Nitturi</a:t>
            </a:r>
            <a:r>
              <a:rPr lang="de-DE" dirty="0"/>
              <a:t>, Pille Wetterauer</a:t>
            </a:r>
          </a:p>
          <a:p>
            <a:r>
              <a:rPr lang="de-DE" dirty="0"/>
              <a:t>und </a:t>
            </a:r>
            <a:r>
              <a:rPr lang="de-DE" dirty="0" err="1"/>
              <a:t>Pragya</a:t>
            </a:r>
            <a:r>
              <a:rPr lang="de-DE" dirty="0"/>
              <a:t> </a:t>
            </a:r>
            <a:r>
              <a:rPr lang="de-DE" dirty="0" err="1"/>
              <a:t>Kaundal</a:t>
            </a:r>
            <a:endParaRPr lang="de-DE" dirty="0"/>
          </a:p>
          <a:p>
            <a:r>
              <a:rPr lang="de-DE" dirty="0"/>
              <a:t> </a:t>
            </a:r>
          </a:p>
        </p:txBody>
      </p:sp>
    </p:spTree>
    <p:extLst>
      <p:ext uri="{BB962C8B-B14F-4D97-AF65-F5344CB8AC3E}">
        <p14:creationId xmlns:p14="http://schemas.microsoft.com/office/powerpoint/2010/main" val="614857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68AFC0-9A27-4524-A8BB-D3EA725C7E22}"/>
              </a:ext>
            </a:extLst>
          </p:cNvPr>
          <p:cNvSpPr>
            <a:spLocks noGrp="1"/>
          </p:cNvSpPr>
          <p:nvPr>
            <p:ph type="title"/>
          </p:nvPr>
        </p:nvSpPr>
        <p:spPr>
          <a:xfrm>
            <a:off x="838200" y="365126"/>
            <a:ext cx="10515600" cy="513764"/>
          </a:xfrm>
        </p:spPr>
        <p:txBody>
          <a:bodyPr>
            <a:normAutofit/>
          </a:bodyPr>
          <a:lstStyle/>
          <a:p>
            <a:r>
              <a:rPr lang="de-DE" sz="2400" dirty="0"/>
              <a:t>Use Case: neuer Interessent über alle Kanäle</a:t>
            </a:r>
            <a:endParaRPr lang="en-US" sz="2400" dirty="0"/>
          </a:p>
        </p:txBody>
      </p:sp>
      <p:sp>
        <p:nvSpPr>
          <p:cNvPr id="6" name="Textfeld 5">
            <a:extLst>
              <a:ext uri="{FF2B5EF4-FFF2-40B4-BE49-F238E27FC236}">
                <a16:creationId xmlns:a16="http://schemas.microsoft.com/office/drawing/2014/main" id="{F7F5A210-C65B-4349-8206-DBFE91C6142C}"/>
              </a:ext>
            </a:extLst>
          </p:cNvPr>
          <p:cNvSpPr txBox="1"/>
          <p:nvPr/>
        </p:nvSpPr>
        <p:spPr>
          <a:xfrm>
            <a:off x="624367" y="3071552"/>
            <a:ext cx="2173993" cy="369332"/>
          </a:xfrm>
          <a:prstGeom prst="rect">
            <a:avLst/>
          </a:prstGeom>
          <a:noFill/>
        </p:spPr>
        <p:txBody>
          <a:bodyPr wrap="none" rtlCol="0">
            <a:spAutoFit/>
          </a:bodyPr>
          <a:lstStyle/>
          <a:p>
            <a:r>
              <a:rPr lang="en-US" b="1" dirty="0"/>
              <a:t>Use-Case-</a:t>
            </a:r>
            <a:r>
              <a:rPr lang="en-US" b="1" dirty="0" err="1"/>
              <a:t>Schablone</a:t>
            </a:r>
            <a:r>
              <a:rPr lang="en-US" b="1" dirty="0"/>
              <a:t>:</a:t>
            </a:r>
            <a:endParaRPr lang="en-US" dirty="0"/>
          </a:p>
        </p:txBody>
      </p:sp>
      <p:pic>
        <p:nvPicPr>
          <p:cNvPr id="7" name="Grafik 6">
            <a:extLst>
              <a:ext uri="{FF2B5EF4-FFF2-40B4-BE49-F238E27FC236}">
                <a16:creationId xmlns:a16="http://schemas.microsoft.com/office/drawing/2014/main" id="{2E334A28-5C1F-42FA-B198-F869FA094882}"/>
              </a:ext>
            </a:extLst>
          </p:cNvPr>
          <p:cNvPicPr/>
          <p:nvPr/>
        </p:nvPicPr>
        <p:blipFill>
          <a:blip r:embed="rId2">
            <a:extLst>
              <a:ext uri="{28A0092B-C50C-407E-A947-70E740481C1C}">
                <a14:useLocalDpi xmlns:a14="http://schemas.microsoft.com/office/drawing/2010/main" val="0"/>
              </a:ext>
            </a:extLst>
          </a:blip>
          <a:stretch>
            <a:fillRect/>
          </a:stretch>
        </p:blipFill>
        <p:spPr>
          <a:xfrm>
            <a:off x="5627071" y="975099"/>
            <a:ext cx="6394133" cy="3827145"/>
          </a:xfrm>
          <a:prstGeom prst="rect">
            <a:avLst/>
          </a:prstGeom>
        </p:spPr>
      </p:pic>
      <p:graphicFrame>
        <p:nvGraphicFramePr>
          <p:cNvPr id="3" name="Tabelle 2">
            <a:extLst>
              <a:ext uri="{FF2B5EF4-FFF2-40B4-BE49-F238E27FC236}">
                <a16:creationId xmlns:a16="http://schemas.microsoft.com/office/drawing/2014/main" id="{52AE005D-9E80-47A7-B80A-80185E7DD98F}"/>
              </a:ext>
            </a:extLst>
          </p:cNvPr>
          <p:cNvGraphicFramePr>
            <a:graphicFrameLocks noGrp="1"/>
          </p:cNvGraphicFramePr>
          <p:nvPr>
            <p:extLst>
              <p:ext uri="{D42A27DB-BD31-4B8C-83A1-F6EECF244321}">
                <p14:modId xmlns:p14="http://schemas.microsoft.com/office/powerpoint/2010/main" val="2800842533"/>
              </p:ext>
            </p:extLst>
          </p:nvPr>
        </p:nvGraphicFramePr>
        <p:xfrm>
          <a:off x="760280" y="3645717"/>
          <a:ext cx="5754370" cy="3049592"/>
        </p:xfrm>
        <a:graphic>
          <a:graphicData uri="http://schemas.openxmlformats.org/drawingml/2006/table">
            <a:tbl>
              <a:tblPr firstRow="1" firstCol="1" bandRow="1">
                <a:tableStyleId>{5C22544A-7EE6-4342-B048-85BDC9FD1C3A}</a:tableStyleId>
              </a:tblPr>
              <a:tblGrid>
                <a:gridCol w="1797050">
                  <a:extLst>
                    <a:ext uri="{9D8B030D-6E8A-4147-A177-3AD203B41FA5}">
                      <a16:colId xmlns:a16="http://schemas.microsoft.com/office/drawing/2014/main" val="1553010792"/>
                    </a:ext>
                  </a:extLst>
                </a:gridCol>
                <a:gridCol w="3957320">
                  <a:extLst>
                    <a:ext uri="{9D8B030D-6E8A-4147-A177-3AD203B41FA5}">
                      <a16:colId xmlns:a16="http://schemas.microsoft.com/office/drawing/2014/main" val="1773890400"/>
                    </a:ext>
                  </a:extLst>
                </a:gridCol>
              </a:tblGrid>
              <a:tr h="0">
                <a:tc>
                  <a:txBody>
                    <a:bodyPr/>
                    <a:lstStyle/>
                    <a:p>
                      <a:pPr>
                        <a:lnSpc>
                          <a:spcPct val="107000"/>
                        </a:lnSpc>
                        <a:spcAft>
                          <a:spcPts val="0"/>
                        </a:spcAft>
                      </a:pPr>
                      <a:r>
                        <a:rPr lang="de-DE" sz="1100">
                          <a:effectLst/>
                        </a:rPr>
                        <a:t>Name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dirty="0">
                          <a:effectLst/>
                        </a:rPr>
                        <a:t>Kundendaten einfügen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01131681"/>
                  </a:ext>
                </a:extLst>
              </a:tr>
              <a:tr h="0">
                <a:tc>
                  <a:txBody>
                    <a:bodyPr/>
                    <a:lstStyle/>
                    <a:p>
                      <a:pPr>
                        <a:lnSpc>
                          <a:spcPct val="107000"/>
                        </a:lnSpc>
                        <a:spcAft>
                          <a:spcPts val="0"/>
                        </a:spcAft>
                      </a:pPr>
                      <a:r>
                        <a:rPr lang="de-DE" sz="1100">
                          <a:effectLst/>
                        </a:rPr>
                        <a:t>Ziel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Daten eines neuen Kunden in der Kunden-Tabelle einfügen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3786850"/>
                  </a:ext>
                </a:extLst>
              </a:tr>
              <a:tr h="0">
                <a:tc>
                  <a:txBody>
                    <a:bodyPr/>
                    <a:lstStyle/>
                    <a:p>
                      <a:pPr>
                        <a:lnSpc>
                          <a:spcPct val="107000"/>
                        </a:lnSpc>
                        <a:spcAft>
                          <a:spcPts val="0"/>
                        </a:spcAft>
                      </a:pPr>
                      <a:r>
                        <a:rPr lang="de-DE" sz="1100">
                          <a:effectLst/>
                        </a:rPr>
                        <a:t>Vorbedingung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Daten des neuen Kunden müssen vorliegen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74157582"/>
                  </a:ext>
                </a:extLst>
              </a:tr>
              <a:tr h="0">
                <a:tc>
                  <a:txBody>
                    <a:bodyPr/>
                    <a:lstStyle/>
                    <a:p>
                      <a:pPr>
                        <a:lnSpc>
                          <a:spcPct val="107000"/>
                        </a:lnSpc>
                        <a:spcAft>
                          <a:spcPts val="0"/>
                        </a:spcAft>
                      </a:pPr>
                      <a:r>
                        <a:rPr lang="de-DE" sz="1100">
                          <a:effectLst/>
                        </a:rPr>
                        <a:t>Nachbedingung Erfolg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Neuer Kunde wurde hinzugefügt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82131773"/>
                  </a:ext>
                </a:extLst>
              </a:tr>
              <a:tr h="0">
                <a:tc>
                  <a:txBody>
                    <a:bodyPr/>
                    <a:lstStyle/>
                    <a:p>
                      <a:pPr>
                        <a:lnSpc>
                          <a:spcPct val="107000"/>
                        </a:lnSpc>
                        <a:spcAft>
                          <a:spcPts val="0"/>
                        </a:spcAft>
                      </a:pPr>
                      <a:r>
                        <a:rPr lang="de-DE" sz="1100">
                          <a:effectLst/>
                        </a:rPr>
                        <a:t>Nachbedingung Fehlschlag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Neuer Kunde konnte nicht hinzugefügt werden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6677136"/>
                  </a:ext>
                </a:extLst>
              </a:tr>
              <a:tr h="0">
                <a:tc>
                  <a:txBody>
                    <a:bodyPr/>
                    <a:lstStyle/>
                    <a:p>
                      <a:pPr>
                        <a:lnSpc>
                          <a:spcPct val="107000"/>
                        </a:lnSpc>
                        <a:spcAft>
                          <a:spcPts val="0"/>
                        </a:spcAft>
                      </a:pPr>
                      <a:r>
                        <a:rPr lang="de-DE" sz="1100">
                          <a:effectLst/>
                        </a:rPr>
                        <a:t>Akteure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Mitarbeiter/IT-System</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0157885"/>
                  </a:ext>
                </a:extLst>
              </a:tr>
              <a:tr h="0">
                <a:tc>
                  <a:txBody>
                    <a:bodyPr/>
                    <a:lstStyle/>
                    <a:p>
                      <a:pPr>
                        <a:lnSpc>
                          <a:spcPct val="107000"/>
                        </a:lnSpc>
                        <a:spcAft>
                          <a:spcPts val="0"/>
                        </a:spcAft>
                      </a:pPr>
                      <a:r>
                        <a:rPr lang="de-DE" sz="1100">
                          <a:effectLst/>
                        </a:rPr>
                        <a:t>Auslösendes Ereignis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Neuer Kunde möchte die Dienste von Weber AG Real Estate nutzen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5674973"/>
                  </a:ext>
                </a:extLst>
              </a:tr>
              <a:tr h="0">
                <a:tc>
                  <a:txBody>
                    <a:bodyPr/>
                    <a:lstStyle/>
                    <a:p>
                      <a:pPr>
                        <a:lnSpc>
                          <a:spcPct val="107000"/>
                        </a:lnSpc>
                        <a:spcAft>
                          <a:spcPts val="0"/>
                        </a:spcAft>
                      </a:pPr>
                      <a:r>
                        <a:rPr lang="de-DE" sz="1100">
                          <a:effectLst/>
                        </a:rPr>
                        <a:t>Beschreibung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1. Info über neuen Kunden</a:t>
                      </a:r>
                      <a:endParaRPr lang="en-US" sz="1100">
                        <a:effectLst/>
                      </a:endParaRPr>
                    </a:p>
                    <a:p>
                      <a:pPr>
                        <a:lnSpc>
                          <a:spcPct val="107000"/>
                        </a:lnSpc>
                        <a:spcAft>
                          <a:spcPts val="0"/>
                        </a:spcAft>
                      </a:pPr>
                      <a:r>
                        <a:rPr lang="de-DE" sz="1100">
                          <a:effectLst/>
                        </a:rPr>
                        <a:t>2. Prüfen, ob alle Daten vorhanden sind</a:t>
                      </a:r>
                      <a:endParaRPr lang="en-US" sz="1100">
                        <a:effectLst/>
                      </a:endParaRPr>
                    </a:p>
                    <a:p>
                      <a:pPr>
                        <a:lnSpc>
                          <a:spcPct val="107000"/>
                        </a:lnSpc>
                        <a:spcAft>
                          <a:spcPts val="0"/>
                        </a:spcAft>
                      </a:pPr>
                      <a:r>
                        <a:rPr lang="de-DE" sz="1100">
                          <a:effectLst/>
                        </a:rPr>
                        <a:t>3. Prüfen, ob der Kunde bereits im System vorhanden ist</a:t>
                      </a:r>
                      <a:endParaRPr lang="en-US" sz="1100">
                        <a:effectLst/>
                      </a:endParaRPr>
                    </a:p>
                    <a:p>
                      <a:pPr>
                        <a:lnSpc>
                          <a:spcPct val="107000"/>
                        </a:lnSpc>
                        <a:spcAft>
                          <a:spcPts val="0"/>
                        </a:spcAft>
                      </a:pPr>
                      <a:r>
                        <a:rPr lang="de-DE" sz="1100">
                          <a:effectLst/>
                        </a:rPr>
                        <a:t>4. Daten des neuen Kunden in die Kunden-Tabelle einfügen</a:t>
                      </a:r>
                      <a:endParaRPr lang="en-US" sz="1100">
                        <a:effectLst/>
                      </a:endParaRPr>
                    </a:p>
                    <a:p>
                      <a:pPr>
                        <a:lnSpc>
                          <a:spcPct val="107000"/>
                        </a:lnSpc>
                        <a:spcAft>
                          <a:spcPts val="0"/>
                        </a:spcAft>
                      </a:pPr>
                      <a:r>
                        <a:rPr lang="de-DE" sz="1100">
                          <a:effectLst/>
                        </a:rPr>
                        <a:t>5. Passende Objekt finden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8782854"/>
                  </a:ext>
                </a:extLst>
              </a:tr>
              <a:tr h="0">
                <a:tc>
                  <a:txBody>
                    <a:bodyPr/>
                    <a:lstStyle/>
                    <a:p>
                      <a:pPr>
                        <a:lnSpc>
                          <a:spcPct val="107000"/>
                        </a:lnSpc>
                        <a:spcAft>
                          <a:spcPts val="0"/>
                        </a:spcAft>
                      </a:pPr>
                      <a:r>
                        <a:rPr lang="de-DE" sz="1100">
                          <a:effectLst/>
                        </a:rPr>
                        <a:t>Erweiterungen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4a Exposé verschicken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2476230"/>
                  </a:ext>
                </a:extLst>
              </a:tr>
              <a:tr h="0">
                <a:tc>
                  <a:txBody>
                    <a:bodyPr/>
                    <a:lstStyle/>
                    <a:p>
                      <a:pPr>
                        <a:lnSpc>
                          <a:spcPct val="107000"/>
                        </a:lnSpc>
                        <a:spcAft>
                          <a:spcPts val="0"/>
                        </a:spcAft>
                      </a:pPr>
                      <a:r>
                        <a:rPr lang="de-DE" sz="1100">
                          <a:effectLst/>
                        </a:rPr>
                        <a:t>Alternativen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dirty="0">
                          <a:effectLst/>
                        </a:rPr>
                        <a:t>3a. Kunde ist schon vorhanden</a:t>
                      </a:r>
                      <a:endParaRPr lang="en-US" sz="1100" dirty="0">
                        <a:effectLst/>
                      </a:endParaRPr>
                    </a:p>
                    <a:p>
                      <a:pPr>
                        <a:lnSpc>
                          <a:spcPct val="107000"/>
                        </a:lnSpc>
                        <a:spcAft>
                          <a:spcPts val="0"/>
                        </a:spcAft>
                      </a:pPr>
                      <a:r>
                        <a:rPr lang="de-DE" sz="1100" dirty="0">
                          <a:effectLst/>
                        </a:rPr>
                        <a:t>3a1. Prüfen, ob alle Daten übereinstimmen</a:t>
                      </a:r>
                      <a:endParaRPr lang="en-US" sz="1100" dirty="0">
                        <a:effectLst/>
                      </a:endParaRPr>
                    </a:p>
                    <a:p>
                      <a:pPr>
                        <a:lnSpc>
                          <a:spcPct val="107000"/>
                        </a:lnSpc>
                        <a:spcAft>
                          <a:spcPts val="0"/>
                        </a:spcAft>
                      </a:pPr>
                      <a:r>
                        <a:rPr lang="de-DE" sz="1100" dirty="0">
                          <a:effectLst/>
                        </a:rPr>
                        <a:t>3a2. Daten aktualisieren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8758983"/>
                  </a:ext>
                </a:extLst>
              </a:tr>
            </a:tbl>
          </a:graphicData>
        </a:graphic>
      </p:graphicFrame>
      <p:sp>
        <p:nvSpPr>
          <p:cNvPr id="8" name="Textfeld 7">
            <a:extLst>
              <a:ext uri="{FF2B5EF4-FFF2-40B4-BE49-F238E27FC236}">
                <a16:creationId xmlns:a16="http://schemas.microsoft.com/office/drawing/2014/main" id="{B511AFF6-5C75-4DE5-AC9C-3165BFB679A8}"/>
              </a:ext>
            </a:extLst>
          </p:cNvPr>
          <p:cNvSpPr txBox="1"/>
          <p:nvPr/>
        </p:nvSpPr>
        <p:spPr>
          <a:xfrm>
            <a:off x="1006028" y="1631129"/>
            <a:ext cx="4731232" cy="369332"/>
          </a:xfrm>
          <a:prstGeom prst="rect">
            <a:avLst/>
          </a:prstGeom>
          <a:noFill/>
        </p:spPr>
        <p:txBody>
          <a:bodyPr wrap="none" rtlCol="0">
            <a:spAutoFit/>
          </a:bodyPr>
          <a:lstStyle/>
          <a:p>
            <a:r>
              <a:rPr lang="de-DE" dirty="0"/>
              <a:t>Alle Kanäle: Email, Telefon, Web Formular, direkt</a:t>
            </a:r>
            <a:endParaRPr lang="en-US" dirty="0"/>
          </a:p>
        </p:txBody>
      </p:sp>
      <p:sp>
        <p:nvSpPr>
          <p:cNvPr id="9" name="Textfeld 8">
            <a:extLst>
              <a:ext uri="{FF2B5EF4-FFF2-40B4-BE49-F238E27FC236}">
                <a16:creationId xmlns:a16="http://schemas.microsoft.com/office/drawing/2014/main" id="{FF5B560C-9045-4C43-84AF-FEF5AFD35CD8}"/>
              </a:ext>
            </a:extLst>
          </p:cNvPr>
          <p:cNvSpPr txBox="1"/>
          <p:nvPr/>
        </p:nvSpPr>
        <p:spPr>
          <a:xfrm>
            <a:off x="1006028" y="1001191"/>
            <a:ext cx="793807" cy="369332"/>
          </a:xfrm>
          <a:prstGeom prst="rect">
            <a:avLst/>
          </a:prstGeom>
          <a:noFill/>
        </p:spPr>
        <p:txBody>
          <a:bodyPr wrap="none" rtlCol="0">
            <a:spAutoFit/>
          </a:bodyPr>
          <a:lstStyle/>
          <a:p>
            <a:r>
              <a:rPr lang="de-DE" dirty="0"/>
              <a:t>Käufer</a:t>
            </a:r>
            <a:endParaRPr lang="en-US" dirty="0"/>
          </a:p>
        </p:txBody>
      </p:sp>
      <p:cxnSp>
        <p:nvCxnSpPr>
          <p:cNvPr id="10" name="Gerade Verbindung mit Pfeil 9">
            <a:extLst>
              <a:ext uri="{FF2B5EF4-FFF2-40B4-BE49-F238E27FC236}">
                <a16:creationId xmlns:a16="http://schemas.microsoft.com/office/drawing/2014/main" id="{D1FD8865-F7A1-4D08-8B1D-B8677E60A95E}"/>
              </a:ext>
            </a:extLst>
          </p:cNvPr>
          <p:cNvCxnSpPr/>
          <p:nvPr/>
        </p:nvCxnSpPr>
        <p:spPr>
          <a:xfrm>
            <a:off x="1228437" y="1360965"/>
            <a:ext cx="0" cy="27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DFED8121-C8AE-4752-AD83-B86FC0148015}"/>
              </a:ext>
            </a:extLst>
          </p:cNvPr>
          <p:cNvCxnSpPr/>
          <p:nvPr/>
        </p:nvCxnSpPr>
        <p:spPr>
          <a:xfrm>
            <a:off x="1237673" y="2000461"/>
            <a:ext cx="0" cy="35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A4C3CE5C-F62F-4ACA-AAB6-AB0F5B300D9E}"/>
              </a:ext>
            </a:extLst>
          </p:cNvPr>
          <p:cNvSpPr txBox="1"/>
          <p:nvPr/>
        </p:nvSpPr>
        <p:spPr>
          <a:xfrm>
            <a:off x="1006028" y="2400270"/>
            <a:ext cx="1620572" cy="369332"/>
          </a:xfrm>
          <a:prstGeom prst="rect">
            <a:avLst/>
          </a:prstGeom>
          <a:noFill/>
        </p:spPr>
        <p:txBody>
          <a:bodyPr wrap="none" rtlCol="0">
            <a:spAutoFit/>
          </a:bodyPr>
          <a:lstStyle/>
          <a:p>
            <a:r>
              <a:rPr lang="de-DE" dirty="0"/>
              <a:t>Kundenwunsch</a:t>
            </a:r>
            <a:endParaRPr lang="en-US" dirty="0"/>
          </a:p>
        </p:txBody>
      </p:sp>
    </p:spTree>
    <p:extLst>
      <p:ext uri="{BB962C8B-B14F-4D97-AF65-F5344CB8AC3E}">
        <p14:creationId xmlns:p14="http://schemas.microsoft.com/office/powerpoint/2010/main" val="118911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DE" dirty="0"/>
              <a:t>Entity </a:t>
            </a:r>
            <a:r>
              <a:rPr lang="en-GB" dirty="0"/>
              <a:t>Relationship</a:t>
            </a:r>
            <a:r>
              <a:rPr lang="de-DE" dirty="0"/>
              <a:t> Model</a:t>
            </a:r>
          </a:p>
        </p:txBody>
      </p:sp>
      <p:sp>
        <p:nvSpPr>
          <p:cNvPr id="4" name="Untertitel 3"/>
          <p:cNvSpPr>
            <a:spLocks noGrp="1"/>
          </p:cNvSpPr>
          <p:nvPr>
            <p:ph type="subTitle" idx="1"/>
          </p:nvPr>
        </p:nvSpPr>
        <p:spPr/>
        <p:txBody>
          <a:bodyPr/>
          <a:lstStyle/>
          <a:p>
            <a:r>
              <a:rPr lang="de-DE" dirty="0"/>
              <a:t>Pille Wetterauer</a:t>
            </a:r>
          </a:p>
        </p:txBody>
      </p:sp>
    </p:spTree>
    <p:extLst>
      <p:ext uri="{BB962C8B-B14F-4D97-AF65-F5344CB8AC3E}">
        <p14:creationId xmlns:p14="http://schemas.microsoft.com/office/powerpoint/2010/main" val="198234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Modellierung der operativen DB</a:t>
            </a:r>
          </a:p>
        </p:txBody>
      </p:sp>
      <p:sp>
        <p:nvSpPr>
          <p:cNvPr id="3" name="Inhaltsplatzhalter 2"/>
          <p:cNvSpPr>
            <a:spLocks noGrp="1"/>
          </p:cNvSpPr>
          <p:nvPr>
            <p:ph idx="1"/>
          </p:nvPr>
        </p:nvSpPr>
        <p:spPr/>
        <p:txBody>
          <a:bodyPr/>
          <a:lstStyle/>
          <a:p>
            <a:pPr>
              <a:lnSpc>
                <a:spcPct val="150000"/>
              </a:lnSpc>
            </a:pPr>
            <a:r>
              <a:rPr lang="de-DE" dirty="0"/>
              <a:t>Ziele:</a:t>
            </a:r>
          </a:p>
          <a:p>
            <a:pPr lvl="1">
              <a:lnSpc>
                <a:spcPct val="150000"/>
              </a:lnSpc>
              <a:buFont typeface="Wingdings" panose="05000000000000000000" pitchFamily="2" charset="2"/>
              <a:buChar char="Ø"/>
            </a:pPr>
            <a:r>
              <a:rPr lang="de-DE" dirty="0"/>
              <a:t>Kundendaten         Kunden sind Käufer oder Verkäufer</a:t>
            </a:r>
          </a:p>
        </p:txBody>
      </p:sp>
      <p:sp>
        <p:nvSpPr>
          <p:cNvPr id="4" name="Pfeil nach rechts 3"/>
          <p:cNvSpPr/>
          <p:nvPr/>
        </p:nvSpPr>
        <p:spPr>
          <a:xfrm>
            <a:off x="3947964" y="3024594"/>
            <a:ext cx="388188" cy="250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1908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668" y="2337759"/>
            <a:ext cx="7623655" cy="3220438"/>
          </a:xfrm>
          <a:prstGeom prst="rect">
            <a:avLst/>
          </a:prstGeom>
        </p:spPr>
      </p:pic>
      <p:sp>
        <p:nvSpPr>
          <p:cNvPr id="6" name="Titel 1"/>
          <p:cNvSpPr>
            <a:spLocks noGrp="1"/>
          </p:cNvSpPr>
          <p:nvPr>
            <p:ph type="title"/>
          </p:nvPr>
        </p:nvSpPr>
        <p:spPr/>
        <p:txBody>
          <a:bodyPr/>
          <a:lstStyle/>
          <a:p>
            <a:r>
              <a:rPr lang="de-DE" dirty="0"/>
              <a:t>Modellierung: Kunde</a:t>
            </a:r>
          </a:p>
        </p:txBody>
      </p:sp>
    </p:spTree>
    <p:extLst>
      <p:ext uri="{BB962C8B-B14F-4D97-AF65-F5344CB8AC3E}">
        <p14:creationId xmlns:p14="http://schemas.microsoft.com/office/powerpoint/2010/main" val="51458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Modellierung des operativen DB</a:t>
            </a:r>
          </a:p>
        </p:txBody>
      </p:sp>
      <p:sp>
        <p:nvSpPr>
          <p:cNvPr id="3" name="Inhaltsplatzhalter 2"/>
          <p:cNvSpPr>
            <a:spLocks noGrp="1"/>
          </p:cNvSpPr>
          <p:nvPr>
            <p:ph idx="1"/>
          </p:nvPr>
        </p:nvSpPr>
        <p:spPr/>
        <p:txBody>
          <a:bodyPr>
            <a:normAutofit/>
          </a:bodyPr>
          <a:lstStyle/>
          <a:p>
            <a:pPr>
              <a:lnSpc>
                <a:spcPct val="150000"/>
              </a:lnSpc>
            </a:pPr>
            <a:r>
              <a:rPr lang="de-DE" dirty="0"/>
              <a:t>Ziele:</a:t>
            </a:r>
          </a:p>
          <a:p>
            <a:pPr lvl="1">
              <a:lnSpc>
                <a:spcPct val="150000"/>
              </a:lnSpc>
              <a:buFont typeface="Wingdings" panose="05000000000000000000" pitchFamily="2" charset="2"/>
              <a:buChar char="Ø"/>
            </a:pPr>
            <a:r>
              <a:rPr lang="de-DE" dirty="0"/>
              <a:t>Kundendaten         Kunden sind Käufer oder Verkäufer</a:t>
            </a:r>
          </a:p>
          <a:p>
            <a:pPr lvl="1">
              <a:lnSpc>
                <a:spcPct val="150000"/>
              </a:lnSpc>
              <a:buFont typeface="Wingdings" panose="05000000000000000000" pitchFamily="2" charset="2"/>
              <a:buChar char="Ø"/>
            </a:pPr>
            <a:r>
              <a:rPr lang="de-DE" dirty="0"/>
              <a:t>Kundenwünsche</a:t>
            </a:r>
          </a:p>
          <a:p>
            <a:pPr lvl="1">
              <a:lnSpc>
                <a:spcPct val="150000"/>
              </a:lnSpc>
              <a:buFont typeface="Wingdings" panose="05000000000000000000" pitchFamily="2" charset="2"/>
              <a:buChar char="Ø"/>
            </a:pPr>
            <a:r>
              <a:rPr lang="de-DE" dirty="0"/>
              <a:t>Objekte, die zu verkauf stehen</a:t>
            </a:r>
          </a:p>
          <a:p>
            <a:pPr lvl="1">
              <a:lnSpc>
                <a:spcPct val="150000"/>
              </a:lnSpc>
              <a:buFont typeface="Wingdings" panose="05000000000000000000" pitchFamily="2" charset="2"/>
              <a:buChar char="Ø"/>
            </a:pPr>
            <a:r>
              <a:rPr lang="de-DE" dirty="0" err="1"/>
              <a:t>Matching</a:t>
            </a:r>
            <a:r>
              <a:rPr lang="de-DE" dirty="0"/>
              <a:t> von Kundenwünschen zu Objekten</a:t>
            </a:r>
          </a:p>
          <a:p>
            <a:pPr marL="457200" lvl="1" indent="0">
              <a:lnSpc>
                <a:spcPct val="150000"/>
              </a:lnSpc>
              <a:buNone/>
            </a:pPr>
            <a:endParaRPr lang="de-DE" dirty="0"/>
          </a:p>
        </p:txBody>
      </p:sp>
      <p:sp>
        <p:nvSpPr>
          <p:cNvPr id="4" name="Pfeil nach rechts 3"/>
          <p:cNvSpPr/>
          <p:nvPr/>
        </p:nvSpPr>
        <p:spPr>
          <a:xfrm>
            <a:off x="3947964" y="3015450"/>
            <a:ext cx="388188" cy="250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3412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71600" y="685800"/>
            <a:ext cx="10561320" cy="1485900"/>
          </a:xfrm>
        </p:spPr>
        <p:txBody>
          <a:bodyPr/>
          <a:lstStyle/>
          <a:p>
            <a:r>
              <a:rPr lang="de-DE" dirty="0"/>
              <a:t>Modellierung: Kundenwünsche und Objekte</a:t>
            </a:r>
          </a:p>
        </p:txBody>
      </p:sp>
      <p:sp>
        <p:nvSpPr>
          <p:cNvPr id="6" name="Parallelogramm 5"/>
          <p:cNvSpPr/>
          <p:nvPr/>
        </p:nvSpPr>
        <p:spPr>
          <a:xfrm>
            <a:off x="6653718" y="1567592"/>
            <a:ext cx="2153851" cy="3536830"/>
          </a:xfrm>
          <a:prstGeom prst="parallelogram">
            <a:avLst/>
          </a:prstGeom>
          <a:solidFill>
            <a:srgbClr val="FF0000">
              <a:alpha val="5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61" y="1690688"/>
            <a:ext cx="9379591" cy="2579387"/>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295" y="3653915"/>
            <a:ext cx="6424705" cy="2427707"/>
          </a:xfrm>
          <a:prstGeom prst="rect">
            <a:avLst/>
          </a:prstGeom>
        </p:spPr>
      </p:pic>
    </p:spTree>
    <p:extLst>
      <p:ext uri="{BB962C8B-B14F-4D97-AF65-F5344CB8AC3E}">
        <p14:creationId xmlns:p14="http://schemas.microsoft.com/office/powerpoint/2010/main" val="268649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71600" y="685800"/>
            <a:ext cx="10543032" cy="1485900"/>
          </a:xfrm>
        </p:spPr>
        <p:txBody>
          <a:bodyPr/>
          <a:lstStyle/>
          <a:p>
            <a:r>
              <a:rPr lang="de-DE" dirty="0"/>
              <a:t>Modellierung: Kundenwünsche und Objekte</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55" y="2197399"/>
            <a:ext cx="8541481" cy="3133725"/>
          </a:xfrm>
          <a:prstGeom prst="rect">
            <a:avLst/>
          </a:prstGeom>
        </p:spPr>
      </p:pic>
    </p:spTree>
    <p:extLst>
      <p:ext uri="{BB962C8B-B14F-4D97-AF65-F5344CB8AC3E}">
        <p14:creationId xmlns:p14="http://schemas.microsoft.com/office/powerpoint/2010/main" val="366962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692384" cy="1325563"/>
          </a:xfrm>
        </p:spPr>
        <p:txBody>
          <a:bodyPr/>
          <a:lstStyle/>
          <a:p>
            <a:r>
              <a:rPr lang="de-DE" dirty="0" err="1"/>
              <a:t>Matching</a:t>
            </a:r>
            <a:r>
              <a:rPr lang="de-DE" dirty="0"/>
              <a:t> von Kundenwünschen zu Objekten</a:t>
            </a:r>
          </a:p>
        </p:txBody>
      </p:sp>
      <p:sp>
        <p:nvSpPr>
          <p:cNvPr id="3" name="Inhaltsplatzhalter 2"/>
          <p:cNvSpPr>
            <a:spLocks noGrp="1"/>
          </p:cNvSpPr>
          <p:nvPr>
            <p:ph idx="1"/>
          </p:nvPr>
        </p:nvSpPr>
        <p:spPr>
          <a:xfrm>
            <a:off x="838200" y="1825625"/>
            <a:ext cx="7656576" cy="4351338"/>
          </a:xfrm>
        </p:spPr>
        <p:txBody>
          <a:bodyPr/>
          <a:lstStyle/>
          <a:p>
            <a:r>
              <a:rPr lang="de-DE" dirty="0"/>
              <a:t>Kriterien: </a:t>
            </a:r>
          </a:p>
          <a:p>
            <a:pPr lvl="1">
              <a:buFont typeface="Wingdings" panose="05000000000000000000" pitchFamily="2" charset="2"/>
              <a:buChar char="Ø"/>
            </a:pPr>
            <a:r>
              <a:rPr lang="de-DE" dirty="0"/>
              <a:t>Lage: JOIN zwischen „Kundenwunsch“ und „Objekt“</a:t>
            </a:r>
          </a:p>
          <a:p>
            <a:pPr lvl="1">
              <a:buFont typeface="Wingdings" panose="05000000000000000000" pitchFamily="2" charset="2"/>
              <a:buChar char="Ø"/>
            </a:pPr>
            <a:r>
              <a:rPr lang="de-DE" dirty="0"/>
              <a:t>Größe</a:t>
            </a:r>
          </a:p>
          <a:p>
            <a:pPr lvl="1">
              <a:buFont typeface="Wingdings" panose="05000000000000000000" pitchFamily="2" charset="2"/>
              <a:buChar char="Ø"/>
            </a:pPr>
            <a:r>
              <a:rPr lang="de-DE" dirty="0"/>
              <a:t>Preis</a:t>
            </a:r>
          </a:p>
        </p:txBody>
      </p:sp>
      <p:pic>
        <p:nvPicPr>
          <p:cNvPr id="4" name="Grafik 3"/>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67076"/>
          <a:stretch/>
        </p:blipFill>
        <p:spPr>
          <a:xfrm>
            <a:off x="2785780" y="2350008"/>
            <a:ext cx="6965173" cy="3367049"/>
          </a:xfrm>
          <a:prstGeom prst="rect">
            <a:avLst/>
          </a:prstGeom>
          <a:solidFill>
            <a:schemeClr val="bg1"/>
          </a:solidFill>
        </p:spPr>
      </p:pic>
      <p:pic>
        <p:nvPicPr>
          <p:cNvPr id="5" name="Grafik 4"/>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65722"/>
          <a:stretch/>
        </p:blipFill>
        <p:spPr>
          <a:xfrm>
            <a:off x="2547007" y="1381537"/>
            <a:ext cx="7229355" cy="3638519"/>
          </a:xfrm>
          <a:prstGeom prst="rect">
            <a:avLst/>
          </a:prstGeom>
          <a:solidFill>
            <a:schemeClr val="bg1"/>
          </a:solidFill>
        </p:spPr>
      </p:pic>
      <p:pic>
        <p:nvPicPr>
          <p:cNvPr id="6" name="Grafik 5"/>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1234" b="32044"/>
          <a:stretch/>
        </p:blipFill>
        <p:spPr>
          <a:xfrm>
            <a:off x="2568256" y="1690688"/>
            <a:ext cx="7173553" cy="3867912"/>
          </a:xfrm>
          <a:prstGeom prst="rect">
            <a:avLst/>
          </a:prstGeom>
          <a:solidFill>
            <a:schemeClr val="bg1"/>
          </a:solidFill>
        </p:spPr>
      </p:pic>
    </p:spTree>
    <p:extLst>
      <p:ext uri="{BB962C8B-B14F-4D97-AF65-F5344CB8AC3E}">
        <p14:creationId xmlns:p14="http://schemas.microsoft.com/office/powerpoint/2010/main" val="210571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hidden"/>
                                      </p:to>
                                    </p:set>
                                  </p:childTnLst>
                                </p:cTn>
                              </p:par>
                              <p:par>
                                <p:cTn id="17" presetID="1" presetClass="exit" presetSubtype="0" fill="hold" grpId="2"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hidden"/>
                                      </p:to>
                                    </p:set>
                                  </p:childTnLst>
                                </p:cTn>
                              </p:par>
                              <p:par>
                                <p:cTn id="19" presetID="1" presetClass="exit" presetSubtype="0" fill="hold" grpId="2"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hidden"/>
                                      </p:to>
                                    </p:set>
                                  </p:childTnLst>
                                </p:cTn>
                              </p:par>
                              <p:par>
                                <p:cTn id="21" presetID="1" presetClass="exit" presetSubtype="0" fill="hold" grpId="2"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3" grpId="2"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Modellierung des operativen DB</a:t>
            </a:r>
          </a:p>
        </p:txBody>
      </p:sp>
      <p:sp>
        <p:nvSpPr>
          <p:cNvPr id="3" name="Inhaltsplatzhalter 2"/>
          <p:cNvSpPr>
            <a:spLocks noGrp="1"/>
          </p:cNvSpPr>
          <p:nvPr>
            <p:ph idx="1"/>
          </p:nvPr>
        </p:nvSpPr>
        <p:spPr/>
        <p:txBody>
          <a:bodyPr>
            <a:normAutofit/>
          </a:bodyPr>
          <a:lstStyle/>
          <a:p>
            <a:pPr>
              <a:lnSpc>
                <a:spcPct val="150000"/>
              </a:lnSpc>
            </a:pPr>
            <a:r>
              <a:rPr lang="de-DE" dirty="0"/>
              <a:t>Ziele:</a:t>
            </a:r>
          </a:p>
          <a:p>
            <a:pPr lvl="1">
              <a:lnSpc>
                <a:spcPct val="150000"/>
              </a:lnSpc>
              <a:buFont typeface="Wingdings" panose="05000000000000000000" pitchFamily="2" charset="2"/>
              <a:buChar char="Ø"/>
            </a:pPr>
            <a:r>
              <a:rPr lang="de-DE" dirty="0"/>
              <a:t>Kundendaten         Kunden sind Käufer oder Verkäufer</a:t>
            </a:r>
          </a:p>
          <a:p>
            <a:pPr lvl="1">
              <a:lnSpc>
                <a:spcPct val="150000"/>
              </a:lnSpc>
              <a:buFont typeface="Wingdings" panose="05000000000000000000" pitchFamily="2" charset="2"/>
              <a:buChar char="Ø"/>
            </a:pPr>
            <a:r>
              <a:rPr lang="de-DE" dirty="0"/>
              <a:t>Kundenwünsche</a:t>
            </a:r>
          </a:p>
          <a:p>
            <a:pPr lvl="1">
              <a:lnSpc>
                <a:spcPct val="150000"/>
              </a:lnSpc>
              <a:buFont typeface="Wingdings" panose="05000000000000000000" pitchFamily="2" charset="2"/>
              <a:buChar char="Ø"/>
            </a:pPr>
            <a:r>
              <a:rPr lang="de-DE" dirty="0"/>
              <a:t>Objekte, die zu verkauf stehen</a:t>
            </a:r>
          </a:p>
          <a:p>
            <a:pPr lvl="1">
              <a:lnSpc>
                <a:spcPct val="150000"/>
              </a:lnSpc>
              <a:buFont typeface="Wingdings" panose="05000000000000000000" pitchFamily="2" charset="2"/>
              <a:buChar char="Ø"/>
            </a:pPr>
            <a:r>
              <a:rPr lang="de-DE" dirty="0" err="1"/>
              <a:t>Matching</a:t>
            </a:r>
            <a:r>
              <a:rPr lang="de-DE" dirty="0"/>
              <a:t> von Kundenwünschen zu Objekten</a:t>
            </a:r>
          </a:p>
          <a:p>
            <a:pPr lvl="1">
              <a:lnSpc>
                <a:spcPct val="150000"/>
              </a:lnSpc>
              <a:buFont typeface="Wingdings" panose="05000000000000000000" pitchFamily="2" charset="2"/>
              <a:buChar char="Ø"/>
            </a:pPr>
            <a:r>
              <a:rPr lang="de-DE" dirty="0"/>
              <a:t>Kontakte zwischen Weber AG und Kunden</a:t>
            </a:r>
          </a:p>
        </p:txBody>
      </p:sp>
      <p:sp>
        <p:nvSpPr>
          <p:cNvPr id="4" name="Pfeil nach rechts 3"/>
          <p:cNvSpPr/>
          <p:nvPr/>
        </p:nvSpPr>
        <p:spPr>
          <a:xfrm>
            <a:off x="3938820" y="3006306"/>
            <a:ext cx="388188" cy="250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32417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Modellierung: Kontakte</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296" y="1846347"/>
            <a:ext cx="7562088" cy="4543477"/>
          </a:xfrm>
          <a:prstGeom prst="rect">
            <a:avLst/>
          </a:prstGeom>
        </p:spPr>
      </p:pic>
    </p:spTree>
    <p:extLst>
      <p:ext uri="{BB962C8B-B14F-4D97-AF65-F5344CB8AC3E}">
        <p14:creationId xmlns:p14="http://schemas.microsoft.com/office/powerpoint/2010/main" val="208072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Anforderungs-analyse</a:t>
            </a:r>
          </a:p>
        </p:txBody>
      </p:sp>
      <p:sp>
        <p:nvSpPr>
          <p:cNvPr id="4" name="Untertitel 3"/>
          <p:cNvSpPr>
            <a:spLocks noGrp="1"/>
          </p:cNvSpPr>
          <p:nvPr>
            <p:ph type="subTitle" idx="1"/>
          </p:nvPr>
        </p:nvSpPr>
        <p:spPr/>
        <p:txBody>
          <a:bodyPr/>
          <a:lstStyle/>
          <a:p>
            <a:r>
              <a:rPr lang="de-DE" dirty="0"/>
              <a:t>Zoltan Schaaf</a:t>
            </a:r>
          </a:p>
        </p:txBody>
      </p:sp>
    </p:spTree>
    <p:extLst>
      <p:ext uri="{BB962C8B-B14F-4D97-AF65-F5344CB8AC3E}">
        <p14:creationId xmlns:p14="http://schemas.microsoft.com/office/powerpoint/2010/main" val="418410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Modellierung des operativen DB</a:t>
            </a:r>
          </a:p>
        </p:txBody>
      </p:sp>
      <p:sp>
        <p:nvSpPr>
          <p:cNvPr id="3" name="Inhaltsplatzhalter 2"/>
          <p:cNvSpPr>
            <a:spLocks noGrp="1"/>
          </p:cNvSpPr>
          <p:nvPr>
            <p:ph idx="1"/>
          </p:nvPr>
        </p:nvSpPr>
        <p:spPr/>
        <p:txBody>
          <a:bodyPr>
            <a:normAutofit fontScale="92500" lnSpcReduction="10000"/>
          </a:bodyPr>
          <a:lstStyle/>
          <a:p>
            <a:pPr>
              <a:lnSpc>
                <a:spcPct val="150000"/>
              </a:lnSpc>
            </a:pPr>
            <a:r>
              <a:rPr lang="de-DE" dirty="0"/>
              <a:t>Ziele:</a:t>
            </a:r>
          </a:p>
          <a:p>
            <a:pPr lvl="1">
              <a:lnSpc>
                <a:spcPct val="150000"/>
              </a:lnSpc>
              <a:buFont typeface="Wingdings" panose="05000000000000000000" pitchFamily="2" charset="2"/>
              <a:buChar char="Ø"/>
            </a:pPr>
            <a:r>
              <a:rPr lang="de-DE" dirty="0"/>
              <a:t>Kundendaten         Kunden sind Käufer oder Verkäufer</a:t>
            </a:r>
          </a:p>
          <a:p>
            <a:pPr lvl="1">
              <a:lnSpc>
                <a:spcPct val="150000"/>
              </a:lnSpc>
              <a:buFont typeface="Wingdings" panose="05000000000000000000" pitchFamily="2" charset="2"/>
              <a:buChar char="Ø"/>
            </a:pPr>
            <a:r>
              <a:rPr lang="de-DE" dirty="0"/>
              <a:t>Kundenwünsche</a:t>
            </a:r>
          </a:p>
          <a:p>
            <a:pPr lvl="1">
              <a:lnSpc>
                <a:spcPct val="150000"/>
              </a:lnSpc>
              <a:buFont typeface="Wingdings" panose="05000000000000000000" pitchFamily="2" charset="2"/>
              <a:buChar char="Ø"/>
            </a:pPr>
            <a:r>
              <a:rPr lang="de-DE" dirty="0"/>
              <a:t>Objekte, die zu verkauf stehen</a:t>
            </a:r>
          </a:p>
          <a:p>
            <a:pPr lvl="1">
              <a:lnSpc>
                <a:spcPct val="150000"/>
              </a:lnSpc>
              <a:buFont typeface="Wingdings" panose="05000000000000000000" pitchFamily="2" charset="2"/>
              <a:buChar char="Ø"/>
            </a:pPr>
            <a:r>
              <a:rPr lang="de-DE" dirty="0" err="1"/>
              <a:t>Matching</a:t>
            </a:r>
            <a:r>
              <a:rPr lang="de-DE" dirty="0"/>
              <a:t> von Kundenwünschen zu Objekten</a:t>
            </a:r>
          </a:p>
          <a:p>
            <a:pPr lvl="1">
              <a:lnSpc>
                <a:spcPct val="150000"/>
              </a:lnSpc>
              <a:buFont typeface="Wingdings" panose="05000000000000000000" pitchFamily="2" charset="2"/>
              <a:buChar char="Ø"/>
            </a:pPr>
            <a:r>
              <a:rPr lang="de-DE" dirty="0"/>
              <a:t>Kontakte zwischen Weber AG und Kunden</a:t>
            </a:r>
          </a:p>
          <a:p>
            <a:pPr lvl="1">
              <a:lnSpc>
                <a:spcPct val="150000"/>
              </a:lnSpc>
              <a:buFont typeface="Wingdings" panose="05000000000000000000" pitchFamily="2" charset="2"/>
              <a:buChar char="Ø"/>
            </a:pPr>
            <a:r>
              <a:rPr lang="de-DE" dirty="0"/>
              <a:t>Kauf</a:t>
            </a:r>
          </a:p>
        </p:txBody>
      </p:sp>
      <p:sp>
        <p:nvSpPr>
          <p:cNvPr id="4" name="Pfeil nach rechts 3"/>
          <p:cNvSpPr/>
          <p:nvPr/>
        </p:nvSpPr>
        <p:spPr>
          <a:xfrm>
            <a:off x="3819948" y="2924010"/>
            <a:ext cx="388188" cy="250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87808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Modellierung: Kauf</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985" y="1708976"/>
            <a:ext cx="4386263" cy="4199614"/>
          </a:xfrm>
          <a:prstGeom prst="rect">
            <a:avLst/>
          </a:prstGeom>
        </p:spPr>
      </p:pic>
    </p:spTree>
    <p:extLst>
      <p:ext uri="{BB962C8B-B14F-4D97-AF65-F5344CB8AC3E}">
        <p14:creationId xmlns:p14="http://schemas.microsoft.com/office/powerpoint/2010/main" val="8962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72517"/>
            <a:ext cx="9704832" cy="677291"/>
          </a:xfrm>
        </p:spPr>
        <p:txBody>
          <a:bodyPr>
            <a:normAutofit fontScale="90000"/>
          </a:bodyPr>
          <a:lstStyle/>
          <a:p>
            <a:r>
              <a:rPr lang="de-DE" dirty="0"/>
              <a:t>Gesamtmodell Weber AG Real Estate</a:t>
            </a:r>
          </a:p>
        </p:txBody>
      </p:sp>
      <p:pic>
        <p:nvPicPr>
          <p:cNvPr id="4" name="Grafik 3"/>
          <p:cNvPicPr>
            <a:picLocks noChangeAspect="1"/>
          </p:cNvPicPr>
          <p:nvPr/>
        </p:nvPicPr>
        <p:blipFill>
          <a:blip r:embed="rId2"/>
          <a:stretch>
            <a:fillRect/>
          </a:stretch>
        </p:blipFill>
        <p:spPr>
          <a:xfrm>
            <a:off x="2941320" y="685329"/>
            <a:ext cx="6760464" cy="6163488"/>
          </a:xfrm>
          <a:prstGeom prst="rect">
            <a:avLst/>
          </a:prstGeom>
        </p:spPr>
      </p:pic>
    </p:spTree>
    <p:extLst>
      <p:ext uri="{BB962C8B-B14F-4D97-AF65-F5344CB8AC3E}">
        <p14:creationId xmlns:p14="http://schemas.microsoft.com/office/powerpoint/2010/main" val="2229157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Umsetzung: Prototyp in Access</a:t>
            </a:r>
          </a:p>
        </p:txBody>
      </p:sp>
      <p:pic>
        <p:nvPicPr>
          <p:cNvPr id="5" name="Grafik 4"/>
          <p:cNvPicPr>
            <a:picLocks noChangeAspect="1"/>
          </p:cNvPicPr>
          <p:nvPr/>
        </p:nvPicPr>
        <p:blipFill>
          <a:blip r:embed="rId2"/>
          <a:stretch>
            <a:fillRect/>
          </a:stretch>
        </p:blipFill>
        <p:spPr>
          <a:xfrm>
            <a:off x="4247197" y="2101405"/>
            <a:ext cx="3122867" cy="3122867"/>
          </a:xfrm>
          <a:prstGeom prst="rect">
            <a:avLst/>
          </a:prstGeom>
        </p:spPr>
      </p:pic>
    </p:spTree>
    <p:extLst>
      <p:ext uri="{BB962C8B-B14F-4D97-AF65-F5344CB8AC3E}">
        <p14:creationId xmlns:p14="http://schemas.microsoft.com/office/powerpoint/2010/main" val="233618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Datawarehouse</a:t>
            </a:r>
          </a:p>
        </p:txBody>
      </p:sp>
      <p:sp>
        <p:nvSpPr>
          <p:cNvPr id="4" name="Untertitel 3"/>
          <p:cNvSpPr>
            <a:spLocks noGrp="1"/>
          </p:cNvSpPr>
          <p:nvPr>
            <p:ph type="subTitle" idx="1"/>
          </p:nvPr>
        </p:nvSpPr>
        <p:spPr/>
        <p:txBody>
          <a:bodyPr/>
          <a:lstStyle/>
          <a:p>
            <a:r>
              <a:rPr lang="de-DE" dirty="0" err="1"/>
              <a:t>Pragya</a:t>
            </a:r>
            <a:r>
              <a:rPr lang="de-DE" dirty="0"/>
              <a:t> </a:t>
            </a:r>
            <a:r>
              <a:rPr lang="de-DE" dirty="0" err="1"/>
              <a:t>Kaundal</a:t>
            </a:r>
            <a:endParaRPr lang="de-DE" dirty="0"/>
          </a:p>
        </p:txBody>
      </p:sp>
    </p:spTree>
    <p:extLst>
      <p:ext uri="{BB962C8B-B14F-4D97-AF65-F5344CB8AC3E}">
        <p14:creationId xmlns:p14="http://schemas.microsoft.com/office/powerpoint/2010/main" val="1900066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8800F-0168-4345-A033-1C99F7C19AC1}"/>
              </a:ext>
            </a:extLst>
          </p:cNvPr>
          <p:cNvSpPr>
            <a:spLocks noGrp="1"/>
          </p:cNvSpPr>
          <p:nvPr>
            <p:ph type="title"/>
          </p:nvPr>
        </p:nvSpPr>
        <p:spPr/>
        <p:txBody>
          <a:bodyPr/>
          <a:lstStyle/>
          <a:p>
            <a:r>
              <a:rPr lang="de-DE" dirty="0"/>
              <a:t>Planung eines Datawarehouse</a:t>
            </a:r>
          </a:p>
        </p:txBody>
      </p:sp>
      <p:sp>
        <p:nvSpPr>
          <p:cNvPr id="3" name="Inhaltsplatzhalter 2">
            <a:extLst>
              <a:ext uri="{FF2B5EF4-FFF2-40B4-BE49-F238E27FC236}">
                <a16:creationId xmlns:a16="http://schemas.microsoft.com/office/drawing/2014/main" id="{5948137D-F8A0-46E0-92A6-FCFEE1BD7ECF}"/>
              </a:ext>
            </a:extLst>
          </p:cNvPr>
          <p:cNvSpPr>
            <a:spLocks noGrp="1"/>
          </p:cNvSpPr>
          <p:nvPr>
            <p:ph idx="1"/>
          </p:nvPr>
        </p:nvSpPr>
        <p:spPr/>
        <p:txBody>
          <a:bodyPr/>
          <a:lstStyle/>
          <a:p>
            <a:r>
              <a:rPr lang="de-DE" dirty="0"/>
              <a:t>Die Fragestellung, das analysiert werden soll, bezieht sich auf die Effektivität (wie oft stehen die Mitarbeiter von Weber AG im Kontakt mit den Kunden, bis es zu einem Kauf kommt?) und die Faktoren, die eine Kaufentscheidung beeinflussen (Art des Objektes, Objektmerkmale, Ort, Preis).</a:t>
            </a:r>
          </a:p>
        </p:txBody>
      </p:sp>
    </p:spTree>
    <p:extLst>
      <p:ext uri="{BB962C8B-B14F-4D97-AF65-F5344CB8AC3E}">
        <p14:creationId xmlns:p14="http://schemas.microsoft.com/office/powerpoint/2010/main" val="2067379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7C0DF0-5CEC-429B-BEAA-3019F142770A}"/>
              </a:ext>
            </a:extLst>
          </p:cNvPr>
          <p:cNvSpPr>
            <a:spLocks noGrp="1"/>
          </p:cNvSpPr>
          <p:nvPr>
            <p:ph type="title"/>
          </p:nvPr>
        </p:nvSpPr>
        <p:spPr/>
        <p:txBody>
          <a:bodyPr/>
          <a:lstStyle/>
          <a:p>
            <a:r>
              <a:rPr lang="de-DE" dirty="0"/>
              <a:t>DWH Architektur</a:t>
            </a:r>
          </a:p>
        </p:txBody>
      </p:sp>
      <p:pic>
        <p:nvPicPr>
          <p:cNvPr id="4" name="Inhaltsplatzhalter 3">
            <a:extLst>
              <a:ext uri="{FF2B5EF4-FFF2-40B4-BE49-F238E27FC236}">
                <a16:creationId xmlns:a16="http://schemas.microsoft.com/office/drawing/2014/main" id="{31BF7897-2231-4D1F-90F1-FAF77266BEF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82414" y="1440319"/>
            <a:ext cx="8157427" cy="4784900"/>
          </a:xfrm>
          <a:prstGeom prst="rect">
            <a:avLst/>
          </a:prstGeom>
        </p:spPr>
      </p:pic>
    </p:spTree>
    <p:extLst>
      <p:ext uri="{BB962C8B-B14F-4D97-AF65-F5344CB8AC3E}">
        <p14:creationId xmlns:p14="http://schemas.microsoft.com/office/powerpoint/2010/main" val="1947369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15BB2F-3936-4E7F-B046-700F38293918}"/>
              </a:ext>
            </a:extLst>
          </p:cNvPr>
          <p:cNvSpPr>
            <a:spLocks noGrp="1"/>
          </p:cNvSpPr>
          <p:nvPr>
            <p:ph type="title"/>
          </p:nvPr>
        </p:nvSpPr>
        <p:spPr/>
        <p:txBody>
          <a:bodyPr/>
          <a:lstStyle/>
          <a:p>
            <a:r>
              <a:rPr lang="de-DE" dirty="0"/>
              <a:t>DWH Modell</a:t>
            </a:r>
          </a:p>
        </p:txBody>
      </p:sp>
      <p:sp>
        <p:nvSpPr>
          <p:cNvPr id="3" name="Inhaltsplatzhalter 2">
            <a:extLst>
              <a:ext uri="{FF2B5EF4-FFF2-40B4-BE49-F238E27FC236}">
                <a16:creationId xmlns:a16="http://schemas.microsoft.com/office/drawing/2014/main" id="{7856DC3C-554B-40FE-97E9-EEF568EF70B5}"/>
              </a:ext>
            </a:extLst>
          </p:cNvPr>
          <p:cNvSpPr>
            <a:spLocks noGrp="1"/>
          </p:cNvSpPr>
          <p:nvPr>
            <p:ph idx="1"/>
          </p:nvPr>
        </p:nvSpPr>
        <p:spPr/>
        <p:txBody>
          <a:bodyPr>
            <a:normAutofit/>
          </a:bodyPr>
          <a:lstStyle/>
          <a:p>
            <a:r>
              <a:rPr lang="en-US" dirty="0"/>
              <a:t>Das Modell </a:t>
            </a:r>
            <a:r>
              <a:rPr lang="en-US" dirty="0" err="1"/>
              <a:t>beinhaltet</a:t>
            </a:r>
            <a:r>
              <a:rPr lang="en-US" dirty="0"/>
              <a:t> </a:t>
            </a:r>
            <a:r>
              <a:rPr lang="en-US" dirty="0" err="1"/>
              <a:t>zwei</a:t>
            </a:r>
            <a:r>
              <a:rPr lang="en-US" dirty="0"/>
              <a:t> </a:t>
            </a:r>
            <a:r>
              <a:rPr lang="en-US" dirty="0" err="1"/>
              <a:t>Faktentabellen</a:t>
            </a:r>
            <a:r>
              <a:rPr lang="en-US" dirty="0"/>
              <a:t>: </a:t>
            </a:r>
            <a:r>
              <a:rPr lang="en-US" dirty="0" err="1"/>
              <a:t>Kontakt</a:t>
            </a:r>
            <a:r>
              <a:rPr lang="en-US" dirty="0"/>
              <a:t> und </a:t>
            </a:r>
            <a:r>
              <a:rPr lang="en-US" dirty="0" err="1"/>
              <a:t>Kauf</a:t>
            </a:r>
            <a:r>
              <a:rPr lang="en-US" dirty="0"/>
              <a:t>. </a:t>
            </a:r>
            <a:r>
              <a:rPr lang="en-US" dirty="0" err="1"/>
              <a:t>Als</a:t>
            </a:r>
            <a:r>
              <a:rPr lang="en-US" dirty="0"/>
              <a:t> </a:t>
            </a:r>
            <a:r>
              <a:rPr lang="en-US" dirty="0" err="1"/>
              <a:t>Dimensionen</a:t>
            </a:r>
            <a:r>
              <a:rPr lang="en-US" dirty="0"/>
              <a:t> </a:t>
            </a:r>
            <a:r>
              <a:rPr lang="en-US" dirty="0" err="1"/>
              <a:t>sind</a:t>
            </a:r>
            <a:r>
              <a:rPr lang="en-US" dirty="0"/>
              <a:t> </a:t>
            </a:r>
            <a:r>
              <a:rPr lang="en-US" dirty="0" err="1"/>
              <a:t>folgende</a:t>
            </a:r>
            <a:r>
              <a:rPr lang="en-US" dirty="0"/>
              <a:t> </a:t>
            </a:r>
            <a:r>
              <a:rPr lang="en-US" dirty="0" err="1"/>
              <a:t>Tabellen</a:t>
            </a:r>
            <a:r>
              <a:rPr lang="en-US" dirty="0"/>
              <a:t> (</a:t>
            </a:r>
            <a:r>
              <a:rPr lang="en-US" dirty="0" err="1"/>
              <a:t>mit</a:t>
            </a:r>
            <a:r>
              <a:rPr lang="en-US" dirty="0"/>
              <a:t> </a:t>
            </a:r>
            <a:r>
              <a:rPr lang="en-US" dirty="0" err="1"/>
              <a:t>ihren</a:t>
            </a:r>
            <a:r>
              <a:rPr lang="en-US" dirty="0"/>
              <a:t> </a:t>
            </a:r>
            <a:r>
              <a:rPr lang="en-US" dirty="0" err="1"/>
              <a:t>Hierarchien</a:t>
            </a:r>
            <a:r>
              <a:rPr lang="en-US" dirty="0"/>
              <a:t>) </a:t>
            </a:r>
            <a:r>
              <a:rPr lang="en-US" dirty="0" err="1"/>
              <a:t>vorgesehen</a:t>
            </a:r>
            <a:r>
              <a:rPr lang="en-US" dirty="0"/>
              <a:t>:</a:t>
            </a:r>
          </a:p>
          <a:p>
            <a:r>
              <a:rPr lang="en-US" dirty="0"/>
              <a:t>Zeit (Tag -&gt; </a:t>
            </a:r>
            <a:r>
              <a:rPr lang="en-US" dirty="0" err="1"/>
              <a:t>Woche</a:t>
            </a:r>
            <a:r>
              <a:rPr lang="en-US" dirty="0"/>
              <a:t> -&gt; Monat -&gt; Quartal -&gt; </a:t>
            </a:r>
            <a:r>
              <a:rPr lang="en-US" dirty="0" err="1"/>
              <a:t>Jahr</a:t>
            </a:r>
            <a:r>
              <a:rPr lang="en-US" dirty="0"/>
              <a:t>)</a:t>
            </a:r>
          </a:p>
          <a:p>
            <a:r>
              <a:rPr lang="en-US" dirty="0" err="1"/>
              <a:t>Aktion</a:t>
            </a:r>
            <a:r>
              <a:rPr lang="en-US" dirty="0"/>
              <a:t> (</a:t>
            </a:r>
            <a:r>
              <a:rPr lang="en-US" dirty="0" err="1"/>
              <a:t>vgl</a:t>
            </a:r>
            <a:r>
              <a:rPr lang="en-US" dirty="0"/>
              <a:t>. </a:t>
            </a:r>
            <a:r>
              <a:rPr lang="en-US" dirty="0" err="1"/>
              <a:t>Aktion-Tabelle</a:t>
            </a:r>
            <a:r>
              <a:rPr lang="en-US" dirty="0"/>
              <a:t> </a:t>
            </a:r>
            <a:r>
              <a:rPr lang="en-US" dirty="0" err="1"/>
              <a:t>im</a:t>
            </a:r>
            <a:r>
              <a:rPr lang="en-US" dirty="0"/>
              <a:t> op. DB)</a:t>
            </a:r>
          </a:p>
          <a:p>
            <a:r>
              <a:rPr lang="en-US" dirty="0" err="1"/>
              <a:t>Kontaktart</a:t>
            </a:r>
            <a:r>
              <a:rPr lang="en-US" dirty="0"/>
              <a:t> (</a:t>
            </a:r>
            <a:r>
              <a:rPr lang="en-US" dirty="0" err="1"/>
              <a:t>vgl</a:t>
            </a:r>
            <a:r>
              <a:rPr lang="en-US" dirty="0"/>
              <a:t>. </a:t>
            </a:r>
            <a:r>
              <a:rPr lang="en-US" dirty="0" err="1"/>
              <a:t>Kontaktart-Tabelle</a:t>
            </a:r>
            <a:r>
              <a:rPr lang="en-US" dirty="0"/>
              <a:t> </a:t>
            </a:r>
            <a:r>
              <a:rPr lang="en-US" dirty="0" err="1"/>
              <a:t>im</a:t>
            </a:r>
            <a:r>
              <a:rPr lang="en-US" dirty="0"/>
              <a:t> op. DB)</a:t>
            </a:r>
          </a:p>
          <a:p>
            <a:r>
              <a:rPr lang="en-US" dirty="0"/>
              <a:t>Kunde (</a:t>
            </a:r>
            <a:r>
              <a:rPr lang="en-US" dirty="0" err="1"/>
              <a:t>Straße</a:t>
            </a:r>
            <a:r>
              <a:rPr lang="en-US" dirty="0"/>
              <a:t> -&gt; Lage -&gt; Ort; Kunde -&gt; </a:t>
            </a:r>
            <a:r>
              <a:rPr lang="en-US" dirty="0" err="1"/>
              <a:t>Kundentyp</a:t>
            </a:r>
            <a:r>
              <a:rPr lang="en-US" dirty="0"/>
              <a:t>)</a:t>
            </a:r>
          </a:p>
          <a:p>
            <a:r>
              <a:rPr lang="en-US" dirty="0"/>
              <a:t>Mitarbeiter (</a:t>
            </a:r>
            <a:r>
              <a:rPr lang="en-US" dirty="0" err="1"/>
              <a:t>vgl</a:t>
            </a:r>
            <a:r>
              <a:rPr lang="en-US" dirty="0"/>
              <a:t>. Mitarbeiter-</a:t>
            </a:r>
            <a:r>
              <a:rPr lang="en-US" dirty="0" err="1"/>
              <a:t>Tabelle</a:t>
            </a:r>
            <a:r>
              <a:rPr lang="en-US" dirty="0"/>
              <a:t> </a:t>
            </a:r>
            <a:r>
              <a:rPr lang="en-US" dirty="0" err="1"/>
              <a:t>im</a:t>
            </a:r>
            <a:r>
              <a:rPr lang="en-US" dirty="0"/>
              <a:t> op. DB)</a:t>
            </a:r>
          </a:p>
          <a:p>
            <a:r>
              <a:rPr lang="en-US" dirty="0" err="1"/>
              <a:t>Objekt</a:t>
            </a:r>
            <a:r>
              <a:rPr lang="en-US" dirty="0"/>
              <a:t> (</a:t>
            </a:r>
            <a:r>
              <a:rPr lang="en-US" dirty="0" err="1"/>
              <a:t>Straße</a:t>
            </a:r>
            <a:r>
              <a:rPr lang="en-US" dirty="0"/>
              <a:t> -&gt; Lage -&gt; Ort)</a:t>
            </a:r>
            <a:endParaRPr lang="de-DE" dirty="0"/>
          </a:p>
        </p:txBody>
      </p:sp>
    </p:spTree>
    <p:extLst>
      <p:ext uri="{BB962C8B-B14F-4D97-AF65-F5344CB8AC3E}">
        <p14:creationId xmlns:p14="http://schemas.microsoft.com/office/powerpoint/2010/main" val="280323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72EDDE-B6F6-47E9-B641-FB299F131CBC}"/>
              </a:ext>
            </a:extLst>
          </p:cNvPr>
          <p:cNvSpPr>
            <a:spLocks noGrp="1"/>
          </p:cNvSpPr>
          <p:nvPr>
            <p:ph type="title"/>
          </p:nvPr>
        </p:nvSpPr>
        <p:spPr/>
        <p:txBody>
          <a:bodyPr/>
          <a:lstStyle/>
          <a:p>
            <a:r>
              <a:rPr lang="de-DE" dirty="0"/>
              <a:t>DWH Modell</a:t>
            </a:r>
          </a:p>
        </p:txBody>
      </p:sp>
      <p:pic>
        <p:nvPicPr>
          <p:cNvPr id="4" name="Inhaltsplatzhalter 3" descr="Galaxy">
            <a:extLst>
              <a:ext uri="{FF2B5EF4-FFF2-40B4-BE49-F238E27FC236}">
                <a16:creationId xmlns:a16="http://schemas.microsoft.com/office/drawing/2014/main" id="{1E31907F-0C5D-4DEE-9C7F-7BABBF51F218}"/>
              </a:ext>
            </a:extLst>
          </p:cNvPr>
          <p:cNvPicPr>
            <a:picLocks noGrp="1"/>
          </p:cNvPicPr>
          <p:nvPr>
            <p:ph idx="1"/>
          </p:nvPr>
        </p:nvPicPr>
        <p:blipFill>
          <a:blip r:embed="rId2">
            <a:extLst>
              <a:ext uri="{28A0092B-C50C-407E-A947-70E740481C1C}">
                <a14:useLocalDpi xmlns:a14="http://schemas.microsoft.com/office/drawing/2010/main" val="0"/>
              </a:ext>
            </a:extLst>
          </a:blip>
          <a:srcRect b="27655"/>
          <a:stretch>
            <a:fillRect/>
          </a:stretch>
        </p:blipFill>
        <p:spPr bwMode="auto">
          <a:xfrm>
            <a:off x="4809745" y="201168"/>
            <a:ext cx="6062472" cy="6547104"/>
          </a:xfrm>
          <a:prstGeom prst="rect">
            <a:avLst/>
          </a:prstGeom>
          <a:noFill/>
          <a:ln>
            <a:noFill/>
          </a:ln>
        </p:spPr>
      </p:pic>
    </p:spTree>
    <p:extLst>
      <p:ext uri="{BB962C8B-B14F-4D97-AF65-F5344CB8AC3E}">
        <p14:creationId xmlns:p14="http://schemas.microsoft.com/office/powerpoint/2010/main" val="412412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Datenqualität (Leads)</a:t>
            </a:r>
          </a:p>
        </p:txBody>
      </p:sp>
      <p:sp>
        <p:nvSpPr>
          <p:cNvPr id="4" name="Untertitel 3"/>
          <p:cNvSpPr>
            <a:spLocks noGrp="1"/>
          </p:cNvSpPr>
          <p:nvPr>
            <p:ph type="subTitle" idx="1"/>
          </p:nvPr>
        </p:nvSpPr>
        <p:spPr/>
        <p:txBody>
          <a:bodyPr/>
          <a:lstStyle/>
          <a:p>
            <a:r>
              <a:rPr lang="de-DE" dirty="0"/>
              <a:t>Zoltan Schaaf</a:t>
            </a:r>
          </a:p>
        </p:txBody>
      </p:sp>
    </p:spTree>
    <p:extLst>
      <p:ext uri="{BB962C8B-B14F-4D97-AF65-F5344CB8AC3E}">
        <p14:creationId xmlns:p14="http://schemas.microsoft.com/office/powerpoint/2010/main" val="121324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0F156-AB0E-478C-B53C-9391D9CE8875}"/>
              </a:ext>
            </a:extLst>
          </p:cNvPr>
          <p:cNvSpPr>
            <a:spLocks noGrp="1"/>
          </p:cNvSpPr>
          <p:nvPr>
            <p:ph type="title"/>
          </p:nvPr>
        </p:nvSpPr>
        <p:spPr/>
        <p:txBody>
          <a:bodyPr/>
          <a:lstStyle/>
          <a:p>
            <a:r>
              <a:rPr lang="de-DE" b="1" dirty="0"/>
              <a:t>Einleitung</a:t>
            </a:r>
            <a:endParaRPr lang="de-DE" dirty="0"/>
          </a:p>
        </p:txBody>
      </p:sp>
      <p:sp>
        <p:nvSpPr>
          <p:cNvPr id="3" name="Inhaltsplatzhalter 2">
            <a:extLst>
              <a:ext uri="{FF2B5EF4-FFF2-40B4-BE49-F238E27FC236}">
                <a16:creationId xmlns:a16="http://schemas.microsoft.com/office/drawing/2014/main" id="{14BF5BEE-0E63-4CAF-9CD9-0F679FFB4D65}"/>
              </a:ext>
            </a:extLst>
          </p:cNvPr>
          <p:cNvSpPr>
            <a:spLocks noGrp="1"/>
          </p:cNvSpPr>
          <p:nvPr>
            <p:ph idx="1"/>
          </p:nvPr>
        </p:nvSpPr>
        <p:spPr/>
        <p:txBody>
          <a:bodyPr/>
          <a:lstStyle/>
          <a:p>
            <a:pPr marL="0" indent="0">
              <a:buNone/>
            </a:pPr>
            <a:r>
              <a:rPr lang="de-DE" dirty="0"/>
              <a:t>Aufgrund der Covid-19 Situation ist das Unternehmen Weber AG wirtschaftlich belastet und möchte prüfen, ob es auch in andere Geschäftsmodelle investieren kann. Gerade werden neue Möglichkeiten der Umsatzgenerierung geprüft. Aufgrund des anhaltenden Immobilienbooms ist gerade eine Abteilung ‚Real Estate‘ mit ca. 16 Mitarbeitern im Aufbau. Es sollen Immobilienobjekte an Kunden vermittelt bzw. verkauft werden. Die Real Estate hätte dann die Rolle eines Maklers / Vermittlers inne.</a:t>
            </a:r>
          </a:p>
          <a:p>
            <a:endParaRPr lang="de-DE" dirty="0"/>
          </a:p>
        </p:txBody>
      </p:sp>
    </p:spTree>
    <p:extLst>
      <p:ext uri="{BB962C8B-B14F-4D97-AF65-F5344CB8AC3E}">
        <p14:creationId xmlns:p14="http://schemas.microsoft.com/office/powerpoint/2010/main" val="574971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30B0E-630D-4EB2-A12C-BDE5F53B0735}"/>
              </a:ext>
            </a:extLst>
          </p:cNvPr>
          <p:cNvSpPr>
            <a:spLocks noGrp="1"/>
          </p:cNvSpPr>
          <p:nvPr>
            <p:ph type="title"/>
          </p:nvPr>
        </p:nvSpPr>
        <p:spPr/>
        <p:txBody>
          <a:bodyPr/>
          <a:lstStyle/>
          <a:p>
            <a:r>
              <a:rPr lang="de-DE" b="1" dirty="0"/>
              <a:t>Import von externen Daten (Leads)</a:t>
            </a:r>
            <a:br>
              <a:rPr lang="de-DE" b="1" dirty="0"/>
            </a:br>
            <a:endParaRPr lang="de-DE" dirty="0"/>
          </a:p>
        </p:txBody>
      </p:sp>
      <p:sp>
        <p:nvSpPr>
          <p:cNvPr id="8" name="Textfeld 7">
            <a:extLst>
              <a:ext uri="{FF2B5EF4-FFF2-40B4-BE49-F238E27FC236}">
                <a16:creationId xmlns:a16="http://schemas.microsoft.com/office/drawing/2014/main" id="{9D99759D-5590-4AB6-8FEC-28934DB0CF29}"/>
              </a:ext>
            </a:extLst>
          </p:cNvPr>
          <p:cNvSpPr txBox="1"/>
          <p:nvPr/>
        </p:nvSpPr>
        <p:spPr>
          <a:xfrm>
            <a:off x="838200" y="1443841"/>
            <a:ext cx="10515600" cy="3970318"/>
          </a:xfrm>
          <a:prstGeom prst="rect">
            <a:avLst/>
          </a:prstGeom>
          <a:noFill/>
        </p:spPr>
        <p:txBody>
          <a:bodyPr wrap="square" rtlCol="0">
            <a:spAutoFit/>
          </a:bodyPr>
          <a:lstStyle/>
          <a:p>
            <a:r>
              <a:rPr lang="de-DE" sz="3600" dirty="0"/>
              <a:t>Um das Geschäft anzukurbeln möchte die Real Estate Fremddaten (sogenannte Leads) von Extern hinzukaufen. Es handelt sich bei den Daten um Objekte -die zum Verkauf stehen- und auch um Kaufinteressierte. Die Daten stammen von verschiedenen Anbietern. Die Datenqualität soll sich auf einem Level &gt;90% bewegen.</a:t>
            </a:r>
          </a:p>
        </p:txBody>
      </p:sp>
    </p:spTree>
    <p:extLst>
      <p:ext uri="{BB962C8B-B14F-4D97-AF65-F5344CB8AC3E}">
        <p14:creationId xmlns:p14="http://schemas.microsoft.com/office/powerpoint/2010/main" val="2317134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30B0E-630D-4EB2-A12C-BDE5F53B0735}"/>
              </a:ext>
            </a:extLst>
          </p:cNvPr>
          <p:cNvSpPr>
            <a:spLocks noGrp="1"/>
          </p:cNvSpPr>
          <p:nvPr>
            <p:ph type="title"/>
          </p:nvPr>
        </p:nvSpPr>
        <p:spPr/>
        <p:txBody>
          <a:bodyPr/>
          <a:lstStyle/>
          <a:p>
            <a:r>
              <a:rPr lang="de-DE" dirty="0"/>
              <a:t>Herausforderungen</a:t>
            </a:r>
          </a:p>
        </p:txBody>
      </p:sp>
      <p:sp>
        <p:nvSpPr>
          <p:cNvPr id="8" name="Textfeld 7">
            <a:extLst>
              <a:ext uri="{FF2B5EF4-FFF2-40B4-BE49-F238E27FC236}">
                <a16:creationId xmlns:a16="http://schemas.microsoft.com/office/drawing/2014/main" id="{9D99759D-5590-4AB6-8FEC-28934DB0CF29}"/>
              </a:ext>
            </a:extLst>
          </p:cNvPr>
          <p:cNvSpPr txBox="1"/>
          <p:nvPr/>
        </p:nvSpPr>
        <p:spPr>
          <a:xfrm>
            <a:off x="838200" y="2115403"/>
            <a:ext cx="10515600" cy="3046988"/>
          </a:xfrm>
          <a:prstGeom prst="rect">
            <a:avLst/>
          </a:prstGeom>
          <a:noFill/>
        </p:spPr>
        <p:txBody>
          <a:bodyPr wrap="square" rtlCol="0">
            <a:spAutoFit/>
          </a:bodyPr>
          <a:lstStyle/>
          <a:p>
            <a:pPr lvl="0"/>
            <a:r>
              <a:rPr lang="de-DE" sz="2400" dirty="0"/>
              <a:t>Die gelieferten Daten müssen zu dem Datenmodell in der Datenbank passen.</a:t>
            </a:r>
          </a:p>
          <a:p>
            <a:pPr marL="800100" lvl="1" indent="-342900">
              <a:buFont typeface="Wingdings" panose="05000000000000000000" pitchFamily="2" charset="2"/>
              <a:buChar char="Ø"/>
            </a:pPr>
            <a:r>
              <a:rPr lang="de-DE" sz="2400" dirty="0"/>
              <a:t>Datentyp</a:t>
            </a:r>
          </a:p>
          <a:p>
            <a:pPr marL="800100" lvl="1" indent="-342900">
              <a:buFont typeface="Wingdings" panose="05000000000000000000" pitchFamily="2" charset="2"/>
              <a:buChar char="Ø"/>
            </a:pPr>
            <a:r>
              <a:rPr lang="de-DE" sz="2400" dirty="0"/>
              <a:t>Datenlänge</a:t>
            </a:r>
          </a:p>
          <a:p>
            <a:pPr marL="800100" lvl="1" indent="-342900">
              <a:buFont typeface="Wingdings" panose="05000000000000000000" pitchFamily="2" charset="2"/>
              <a:buChar char="Ø"/>
            </a:pPr>
            <a:r>
              <a:rPr lang="de-DE" sz="2400" dirty="0"/>
              <a:t>Zeichensatz (Codepage)</a:t>
            </a:r>
          </a:p>
          <a:p>
            <a:pPr lvl="0"/>
            <a:r>
              <a:rPr lang="de-DE" sz="2400" dirty="0"/>
              <a:t>Externe Daten sind bereits in der Datenbank vorhanden.</a:t>
            </a:r>
          </a:p>
          <a:p>
            <a:pPr marL="800100" lvl="1" indent="-342900">
              <a:buFont typeface="Wingdings" panose="05000000000000000000" pitchFamily="2" charset="2"/>
              <a:buChar char="v"/>
            </a:pPr>
            <a:r>
              <a:rPr lang="de-DE" sz="2400" dirty="0"/>
              <a:t>Kunden oder Objekte sind bereits vorhanden.</a:t>
            </a:r>
          </a:p>
          <a:p>
            <a:pPr marL="800100" lvl="1" indent="-342900">
              <a:buFont typeface="Wingdings" panose="05000000000000000000" pitchFamily="2" charset="2"/>
              <a:buChar char="v"/>
            </a:pPr>
            <a:r>
              <a:rPr lang="de-DE" sz="2400" dirty="0"/>
              <a:t>Welche Daten sind aktuell bzw. aktueller?</a:t>
            </a:r>
          </a:p>
          <a:p>
            <a:pPr marL="800100" lvl="1" indent="-342900">
              <a:buFont typeface="Wingdings" panose="05000000000000000000" pitchFamily="2" charset="2"/>
              <a:buChar char="v"/>
            </a:pPr>
            <a:r>
              <a:rPr lang="de-DE" sz="2400" dirty="0"/>
              <a:t>Wie können gleiche Daten identifiziert werden?</a:t>
            </a:r>
          </a:p>
        </p:txBody>
      </p:sp>
    </p:spTree>
    <p:extLst>
      <p:ext uri="{BB962C8B-B14F-4D97-AF65-F5344CB8AC3E}">
        <p14:creationId xmlns:p14="http://schemas.microsoft.com/office/powerpoint/2010/main" val="2115775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30B0E-630D-4EB2-A12C-BDE5F53B0735}"/>
              </a:ext>
            </a:extLst>
          </p:cNvPr>
          <p:cNvSpPr>
            <a:spLocks noGrp="1"/>
          </p:cNvSpPr>
          <p:nvPr>
            <p:ph type="title"/>
          </p:nvPr>
        </p:nvSpPr>
        <p:spPr/>
        <p:txBody>
          <a:bodyPr/>
          <a:lstStyle/>
          <a:p>
            <a:r>
              <a:rPr lang="de-DE" dirty="0"/>
              <a:t>Manuelle Verarbeitung</a:t>
            </a:r>
          </a:p>
        </p:txBody>
      </p:sp>
      <p:sp>
        <p:nvSpPr>
          <p:cNvPr id="8" name="Textfeld 7">
            <a:extLst>
              <a:ext uri="{FF2B5EF4-FFF2-40B4-BE49-F238E27FC236}">
                <a16:creationId xmlns:a16="http://schemas.microsoft.com/office/drawing/2014/main" id="{9D99759D-5590-4AB6-8FEC-28934DB0CF29}"/>
              </a:ext>
            </a:extLst>
          </p:cNvPr>
          <p:cNvSpPr txBox="1"/>
          <p:nvPr/>
        </p:nvSpPr>
        <p:spPr>
          <a:xfrm>
            <a:off x="838199" y="2115403"/>
            <a:ext cx="6053919" cy="3139321"/>
          </a:xfrm>
          <a:prstGeom prst="rect">
            <a:avLst/>
          </a:prstGeom>
          <a:noFill/>
        </p:spPr>
        <p:txBody>
          <a:bodyPr wrap="square" rtlCol="0">
            <a:spAutoFit/>
          </a:bodyPr>
          <a:lstStyle/>
          <a:p>
            <a:r>
              <a:rPr lang="de-DE" dirty="0"/>
              <a:t>Bei neuen Daten die nicht regelmäßig im gleichen Format geliefert werden kann eine manuelle Verarbeitung sinnvoll sein.</a:t>
            </a:r>
          </a:p>
          <a:p>
            <a:r>
              <a:rPr lang="de-DE" dirty="0"/>
              <a:t>Hierbei werden die Daten im Vorfeld gesichtet und geprüft.</a:t>
            </a:r>
          </a:p>
          <a:p>
            <a:r>
              <a:rPr lang="de-DE" dirty="0"/>
              <a:t>o	Gibt es fehlende oder fehlerhafte Werte?</a:t>
            </a:r>
          </a:p>
          <a:p>
            <a:r>
              <a:rPr lang="de-DE" dirty="0"/>
              <a:t>o	Passen Datentyp, Datenlänge und Zeichensatz zum 	Zielformat.</a:t>
            </a:r>
          </a:p>
          <a:p>
            <a:r>
              <a:rPr lang="de-DE" dirty="0"/>
              <a:t>o	Liegen alle relevanten und benötigten Daten im 	Quellsystem vor oder können daraus abgeleitet 	werden? (z.B. Straße und Hausnummer in 1 Feld)</a:t>
            </a:r>
          </a:p>
          <a:p>
            <a:r>
              <a:rPr lang="de-DE" dirty="0"/>
              <a:t>o	Gibt es Duplikate im Datensatz?</a:t>
            </a:r>
          </a:p>
        </p:txBody>
      </p:sp>
      <p:pic>
        <p:nvPicPr>
          <p:cNvPr id="4" name="Grafik 3">
            <a:extLst>
              <a:ext uri="{FF2B5EF4-FFF2-40B4-BE49-F238E27FC236}">
                <a16:creationId xmlns:a16="http://schemas.microsoft.com/office/drawing/2014/main" id="{609E2495-EF81-43F2-8CEC-3076DD033B97}"/>
              </a:ext>
            </a:extLst>
          </p:cNvPr>
          <p:cNvPicPr/>
          <p:nvPr/>
        </p:nvPicPr>
        <p:blipFill>
          <a:blip r:embed="rId2"/>
          <a:stretch>
            <a:fillRect/>
          </a:stretch>
        </p:blipFill>
        <p:spPr>
          <a:xfrm>
            <a:off x="7250942" y="2115403"/>
            <a:ext cx="3886200" cy="3686175"/>
          </a:xfrm>
          <a:prstGeom prst="rect">
            <a:avLst/>
          </a:prstGeom>
        </p:spPr>
      </p:pic>
    </p:spTree>
    <p:extLst>
      <p:ext uri="{BB962C8B-B14F-4D97-AF65-F5344CB8AC3E}">
        <p14:creationId xmlns:p14="http://schemas.microsoft.com/office/powerpoint/2010/main" val="2917870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30B0E-630D-4EB2-A12C-BDE5F53B0735}"/>
              </a:ext>
            </a:extLst>
          </p:cNvPr>
          <p:cNvSpPr>
            <a:spLocks noGrp="1"/>
          </p:cNvSpPr>
          <p:nvPr>
            <p:ph type="title"/>
          </p:nvPr>
        </p:nvSpPr>
        <p:spPr/>
        <p:txBody>
          <a:bodyPr/>
          <a:lstStyle/>
          <a:p>
            <a:r>
              <a:rPr lang="de-DE" dirty="0"/>
              <a:t>Automatische Verarbeitung</a:t>
            </a:r>
          </a:p>
        </p:txBody>
      </p:sp>
      <p:sp>
        <p:nvSpPr>
          <p:cNvPr id="8" name="Textfeld 7">
            <a:extLst>
              <a:ext uri="{FF2B5EF4-FFF2-40B4-BE49-F238E27FC236}">
                <a16:creationId xmlns:a16="http://schemas.microsoft.com/office/drawing/2014/main" id="{9D99759D-5590-4AB6-8FEC-28934DB0CF29}"/>
              </a:ext>
            </a:extLst>
          </p:cNvPr>
          <p:cNvSpPr txBox="1"/>
          <p:nvPr/>
        </p:nvSpPr>
        <p:spPr>
          <a:xfrm>
            <a:off x="838200" y="1803637"/>
            <a:ext cx="5785092" cy="4154984"/>
          </a:xfrm>
          <a:prstGeom prst="rect">
            <a:avLst/>
          </a:prstGeom>
          <a:noFill/>
        </p:spPr>
        <p:txBody>
          <a:bodyPr wrap="square" rtlCol="0">
            <a:spAutoFit/>
          </a:bodyPr>
          <a:lstStyle/>
          <a:p>
            <a:r>
              <a:rPr lang="de-DE" sz="2400" dirty="0"/>
              <a:t>Bei neuen Daten die regelmäßig im gleichen Format geliefert werden ist eine automatische Verarbeitung möglich. </a:t>
            </a:r>
          </a:p>
          <a:p>
            <a:r>
              <a:rPr lang="de-DE" sz="2400" dirty="0"/>
              <a:t>Auch kann dieses Vorgehen mit der manuellen Verarbeitung kombiniert werden, wenn die Qualität der Quelldaten zu schlecht ist um in einem automatischen Ladeprozess geprüft zu werden.</a:t>
            </a:r>
          </a:p>
          <a:p>
            <a:r>
              <a:rPr lang="de-DE" sz="2400" dirty="0"/>
              <a:t>Das Lesen, Transformieren und Importieren von Daten wir als ETL Prozess bezeichnet. (</a:t>
            </a:r>
            <a:r>
              <a:rPr lang="de-DE" sz="2400" dirty="0" err="1"/>
              <a:t>Extraction</a:t>
            </a:r>
            <a:r>
              <a:rPr lang="de-DE" sz="2400" dirty="0"/>
              <a:t>, </a:t>
            </a:r>
            <a:r>
              <a:rPr lang="de-DE" sz="2400" dirty="0" err="1"/>
              <a:t>Tranformation</a:t>
            </a:r>
            <a:r>
              <a:rPr lang="de-DE" sz="2400" dirty="0"/>
              <a:t>, Load)</a:t>
            </a:r>
          </a:p>
        </p:txBody>
      </p:sp>
      <p:pic>
        <p:nvPicPr>
          <p:cNvPr id="4" name="Grafik 3">
            <a:extLst>
              <a:ext uri="{FF2B5EF4-FFF2-40B4-BE49-F238E27FC236}">
                <a16:creationId xmlns:a16="http://schemas.microsoft.com/office/drawing/2014/main" id="{A27B0342-37A4-4052-A856-9542EAB68260}"/>
              </a:ext>
            </a:extLst>
          </p:cNvPr>
          <p:cNvPicPr/>
          <p:nvPr/>
        </p:nvPicPr>
        <p:blipFill>
          <a:blip r:embed="rId2"/>
          <a:stretch>
            <a:fillRect/>
          </a:stretch>
        </p:blipFill>
        <p:spPr>
          <a:xfrm>
            <a:off x="6623292" y="1803637"/>
            <a:ext cx="4868545" cy="3714750"/>
          </a:xfrm>
          <a:prstGeom prst="rect">
            <a:avLst/>
          </a:prstGeom>
        </p:spPr>
      </p:pic>
    </p:spTree>
    <p:extLst>
      <p:ext uri="{BB962C8B-B14F-4D97-AF65-F5344CB8AC3E}">
        <p14:creationId xmlns:p14="http://schemas.microsoft.com/office/powerpoint/2010/main" val="2087636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30B0E-630D-4EB2-A12C-BDE5F53B0735}"/>
              </a:ext>
            </a:extLst>
          </p:cNvPr>
          <p:cNvSpPr>
            <a:spLocks noGrp="1"/>
          </p:cNvSpPr>
          <p:nvPr>
            <p:ph type="title"/>
          </p:nvPr>
        </p:nvSpPr>
        <p:spPr/>
        <p:txBody>
          <a:bodyPr/>
          <a:lstStyle/>
          <a:p>
            <a:r>
              <a:rPr lang="de-DE" dirty="0"/>
              <a:t>ETL Prozess</a:t>
            </a:r>
          </a:p>
        </p:txBody>
      </p:sp>
      <p:sp>
        <p:nvSpPr>
          <p:cNvPr id="8" name="Textfeld 7">
            <a:extLst>
              <a:ext uri="{FF2B5EF4-FFF2-40B4-BE49-F238E27FC236}">
                <a16:creationId xmlns:a16="http://schemas.microsoft.com/office/drawing/2014/main" id="{9D99759D-5590-4AB6-8FEC-28934DB0CF29}"/>
              </a:ext>
            </a:extLst>
          </p:cNvPr>
          <p:cNvSpPr txBox="1"/>
          <p:nvPr/>
        </p:nvSpPr>
        <p:spPr>
          <a:xfrm>
            <a:off x="838200" y="2115403"/>
            <a:ext cx="10515600" cy="461665"/>
          </a:xfrm>
          <a:prstGeom prst="rect">
            <a:avLst/>
          </a:prstGeom>
          <a:noFill/>
        </p:spPr>
        <p:txBody>
          <a:bodyPr wrap="square" rtlCol="0">
            <a:spAutoFit/>
          </a:bodyPr>
          <a:lstStyle/>
          <a:p>
            <a:r>
              <a:rPr lang="de-DE" dirty="0"/>
              <a:t> </a:t>
            </a:r>
            <a:r>
              <a:rPr lang="de-DE" sz="2400" dirty="0"/>
              <a:t>Schematische Darstellung des ETL Prozesses</a:t>
            </a:r>
          </a:p>
        </p:txBody>
      </p:sp>
      <p:pic>
        <p:nvPicPr>
          <p:cNvPr id="4" name="Grafik 3">
            <a:extLst>
              <a:ext uri="{FF2B5EF4-FFF2-40B4-BE49-F238E27FC236}">
                <a16:creationId xmlns:a16="http://schemas.microsoft.com/office/drawing/2014/main" id="{04E968A5-8226-467F-BEDE-9ADD2983A27C}"/>
              </a:ext>
            </a:extLst>
          </p:cNvPr>
          <p:cNvPicPr/>
          <p:nvPr/>
        </p:nvPicPr>
        <p:blipFill>
          <a:blip r:embed="rId2"/>
          <a:stretch>
            <a:fillRect/>
          </a:stretch>
        </p:blipFill>
        <p:spPr>
          <a:xfrm>
            <a:off x="2556258" y="3030833"/>
            <a:ext cx="6806106" cy="2684865"/>
          </a:xfrm>
          <a:prstGeom prst="rect">
            <a:avLst/>
          </a:prstGeom>
        </p:spPr>
      </p:pic>
    </p:spTree>
    <p:extLst>
      <p:ext uri="{BB962C8B-B14F-4D97-AF65-F5344CB8AC3E}">
        <p14:creationId xmlns:p14="http://schemas.microsoft.com/office/powerpoint/2010/main" val="2951185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30B0E-630D-4EB2-A12C-BDE5F53B0735}"/>
              </a:ext>
            </a:extLst>
          </p:cNvPr>
          <p:cNvSpPr>
            <a:spLocks noGrp="1"/>
          </p:cNvSpPr>
          <p:nvPr>
            <p:ph type="title"/>
          </p:nvPr>
        </p:nvSpPr>
        <p:spPr/>
        <p:txBody>
          <a:bodyPr/>
          <a:lstStyle/>
          <a:p>
            <a:r>
              <a:rPr lang="de-DE" dirty="0"/>
              <a:t>Datenqualität</a:t>
            </a:r>
          </a:p>
        </p:txBody>
      </p:sp>
      <p:sp>
        <p:nvSpPr>
          <p:cNvPr id="8" name="Textfeld 7">
            <a:extLst>
              <a:ext uri="{FF2B5EF4-FFF2-40B4-BE49-F238E27FC236}">
                <a16:creationId xmlns:a16="http://schemas.microsoft.com/office/drawing/2014/main" id="{9D99759D-5590-4AB6-8FEC-28934DB0CF29}"/>
              </a:ext>
            </a:extLst>
          </p:cNvPr>
          <p:cNvSpPr txBox="1"/>
          <p:nvPr/>
        </p:nvSpPr>
        <p:spPr>
          <a:xfrm>
            <a:off x="838200" y="1690688"/>
            <a:ext cx="10515600" cy="4247317"/>
          </a:xfrm>
          <a:prstGeom prst="rect">
            <a:avLst/>
          </a:prstGeom>
          <a:noFill/>
        </p:spPr>
        <p:txBody>
          <a:bodyPr wrap="square" rtlCol="0">
            <a:spAutoFit/>
          </a:bodyPr>
          <a:lstStyle/>
          <a:p>
            <a:r>
              <a:rPr lang="de-DE" dirty="0"/>
              <a:t>Die Korrektheit, die Relevanz und die Verlässlichkeit von Daten, abhängig vom Zweck, die die Daten in einem bestimmten Zusammenhang erfüllen sollen wird als Datenqualität beschrieben.</a:t>
            </a:r>
          </a:p>
          <a:p>
            <a:r>
              <a:rPr lang="de-DE" dirty="0"/>
              <a:t>Eine gute Datenqualität kann entscheidend für den geschäftlichen Erfolg sein da sie sich positiv auf viele Bereiche auswirkt.</a:t>
            </a:r>
          </a:p>
          <a:p>
            <a:r>
              <a:rPr lang="de-DE" dirty="0"/>
              <a:t>o	Weniger Aufwand für Import, Kontrolle und Anpassung der Daten</a:t>
            </a:r>
          </a:p>
          <a:p>
            <a:r>
              <a:rPr lang="de-DE" dirty="0"/>
              <a:t>o	Schnellerer und zuverlässiger Ablauf von Prozessen</a:t>
            </a:r>
          </a:p>
          <a:p>
            <a:r>
              <a:rPr lang="de-DE" dirty="0"/>
              <a:t>o	Zuverlässigere Datenbasis</a:t>
            </a:r>
          </a:p>
          <a:p>
            <a:r>
              <a:rPr lang="de-DE" dirty="0"/>
              <a:t>o	Verlässlichere und schnellere Business Analysen </a:t>
            </a:r>
          </a:p>
          <a:p>
            <a:r>
              <a:rPr lang="de-DE" dirty="0"/>
              <a:t>o	Vermeidung von redundanten Daten</a:t>
            </a:r>
          </a:p>
          <a:p>
            <a:endParaRPr lang="de-DE" dirty="0"/>
          </a:p>
          <a:p>
            <a:r>
              <a:rPr lang="de-DE" dirty="0"/>
              <a:t>Eine schlechte Datenqualität hingegen verursacht zusätzlichen Aufwand in vielen Bereichen.</a:t>
            </a:r>
          </a:p>
          <a:p>
            <a:r>
              <a:rPr lang="de-DE" dirty="0"/>
              <a:t>Misstrauen gegenüber den Daten führt zu mehrfachem prüfen und weniger Akzeptanz von Reports und Analysen. Der operative Datenbestand wird z.B. durch doppelte oder veraltete Datensätze aufgebläht und langsamer gemacht.</a:t>
            </a:r>
          </a:p>
          <a:p>
            <a:endParaRPr lang="de-DE" dirty="0"/>
          </a:p>
        </p:txBody>
      </p:sp>
    </p:spTree>
    <p:extLst>
      <p:ext uri="{BB962C8B-B14F-4D97-AF65-F5344CB8AC3E}">
        <p14:creationId xmlns:p14="http://schemas.microsoft.com/office/powerpoint/2010/main" val="1968257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30B0E-630D-4EB2-A12C-BDE5F53B0735}"/>
              </a:ext>
            </a:extLst>
          </p:cNvPr>
          <p:cNvSpPr>
            <a:spLocks noGrp="1"/>
          </p:cNvSpPr>
          <p:nvPr>
            <p:ph type="title"/>
          </p:nvPr>
        </p:nvSpPr>
        <p:spPr/>
        <p:txBody>
          <a:bodyPr/>
          <a:lstStyle/>
          <a:p>
            <a:r>
              <a:rPr lang="de-DE" dirty="0"/>
              <a:t>Datenqualität </a:t>
            </a:r>
            <a:r>
              <a:rPr lang="de-DE" dirty="0" err="1"/>
              <a:t>Resumee</a:t>
            </a:r>
            <a:endParaRPr lang="de-DE" dirty="0"/>
          </a:p>
        </p:txBody>
      </p:sp>
      <p:sp>
        <p:nvSpPr>
          <p:cNvPr id="8" name="Textfeld 7">
            <a:extLst>
              <a:ext uri="{FF2B5EF4-FFF2-40B4-BE49-F238E27FC236}">
                <a16:creationId xmlns:a16="http://schemas.microsoft.com/office/drawing/2014/main" id="{9D99759D-5590-4AB6-8FEC-28934DB0CF29}"/>
              </a:ext>
            </a:extLst>
          </p:cNvPr>
          <p:cNvSpPr txBox="1"/>
          <p:nvPr/>
        </p:nvSpPr>
        <p:spPr>
          <a:xfrm>
            <a:off x="838200" y="1690688"/>
            <a:ext cx="10515600" cy="3785652"/>
          </a:xfrm>
          <a:prstGeom prst="rect">
            <a:avLst/>
          </a:prstGeom>
          <a:noFill/>
        </p:spPr>
        <p:txBody>
          <a:bodyPr wrap="square" rtlCol="0">
            <a:spAutoFit/>
          </a:bodyPr>
          <a:lstStyle/>
          <a:p>
            <a:r>
              <a:rPr lang="de-DE" sz="2400" dirty="0"/>
              <a:t>Es ist somit sehr wichtig die Datenqualität von neuen externen Daten auf ein Level von &gt;90% zu bringen bevor diese dem operativen System zur Verfügung gestellt werden.</a:t>
            </a:r>
          </a:p>
          <a:p>
            <a:r>
              <a:rPr lang="de-DE" sz="2400" dirty="0"/>
              <a:t>Darauf muss bei der Einführung von einer Lösung zum Import von Fremddaten besonders geachtet werden. Das gleiche gilt für die Qualität der eingekauften Fremddaten, da nur maximal das importiert werden kann was zur Verfügung steht. (</a:t>
            </a:r>
            <a:r>
              <a:rPr lang="de-DE" sz="2400" dirty="0" err="1"/>
              <a:t>Waste</a:t>
            </a:r>
            <a:r>
              <a:rPr lang="de-DE" sz="2400" dirty="0"/>
              <a:t> in  	  </a:t>
            </a:r>
            <a:r>
              <a:rPr lang="de-DE" sz="2400" dirty="0" err="1"/>
              <a:t>Waste</a:t>
            </a:r>
            <a:r>
              <a:rPr lang="de-DE" sz="2400" dirty="0"/>
              <a:t> out!)</a:t>
            </a:r>
          </a:p>
          <a:p>
            <a:r>
              <a:rPr lang="de-DE" sz="2400" dirty="0"/>
              <a:t>Zusätzlich spielt die Relevanz der gelieferten Daten für den Geschäftszweck eine wichtige Rolle und müssen ebenfalls mit in die Bewertung der Datenqualität einfließen. </a:t>
            </a:r>
          </a:p>
        </p:txBody>
      </p:sp>
      <p:cxnSp>
        <p:nvCxnSpPr>
          <p:cNvPr id="6" name="Gerade Verbindung mit Pfeil 5"/>
          <p:cNvCxnSpPr/>
          <p:nvPr/>
        </p:nvCxnSpPr>
        <p:spPr>
          <a:xfrm>
            <a:off x="3006090" y="4126230"/>
            <a:ext cx="288000"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008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915128" y="1543050"/>
            <a:ext cx="8361229" cy="2914650"/>
          </a:xfrm>
        </p:spPr>
        <p:txBody>
          <a:bodyPr/>
          <a:lstStyle/>
          <a:p>
            <a:r>
              <a:rPr lang="de-DE" sz="6000" dirty="0"/>
              <a:t>Vielen Dank für ihre Aufmerksamkeit!</a:t>
            </a:r>
          </a:p>
        </p:txBody>
      </p:sp>
    </p:spTree>
    <p:extLst>
      <p:ext uri="{BB962C8B-B14F-4D97-AF65-F5344CB8AC3E}">
        <p14:creationId xmlns:p14="http://schemas.microsoft.com/office/powerpoint/2010/main" val="375463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30B0E-630D-4EB2-A12C-BDE5F53B0735}"/>
              </a:ext>
            </a:extLst>
          </p:cNvPr>
          <p:cNvSpPr>
            <a:spLocks noGrp="1"/>
          </p:cNvSpPr>
          <p:nvPr>
            <p:ph type="title"/>
          </p:nvPr>
        </p:nvSpPr>
        <p:spPr/>
        <p:txBody>
          <a:bodyPr/>
          <a:lstStyle/>
          <a:p>
            <a:r>
              <a:rPr lang="de-DE" b="1" dirty="0"/>
              <a:t>Kundenvorgaben:</a:t>
            </a:r>
            <a:endParaRPr lang="de-DE" dirty="0"/>
          </a:p>
        </p:txBody>
      </p:sp>
      <p:sp>
        <p:nvSpPr>
          <p:cNvPr id="3" name="Inhaltsplatzhalter 2">
            <a:extLst>
              <a:ext uri="{FF2B5EF4-FFF2-40B4-BE49-F238E27FC236}">
                <a16:creationId xmlns:a16="http://schemas.microsoft.com/office/drawing/2014/main" id="{D5FDFE7E-1287-4293-B769-CBA90ED2990C}"/>
              </a:ext>
            </a:extLst>
          </p:cNvPr>
          <p:cNvSpPr>
            <a:spLocks noGrp="1"/>
          </p:cNvSpPr>
          <p:nvPr>
            <p:ph idx="1"/>
          </p:nvPr>
        </p:nvSpPr>
        <p:spPr/>
        <p:txBody>
          <a:bodyPr/>
          <a:lstStyle/>
          <a:p>
            <a:r>
              <a:rPr lang="de-DE" dirty="0"/>
              <a:t>Es geht um die Konzeption eines Datenmodells / Datenbank für die operative Abwicklung des Tagesgeschäfts.</a:t>
            </a:r>
          </a:p>
          <a:p>
            <a:r>
              <a:rPr lang="de-DE" dirty="0"/>
              <a:t>Alle Mitarbeiter sollen auf einen konsistenten, validen und aktuellen Datenbestand zugreifen.</a:t>
            </a:r>
          </a:p>
          <a:p>
            <a:r>
              <a:rPr lang="de-DE" dirty="0"/>
              <a:t>Er beschreibt den Aufbau der gewünschten Datensätze</a:t>
            </a:r>
          </a:p>
          <a:p>
            <a:pPr marL="0" indent="0">
              <a:buNone/>
            </a:pPr>
            <a:endParaRPr lang="de-DE" dirty="0"/>
          </a:p>
        </p:txBody>
      </p:sp>
    </p:spTree>
    <p:extLst>
      <p:ext uri="{BB962C8B-B14F-4D97-AF65-F5344CB8AC3E}">
        <p14:creationId xmlns:p14="http://schemas.microsoft.com/office/powerpoint/2010/main" val="237352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30B0E-630D-4EB2-A12C-BDE5F53B0735}"/>
              </a:ext>
            </a:extLst>
          </p:cNvPr>
          <p:cNvSpPr>
            <a:spLocks noGrp="1"/>
          </p:cNvSpPr>
          <p:nvPr>
            <p:ph type="title"/>
          </p:nvPr>
        </p:nvSpPr>
        <p:spPr/>
        <p:txBody>
          <a:bodyPr/>
          <a:lstStyle/>
          <a:p>
            <a:r>
              <a:rPr lang="de-DE" dirty="0"/>
              <a:t>1. Kundentermin 06.04.2021</a:t>
            </a:r>
          </a:p>
        </p:txBody>
      </p:sp>
      <p:sp>
        <p:nvSpPr>
          <p:cNvPr id="8" name="Textfeld 7">
            <a:extLst>
              <a:ext uri="{FF2B5EF4-FFF2-40B4-BE49-F238E27FC236}">
                <a16:creationId xmlns:a16="http://schemas.microsoft.com/office/drawing/2014/main" id="{9D99759D-5590-4AB6-8FEC-28934DB0CF29}"/>
              </a:ext>
            </a:extLst>
          </p:cNvPr>
          <p:cNvSpPr txBox="1"/>
          <p:nvPr/>
        </p:nvSpPr>
        <p:spPr>
          <a:xfrm>
            <a:off x="838200" y="2115403"/>
            <a:ext cx="10515600" cy="4154984"/>
          </a:xfrm>
          <a:prstGeom prst="rect">
            <a:avLst/>
          </a:prstGeom>
          <a:noFill/>
        </p:spPr>
        <p:txBody>
          <a:bodyPr wrap="square" rtlCol="0">
            <a:spAutoFit/>
          </a:bodyPr>
          <a:lstStyle/>
          <a:p>
            <a:pPr marL="285750" lvl="0" indent="-285750">
              <a:buFont typeface="Wingdings" panose="05000000000000000000" pitchFamily="2" charset="2"/>
              <a:buChar char="Ø"/>
            </a:pPr>
            <a:r>
              <a:rPr lang="de-DE" sz="2400" dirty="0"/>
              <a:t>Kunde interessiert sich für mehrere Objekte. Wer ist sein einer Ansprechpartner (Kontakt oder Verkäufer)?</a:t>
            </a:r>
          </a:p>
          <a:p>
            <a:pPr marL="285750" lvl="0" indent="-285750">
              <a:buFont typeface="Wingdings" panose="05000000000000000000" pitchFamily="2" charset="2"/>
              <a:buChar char="Ø"/>
            </a:pPr>
            <a:r>
              <a:rPr lang="de-DE" sz="2400" dirty="0"/>
              <a:t>Können Kunden auch direkt Real </a:t>
            </a:r>
            <a:r>
              <a:rPr lang="de-DE" sz="2400" dirty="0" err="1"/>
              <a:t>Estade</a:t>
            </a:r>
            <a:r>
              <a:rPr lang="de-DE" sz="2400" dirty="0"/>
              <a:t> telefonisch kontaktieren?</a:t>
            </a:r>
          </a:p>
          <a:p>
            <a:pPr marL="285750" lvl="0" indent="-285750">
              <a:buFont typeface="Wingdings" panose="05000000000000000000" pitchFamily="2" charset="2"/>
              <a:buChar char="Ø"/>
            </a:pPr>
            <a:r>
              <a:rPr lang="de-DE" sz="2400" dirty="0"/>
              <a:t>Wie ist der Prozess der Kontaktaufnahme vorgesehen? Gibt es Vorstellungen vom Kunden?</a:t>
            </a:r>
          </a:p>
          <a:p>
            <a:pPr marL="285750" lvl="0" indent="-285750">
              <a:buFont typeface="Wingdings" panose="05000000000000000000" pitchFamily="2" charset="2"/>
              <a:buChar char="Ø"/>
            </a:pPr>
            <a:r>
              <a:rPr lang="de-DE" sz="2400" dirty="0"/>
              <a:t>Wie ist der Prozess Verkaufsanbahnung geplant/definiert? (Besichtigung nötig?, </a:t>
            </a:r>
            <a:r>
              <a:rPr lang="de-DE" sz="2400" dirty="0" err="1"/>
              <a:t>Expose</a:t>
            </a:r>
            <a:r>
              <a:rPr lang="de-DE" sz="2400" dirty="0"/>
              <a:t> nötig?) Hat der Kunde bereits eine Vorstellung oder eine Vorgehensweise?</a:t>
            </a:r>
          </a:p>
          <a:p>
            <a:pPr marL="285750" lvl="0" indent="-285750">
              <a:buFont typeface="Wingdings" panose="05000000000000000000" pitchFamily="2" charset="2"/>
              <a:buChar char="Ø"/>
            </a:pPr>
            <a:r>
              <a:rPr lang="de-DE" sz="2400" dirty="0"/>
              <a:t>Was ist mit dem Status „Aktuell“ gemeint? (Objekt und Kunde)</a:t>
            </a:r>
          </a:p>
          <a:p>
            <a:pPr marL="285750" lvl="0" indent="-285750">
              <a:buFont typeface="Wingdings" panose="05000000000000000000" pitchFamily="2" charset="2"/>
              <a:buChar char="Ø"/>
            </a:pPr>
            <a:r>
              <a:rPr lang="de-DE" sz="2400" dirty="0"/>
              <a:t>Soll der Kauf eines Objektes an mehrere Kunden vorgesehen werden?</a:t>
            </a:r>
          </a:p>
          <a:p>
            <a:pPr marL="285750" lvl="0" indent="-285750">
              <a:buFont typeface="Wingdings" panose="05000000000000000000" pitchFamily="2" charset="2"/>
              <a:buChar char="Ø"/>
            </a:pPr>
            <a:r>
              <a:rPr lang="de-DE" sz="2400" dirty="0"/>
              <a:t>DWH, sind dafür weitere, komplexere, Abfragen vorgesehen.</a:t>
            </a:r>
          </a:p>
        </p:txBody>
      </p:sp>
    </p:spTree>
    <p:extLst>
      <p:ext uri="{BB962C8B-B14F-4D97-AF65-F5344CB8AC3E}">
        <p14:creationId xmlns:p14="http://schemas.microsoft.com/office/powerpoint/2010/main" val="248232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30B0E-630D-4EB2-A12C-BDE5F53B0735}"/>
              </a:ext>
            </a:extLst>
          </p:cNvPr>
          <p:cNvSpPr>
            <a:spLocks noGrp="1"/>
          </p:cNvSpPr>
          <p:nvPr>
            <p:ph type="title"/>
          </p:nvPr>
        </p:nvSpPr>
        <p:spPr/>
        <p:txBody>
          <a:bodyPr/>
          <a:lstStyle/>
          <a:p>
            <a:r>
              <a:rPr lang="de-DE" dirty="0"/>
              <a:t>2. Kundentermin 07.04.2021 </a:t>
            </a:r>
          </a:p>
        </p:txBody>
      </p:sp>
      <p:sp>
        <p:nvSpPr>
          <p:cNvPr id="8" name="Textfeld 7">
            <a:extLst>
              <a:ext uri="{FF2B5EF4-FFF2-40B4-BE49-F238E27FC236}">
                <a16:creationId xmlns:a16="http://schemas.microsoft.com/office/drawing/2014/main" id="{9D99759D-5590-4AB6-8FEC-28934DB0CF29}"/>
              </a:ext>
            </a:extLst>
          </p:cNvPr>
          <p:cNvSpPr txBox="1"/>
          <p:nvPr/>
        </p:nvSpPr>
        <p:spPr>
          <a:xfrm>
            <a:off x="838200" y="1815149"/>
            <a:ext cx="10515600" cy="4708981"/>
          </a:xfrm>
          <a:prstGeom prst="rect">
            <a:avLst/>
          </a:prstGeom>
          <a:noFill/>
        </p:spPr>
        <p:txBody>
          <a:bodyPr wrap="square" rtlCol="0">
            <a:spAutoFit/>
          </a:bodyPr>
          <a:lstStyle/>
          <a:p>
            <a:pPr marL="285750" lvl="0" indent="-285750">
              <a:buFont typeface="Wingdings" panose="05000000000000000000" pitchFamily="2" charset="2"/>
              <a:buChar char="Ø"/>
            </a:pPr>
            <a:r>
              <a:rPr lang="de-DE" sz="2000" dirty="0"/>
              <a:t>Muss ein neuer Kaufinteressent auch direkt einen Wunsch mit angeben? (</a:t>
            </a:r>
            <a:r>
              <a:rPr lang="de-DE" sz="2000" dirty="0" err="1"/>
              <a:t>Mandatory</a:t>
            </a:r>
            <a:r>
              <a:rPr lang="de-DE" sz="2000" dirty="0"/>
              <a:t>) </a:t>
            </a:r>
            <a:r>
              <a:rPr lang="de-DE" sz="2000" b="1" dirty="0"/>
              <a:t>NEIN</a:t>
            </a:r>
            <a:endParaRPr lang="de-DE" sz="2000" dirty="0"/>
          </a:p>
          <a:p>
            <a:pPr marL="285750" lvl="0" indent="-285750">
              <a:buFont typeface="Wingdings" panose="05000000000000000000" pitchFamily="2" charset="2"/>
              <a:buChar char="Ø"/>
            </a:pPr>
            <a:r>
              <a:rPr lang="de-DE" sz="2000" dirty="0"/>
              <a:t>DWH: Sollen die Analyseanforderungen später noch erweitert werden.</a:t>
            </a:r>
          </a:p>
          <a:p>
            <a:pPr marL="285750" lvl="0" indent="-285750">
              <a:buFont typeface="Wingdings" panose="05000000000000000000" pitchFamily="2" charset="2"/>
              <a:buChar char="Ø"/>
            </a:pPr>
            <a:r>
              <a:rPr lang="de-DE" sz="2000" dirty="0"/>
              <a:t>Ist es wichtig dem Kunden ein Merkmal der Kundenart (Verkäufer, Interessent oder beides zu geben) 	</a:t>
            </a:r>
            <a:r>
              <a:rPr lang="de-DE" sz="2000" b="1" dirty="0"/>
              <a:t>Aufteilen in 2 Entitäten oder IS A</a:t>
            </a:r>
            <a:endParaRPr lang="de-DE" sz="2000" dirty="0"/>
          </a:p>
          <a:p>
            <a:pPr marL="285750" lvl="0" indent="-285750">
              <a:buFont typeface="Wingdings" panose="05000000000000000000" pitchFamily="2" charset="2"/>
              <a:buChar char="Ø"/>
            </a:pPr>
            <a:r>
              <a:rPr lang="de-DE" sz="2000" dirty="0"/>
              <a:t>Wenn sich ein Kontakt auf mehrere Objekte bezieht, soll dies im DWH mit abgebildet werden? (z.B. Kontakt mit Interessent wegen mehrerer Wunschobjekte) </a:t>
            </a:r>
            <a:r>
              <a:rPr lang="de-DE" sz="2000" b="1" dirty="0"/>
              <a:t>Mehrere Kontakt aufnehmen</a:t>
            </a:r>
            <a:endParaRPr lang="de-DE" sz="2000" dirty="0"/>
          </a:p>
          <a:p>
            <a:pPr marL="285750" lvl="0" indent="-285750">
              <a:buFont typeface="Wingdings" panose="05000000000000000000" pitchFamily="2" charset="2"/>
              <a:buChar char="Ø"/>
            </a:pPr>
            <a:r>
              <a:rPr lang="de-DE" sz="2000" dirty="0"/>
              <a:t>Daten aus den Web Formularen, wohin sollen diese geladen werden? ( Firma, Adresse..) Nicht konsistent </a:t>
            </a:r>
            <a:r>
              <a:rPr lang="de-DE" sz="2000" dirty="0">
                <a:sym typeface="Wingdings" panose="05000000000000000000" pitchFamily="2" charset="2"/>
              </a:rPr>
              <a:t></a:t>
            </a:r>
            <a:r>
              <a:rPr lang="de-DE" sz="2000" dirty="0"/>
              <a:t> gefordert aber im Web nicht vorhanden </a:t>
            </a:r>
            <a:r>
              <a:rPr lang="de-DE" sz="2000" dirty="0">
                <a:sym typeface="Wingdings" panose="05000000000000000000" pitchFamily="2" charset="2"/>
              </a:rPr>
              <a:t></a:t>
            </a:r>
            <a:r>
              <a:rPr lang="de-DE" sz="2000" dirty="0"/>
              <a:t> Anpassung Web-Auftritt?</a:t>
            </a:r>
          </a:p>
          <a:p>
            <a:pPr marL="285750" lvl="0" indent="-285750">
              <a:buFont typeface="Wingdings" panose="05000000000000000000" pitchFamily="2" charset="2"/>
              <a:buChar char="Ø"/>
            </a:pPr>
            <a:r>
              <a:rPr lang="de-DE" sz="2000" dirty="0"/>
              <a:t>Nichtfunktionale Anforderungen </a:t>
            </a:r>
          </a:p>
          <a:p>
            <a:pPr marL="285750" lvl="0" indent="-285750">
              <a:buFont typeface="Wingdings" panose="05000000000000000000" pitchFamily="2" charset="2"/>
              <a:buChar char="Ø"/>
            </a:pPr>
            <a:r>
              <a:rPr lang="de-DE" sz="2000" dirty="0"/>
              <a:t>Anforderungen an Frontend?</a:t>
            </a:r>
          </a:p>
          <a:p>
            <a:pPr marL="285750" lvl="0" indent="-285750">
              <a:buFont typeface="Wingdings" panose="05000000000000000000" pitchFamily="2" charset="2"/>
              <a:buChar char="Ø"/>
            </a:pPr>
            <a:r>
              <a:rPr lang="de-DE" sz="2000" dirty="0"/>
              <a:t>Berechtigungskonzept nötig?</a:t>
            </a:r>
          </a:p>
          <a:p>
            <a:pPr marL="285750" lvl="0" indent="-285750">
              <a:buFont typeface="Wingdings" panose="05000000000000000000" pitchFamily="2" charset="2"/>
              <a:buChar char="Ø"/>
            </a:pPr>
            <a:r>
              <a:rPr lang="de-DE" sz="2000" dirty="0"/>
              <a:t>Sollen alle Kundenaktionen wirklich immer über den MA der Weber AG laufen? Automatismus das über WEB eingegebene Daten nur durch MA freigegeben werden?</a:t>
            </a:r>
          </a:p>
          <a:p>
            <a:pPr marL="285750" lvl="0" indent="-285750">
              <a:buFont typeface="Wingdings" panose="05000000000000000000" pitchFamily="2" charset="2"/>
              <a:buChar char="Ø"/>
            </a:pPr>
            <a:r>
              <a:rPr lang="de-DE" sz="2000" dirty="0"/>
              <a:t>Muss die Kundennummer bei Altdatenübernahme und/oder neuen Leads mit gespeichert werden?</a:t>
            </a:r>
          </a:p>
        </p:txBody>
      </p:sp>
    </p:spTree>
    <p:extLst>
      <p:ext uri="{BB962C8B-B14F-4D97-AF65-F5344CB8AC3E}">
        <p14:creationId xmlns:p14="http://schemas.microsoft.com/office/powerpoint/2010/main" val="220971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Use</a:t>
            </a:r>
            <a:r>
              <a:rPr lang="de-DE" dirty="0"/>
              <a:t> Cases</a:t>
            </a:r>
          </a:p>
        </p:txBody>
      </p:sp>
      <p:sp>
        <p:nvSpPr>
          <p:cNvPr id="4" name="Untertitel 3"/>
          <p:cNvSpPr>
            <a:spLocks noGrp="1"/>
          </p:cNvSpPr>
          <p:nvPr>
            <p:ph type="subTitle" idx="1"/>
          </p:nvPr>
        </p:nvSpPr>
        <p:spPr/>
        <p:txBody>
          <a:bodyPr/>
          <a:lstStyle/>
          <a:p>
            <a:r>
              <a:rPr lang="de-DE" dirty="0" err="1"/>
              <a:t>Uma</a:t>
            </a:r>
            <a:r>
              <a:rPr lang="de-DE" dirty="0"/>
              <a:t> </a:t>
            </a:r>
            <a:r>
              <a:rPr lang="de-DE" dirty="0" err="1"/>
              <a:t>Savitri</a:t>
            </a:r>
            <a:r>
              <a:rPr lang="de-DE" dirty="0"/>
              <a:t> </a:t>
            </a:r>
            <a:r>
              <a:rPr lang="de-DE" dirty="0" err="1"/>
              <a:t>Nitturi</a:t>
            </a:r>
            <a:endParaRPr lang="de-DE" dirty="0"/>
          </a:p>
        </p:txBody>
      </p:sp>
    </p:spTree>
    <p:extLst>
      <p:ext uri="{BB962C8B-B14F-4D97-AF65-F5344CB8AC3E}">
        <p14:creationId xmlns:p14="http://schemas.microsoft.com/office/powerpoint/2010/main" val="208086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DCEA2A3-C960-4000-BF93-BFCA0F6B5028}"/>
              </a:ext>
            </a:extLst>
          </p:cNvPr>
          <p:cNvSpPr>
            <a:spLocks noGrp="1"/>
          </p:cNvSpPr>
          <p:nvPr>
            <p:ph type="title"/>
          </p:nvPr>
        </p:nvSpPr>
        <p:spPr/>
        <p:txBody>
          <a:bodyPr/>
          <a:lstStyle/>
          <a:p>
            <a:r>
              <a:rPr lang="de-DE" dirty="0"/>
              <a:t>Use Cases</a:t>
            </a:r>
            <a:endParaRPr lang="en-US" dirty="0"/>
          </a:p>
        </p:txBody>
      </p:sp>
      <p:sp>
        <p:nvSpPr>
          <p:cNvPr id="8" name="Inhaltsplatzhalter 7">
            <a:extLst>
              <a:ext uri="{FF2B5EF4-FFF2-40B4-BE49-F238E27FC236}">
                <a16:creationId xmlns:a16="http://schemas.microsoft.com/office/drawing/2014/main" id="{2740CDE8-9BFC-4912-A8BA-0A3415F2266B}"/>
              </a:ext>
            </a:extLst>
          </p:cNvPr>
          <p:cNvSpPr>
            <a:spLocks noGrp="1"/>
          </p:cNvSpPr>
          <p:nvPr>
            <p:ph idx="1"/>
          </p:nvPr>
        </p:nvSpPr>
        <p:spPr/>
        <p:txBody>
          <a:bodyPr>
            <a:normAutofit fontScale="55000" lnSpcReduction="20000"/>
          </a:bodyPr>
          <a:lstStyle/>
          <a:p>
            <a:pPr>
              <a:lnSpc>
                <a:spcPct val="120000"/>
              </a:lnSpc>
            </a:pPr>
            <a:r>
              <a:rPr lang="de-DE" sz="2000" dirty="0">
                <a:latin typeface="Calibri" panose="020F0502020204030204" pitchFamily="34" charset="0"/>
                <a:cs typeface="Calibri" panose="020F0502020204030204" pitchFamily="34" charset="0"/>
              </a:rPr>
              <a:t>Anwendungsfalldiagramm oder Nutzfalldiagramm genannt</a:t>
            </a:r>
          </a:p>
          <a:p>
            <a:pPr>
              <a:lnSpc>
                <a:spcPct val="120000"/>
              </a:lnSpc>
            </a:pPr>
            <a:r>
              <a:rPr lang="de-DE" sz="2000" dirty="0">
                <a:latin typeface="Calibri" panose="020F0502020204030204" pitchFamily="34" charset="0"/>
                <a:cs typeface="Calibri" panose="020F0502020204030204" pitchFamily="34" charset="0"/>
              </a:rPr>
              <a:t>Gliederung der Funktionalität in logisch zusammengehörige und handliche funktionale Einheiten, Beschreibung in standardisierter Form</a:t>
            </a:r>
          </a:p>
          <a:p>
            <a:pPr>
              <a:lnSpc>
                <a:spcPct val="120000"/>
              </a:lnSpc>
            </a:pPr>
            <a:r>
              <a:rPr lang="de-DE" sz="2000" dirty="0">
                <a:latin typeface="Calibri" panose="020F0502020204030204" pitchFamily="34" charset="0"/>
                <a:cs typeface="Calibri" panose="020F0502020204030204" pitchFamily="34" charset="0"/>
              </a:rPr>
              <a:t>visualisiert lediglich die Zusammenhänge zwischen einer Menge von Use Cases und den involvierten Akteuren</a:t>
            </a:r>
          </a:p>
          <a:p>
            <a:pPr>
              <a:lnSpc>
                <a:spcPct val="120000"/>
              </a:lnSpc>
            </a:pPr>
            <a:r>
              <a:rPr lang="de-DE" sz="2000" dirty="0">
                <a:latin typeface="Calibri" panose="020F0502020204030204" pitchFamily="34" charset="0"/>
                <a:cs typeface="Calibri" panose="020F0502020204030204" pitchFamily="34" charset="0"/>
              </a:rPr>
              <a:t>Vorteil- helfen bei der Strukturierung eines zu entwickelnden Systems und bei der Festlegung der Systemgrenzen. Dies ist ein wesentlicher Faktor für eine erfolgreiche Entwicklung.</a:t>
            </a:r>
          </a:p>
          <a:p>
            <a:pPr lvl="0">
              <a:lnSpc>
                <a:spcPct val="120000"/>
              </a:lnSpc>
            </a:pPr>
            <a:r>
              <a:rPr lang="de-DE" sz="2000" dirty="0">
                <a:latin typeface="Calibri" panose="020F0502020204030204" pitchFamily="34" charset="0"/>
                <a:cs typeface="Calibri" panose="020F0502020204030204" pitchFamily="34" charset="0"/>
              </a:rPr>
              <a:t>Die wichtigen Use Cases der Weber AG </a:t>
            </a:r>
          </a:p>
          <a:p>
            <a:pPr lvl="1">
              <a:lnSpc>
                <a:spcPct val="120000"/>
              </a:lnSpc>
            </a:pPr>
            <a:r>
              <a:rPr lang="de-DE" sz="2000" dirty="0">
                <a:latin typeface="Calibri" panose="020F0502020204030204" pitchFamily="34" charset="0"/>
                <a:cs typeface="Calibri" panose="020F0502020204030204" pitchFamily="34" charset="0"/>
              </a:rPr>
              <a:t>Neues Objekt über alle Kanäle</a:t>
            </a:r>
            <a:endParaRPr lang="en-US" sz="100" dirty="0">
              <a:latin typeface="Calibri" panose="020F0502020204030204" pitchFamily="34" charset="0"/>
              <a:cs typeface="Calibri" panose="020F0502020204030204" pitchFamily="34" charset="0"/>
            </a:endParaRPr>
          </a:p>
          <a:p>
            <a:pPr lvl="1">
              <a:lnSpc>
                <a:spcPct val="120000"/>
              </a:lnSpc>
            </a:pPr>
            <a:r>
              <a:rPr lang="de-DE" sz="2000" dirty="0">
                <a:latin typeface="Calibri" panose="020F0502020204030204" pitchFamily="34" charset="0"/>
                <a:cs typeface="Calibri" panose="020F0502020204030204" pitchFamily="34" charset="0"/>
              </a:rPr>
              <a:t>Neuer Interessent über alle Kanäle</a:t>
            </a:r>
            <a:endParaRPr lang="en-US" sz="2000" dirty="0">
              <a:latin typeface="Calibri" panose="020F0502020204030204" pitchFamily="34" charset="0"/>
              <a:cs typeface="Calibri" panose="020F0502020204030204" pitchFamily="34" charset="0"/>
            </a:endParaRPr>
          </a:p>
          <a:p>
            <a:pPr lvl="1">
              <a:lnSpc>
                <a:spcPct val="120000"/>
              </a:lnSpc>
            </a:pPr>
            <a:r>
              <a:rPr lang="de-DE" sz="2000" dirty="0">
                <a:latin typeface="Calibri" panose="020F0502020204030204" pitchFamily="34" charset="0"/>
                <a:cs typeface="Calibri" panose="020F0502020204030204" pitchFamily="34" charset="0"/>
              </a:rPr>
              <a:t>Matching über Ort (Ortsteil), Preis, Größe -&gt; Exposees automatisch an Interessenten verschicken</a:t>
            </a:r>
            <a:endParaRPr lang="en-US" sz="2000" dirty="0">
              <a:latin typeface="Calibri" panose="020F0502020204030204" pitchFamily="34" charset="0"/>
              <a:cs typeface="Calibri" panose="020F0502020204030204" pitchFamily="34" charset="0"/>
            </a:endParaRPr>
          </a:p>
          <a:p>
            <a:pPr lvl="1">
              <a:lnSpc>
                <a:spcPct val="120000"/>
              </a:lnSpc>
            </a:pPr>
            <a:r>
              <a:rPr lang="de-DE" sz="2000" dirty="0">
                <a:latin typeface="Calibri" panose="020F0502020204030204" pitchFamily="34" charset="0"/>
                <a:cs typeface="Calibri" panose="020F0502020204030204" pitchFamily="34" charset="0"/>
              </a:rPr>
              <a:t>Altdatenbestand einlesen</a:t>
            </a:r>
            <a:endParaRPr lang="en-US" sz="2000" dirty="0">
              <a:latin typeface="Calibri" panose="020F0502020204030204" pitchFamily="34" charset="0"/>
              <a:cs typeface="Calibri" panose="020F0502020204030204" pitchFamily="34" charset="0"/>
            </a:endParaRPr>
          </a:p>
          <a:p>
            <a:pPr lvl="1">
              <a:lnSpc>
                <a:spcPct val="120000"/>
              </a:lnSpc>
            </a:pPr>
            <a:r>
              <a:rPr lang="de-DE" sz="2000" dirty="0">
                <a:latin typeface="Calibri" panose="020F0502020204030204" pitchFamily="34" charset="0"/>
                <a:cs typeface="Calibri" panose="020F0502020204030204" pitchFamily="34" charset="0"/>
              </a:rPr>
              <a:t>Lead-Dateien einlesen</a:t>
            </a:r>
            <a:endParaRPr lang="en-US" sz="2000" dirty="0">
              <a:latin typeface="Calibri" panose="020F0502020204030204" pitchFamily="34" charset="0"/>
              <a:cs typeface="Calibri" panose="020F0502020204030204" pitchFamily="34" charset="0"/>
            </a:endParaRPr>
          </a:p>
          <a:p>
            <a:pPr lvl="1">
              <a:lnSpc>
                <a:spcPct val="120000"/>
              </a:lnSpc>
            </a:pPr>
            <a:r>
              <a:rPr lang="de-DE" sz="2000" dirty="0">
                <a:latin typeface="Calibri" panose="020F0502020204030204" pitchFamily="34" charset="0"/>
                <a:cs typeface="Calibri" panose="020F0502020204030204" pitchFamily="34" charset="0"/>
              </a:rPr>
              <a:t>Kontakte mit Kunden (Erstkontakt, Exposé, Besichtigungstermin, Notartermin)</a:t>
            </a:r>
            <a:endParaRPr lang="en-US" sz="2000" dirty="0">
              <a:latin typeface="Calibri" panose="020F0502020204030204" pitchFamily="34" charset="0"/>
              <a:cs typeface="Calibri" panose="020F0502020204030204" pitchFamily="34" charset="0"/>
            </a:endParaRPr>
          </a:p>
          <a:p>
            <a:pPr lvl="1">
              <a:lnSpc>
                <a:spcPct val="120000"/>
              </a:lnSpc>
            </a:pPr>
            <a:r>
              <a:rPr lang="de-DE" sz="2000" dirty="0">
                <a:latin typeface="Calibri" panose="020F0502020204030204" pitchFamily="34" charset="0"/>
                <a:cs typeface="Calibri" panose="020F0502020204030204" pitchFamily="34" charset="0"/>
              </a:rPr>
              <a:t>Verkauf des Objektes</a:t>
            </a:r>
            <a:endParaRPr lang="en-US" sz="2000" dirty="0">
              <a:latin typeface="Calibri" panose="020F0502020204030204" pitchFamily="34" charset="0"/>
              <a:cs typeface="Calibri" panose="020F0502020204030204" pitchFamily="34" charset="0"/>
            </a:endParaRPr>
          </a:p>
          <a:p>
            <a:endParaRPr lang="de-DE" dirty="0"/>
          </a:p>
          <a:p>
            <a:endParaRPr lang="en-US" dirty="0"/>
          </a:p>
        </p:txBody>
      </p:sp>
    </p:spTree>
    <p:extLst>
      <p:ext uri="{BB962C8B-B14F-4D97-AF65-F5344CB8AC3E}">
        <p14:creationId xmlns:p14="http://schemas.microsoft.com/office/powerpoint/2010/main" val="4110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68AFC0-9A27-4524-A8BB-D3EA725C7E22}"/>
              </a:ext>
            </a:extLst>
          </p:cNvPr>
          <p:cNvSpPr>
            <a:spLocks noGrp="1"/>
          </p:cNvSpPr>
          <p:nvPr>
            <p:ph type="title"/>
          </p:nvPr>
        </p:nvSpPr>
        <p:spPr>
          <a:xfrm>
            <a:off x="838200" y="365126"/>
            <a:ext cx="10515600" cy="513764"/>
          </a:xfrm>
        </p:spPr>
        <p:txBody>
          <a:bodyPr>
            <a:normAutofit/>
          </a:bodyPr>
          <a:lstStyle/>
          <a:p>
            <a:r>
              <a:rPr lang="de-DE" sz="2400" dirty="0"/>
              <a:t>Use Case: Neues Objekt über alle Kanäle </a:t>
            </a:r>
            <a:endParaRPr lang="en-US" sz="2400" dirty="0"/>
          </a:p>
        </p:txBody>
      </p:sp>
      <p:pic>
        <p:nvPicPr>
          <p:cNvPr id="4" name="Grafik 3">
            <a:extLst>
              <a:ext uri="{FF2B5EF4-FFF2-40B4-BE49-F238E27FC236}">
                <a16:creationId xmlns:a16="http://schemas.microsoft.com/office/drawing/2014/main" id="{154160AE-FCC3-4E99-BC42-F174D458F59E}"/>
              </a:ext>
            </a:extLst>
          </p:cNvPr>
          <p:cNvPicPr/>
          <p:nvPr/>
        </p:nvPicPr>
        <p:blipFill>
          <a:blip r:embed="rId2">
            <a:extLst>
              <a:ext uri="{28A0092B-C50C-407E-A947-70E740481C1C}">
                <a14:useLocalDpi xmlns:a14="http://schemas.microsoft.com/office/drawing/2010/main" val="0"/>
              </a:ext>
            </a:extLst>
          </a:blip>
          <a:stretch>
            <a:fillRect/>
          </a:stretch>
        </p:blipFill>
        <p:spPr>
          <a:xfrm>
            <a:off x="5905088" y="878890"/>
            <a:ext cx="5651500" cy="3781425"/>
          </a:xfrm>
          <a:prstGeom prst="rect">
            <a:avLst/>
          </a:prstGeom>
        </p:spPr>
      </p:pic>
      <p:graphicFrame>
        <p:nvGraphicFramePr>
          <p:cNvPr id="5" name="Tabelle 4">
            <a:extLst>
              <a:ext uri="{FF2B5EF4-FFF2-40B4-BE49-F238E27FC236}">
                <a16:creationId xmlns:a16="http://schemas.microsoft.com/office/drawing/2014/main" id="{1FF93FDF-DE69-4FCE-A31F-934DAFD63CB4}"/>
              </a:ext>
            </a:extLst>
          </p:cNvPr>
          <p:cNvGraphicFramePr>
            <a:graphicFrameLocks noGrp="1"/>
          </p:cNvGraphicFramePr>
          <p:nvPr>
            <p:extLst>
              <p:ext uri="{D42A27DB-BD31-4B8C-83A1-F6EECF244321}">
                <p14:modId xmlns:p14="http://schemas.microsoft.com/office/powerpoint/2010/main" val="1747050548"/>
              </p:ext>
            </p:extLst>
          </p:nvPr>
        </p:nvGraphicFramePr>
        <p:xfrm>
          <a:off x="735996" y="3784662"/>
          <a:ext cx="5754370" cy="2332042"/>
        </p:xfrm>
        <a:graphic>
          <a:graphicData uri="http://schemas.openxmlformats.org/drawingml/2006/table">
            <a:tbl>
              <a:tblPr firstRow="1" firstCol="1" bandRow="1">
                <a:tableStyleId>{5C22544A-7EE6-4342-B048-85BDC9FD1C3A}</a:tableStyleId>
              </a:tblPr>
              <a:tblGrid>
                <a:gridCol w="1797050">
                  <a:extLst>
                    <a:ext uri="{9D8B030D-6E8A-4147-A177-3AD203B41FA5}">
                      <a16:colId xmlns:a16="http://schemas.microsoft.com/office/drawing/2014/main" val="1965663528"/>
                    </a:ext>
                  </a:extLst>
                </a:gridCol>
                <a:gridCol w="3957320">
                  <a:extLst>
                    <a:ext uri="{9D8B030D-6E8A-4147-A177-3AD203B41FA5}">
                      <a16:colId xmlns:a16="http://schemas.microsoft.com/office/drawing/2014/main" val="1297890049"/>
                    </a:ext>
                  </a:extLst>
                </a:gridCol>
              </a:tblGrid>
              <a:tr h="122884">
                <a:tc>
                  <a:txBody>
                    <a:bodyPr/>
                    <a:lstStyle/>
                    <a:p>
                      <a:pPr>
                        <a:lnSpc>
                          <a:spcPct val="107000"/>
                        </a:lnSpc>
                        <a:spcAft>
                          <a:spcPts val="0"/>
                        </a:spcAft>
                      </a:pPr>
                      <a:r>
                        <a:rPr lang="de-DE" sz="1100">
                          <a:effectLst/>
                        </a:rPr>
                        <a:t>Name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Neue Objekt einfügen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6485194"/>
                  </a:ext>
                </a:extLst>
              </a:tr>
              <a:tr h="0">
                <a:tc>
                  <a:txBody>
                    <a:bodyPr/>
                    <a:lstStyle/>
                    <a:p>
                      <a:pPr>
                        <a:lnSpc>
                          <a:spcPct val="107000"/>
                        </a:lnSpc>
                        <a:spcAft>
                          <a:spcPts val="0"/>
                        </a:spcAft>
                      </a:pPr>
                      <a:r>
                        <a:rPr lang="de-DE" sz="1100">
                          <a:effectLst/>
                        </a:rPr>
                        <a:t>Ziel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Neues Objekt in der Objekt-Tabelle einfügen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0196227"/>
                  </a:ext>
                </a:extLst>
              </a:tr>
              <a:tr h="0">
                <a:tc>
                  <a:txBody>
                    <a:bodyPr/>
                    <a:lstStyle/>
                    <a:p>
                      <a:pPr>
                        <a:lnSpc>
                          <a:spcPct val="107000"/>
                        </a:lnSpc>
                        <a:spcAft>
                          <a:spcPts val="0"/>
                        </a:spcAft>
                      </a:pPr>
                      <a:r>
                        <a:rPr lang="de-DE" sz="1100">
                          <a:effectLst/>
                        </a:rPr>
                        <a:t>Vorbedingung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Daten des neuen Objekts müssen vorliegen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98350723"/>
                  </a:ext>
                </a:extLst>
              </a:tr>
              <a:tr h="0">
                <a:tc>
                  <a:txBody>
                    <a:bodyPr/>
                    <a:lstStyle/>
                    <a:p>
                      <a:pPr>
                        <a:lnSpc>
                          <a:spcPct val="107000"/>
                        </a:lnSpc>
                        <a:spcAft>
                          <a:spcPts val="0"/>
                        </a:spcAft>
                      </a:pPr>
                      <a:r>
                        <a:rPr lang="de-DE" sz="1100">
                          <a:effectLst/>
                        </a:rPr>
                        <a:t>Nachbedingung Erfolg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Neues Objekt wurde hinzugefügt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2556397"/>
                  </a:ext>
                </a:extLst>
              </a:tr>
              <a:tr h="0">
                <a:tc>
                  <a:txBody>
                    <a:bodyPr/>
                    <a:lstStyle/>
                    <a:p>
                      <a:pPr>
                        <a:lnSpc>
                          <a:spcPct val="107000"/>
                        </a:lnSpc>
                        <a:spcAft>
                          <a:spcPts val="0"/>
                        </a:spcAft>
                      </a:pPr>
                      <a:r>
                        <a:rPr lang="de-DE" sz="1100">
                          <a:effectLst/>
                        </a:rPr>
                        <a:t>Nachbedingung Fehlschlag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dirty="0">
                          <a:effectLst/>
                        </a:rPr>
                        <a:t>Neues Objekt konnte nicht hinzugefügt werden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9923783"/>
                  </a:ext>
                </a:extLst>
              </a:tr>
              <a:tr h="0">
                <a:tc>
                  <a:txBody>
                    <a:bodyPr/>
                    <a:lstStyle/>
                    <a:p>
                      <a:pPr>
                        <a:lnSpc>
                          <a:spcPct val="107000"/>
                        </a:lnSpc>
                        <a:spcAft>
                          <a:spcPts val="0"/>
                        </a:spcAft>
                      </a:pPr>
                      <a:r>
                        <a:rPr lang="de-DE" sz="1100">
                          <a:effectLst/>
                        </a:rPr>
                        <a:t>Akteure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Mitarbeiter/IT-System</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35597587"/>
                  </a:ext>
                </a:extLst>
              </a:tr>
              <a:tr h="0">
                <a:tc>
                  <a:txBody>
                    <a:bodyPr/>
                    <a:lstStyle/>
                    <a:p>
                      <a:pPr>
                        <a:lnSpc>
                          <a:spcPct val="107000"/>
                        </a:lnSpc>
                        <a:spcAft>
                          <a:spcPts val="0"/>
                        </a:spcAft>
                      </a:pPr>
                      <a:r>
                        <a:rPr lang="de-DE" sz="1100">
                          <a:effectLst/>
                        </a:rPr>
                        <a:t>Auslösendes Ereignis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dirty="0">
                          <a:effectLst/>
                        </a:rPr>
                        <a:t>Kunde möchte ein neues Objekt verkaufen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4007240"/>
                  </a:ext>
                </a:extLst>
              </a:tr>
              <a:tr h="0">
                <a:tc>
                  <a:txBody>
                    <a:bodyPr/>
                    <a:lstStyle/>
                    <a:p>
                      <a:pPr>
                        <a:lnSpc>
                          <a:spcPct val="107000"/>
                        </a:lnSpc>
                        <a:spcAft>
                          <a:spcPts val="0"/>
                        </a:spcAft>
                      </a:pPr>
                      <a:r>
                        <a:rPr lang="de-DE" sz="1100">
                          <a:effectLst/>
                        </a:rPr>
                        <a:t>Beschreibung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1. Info über neues Objekt</a:t>
                      </a:r>
                      <a:endParaRPr lang="en-US" sz="1100">
                        <a:effectLst/>
                      </a:endParaRPr>
                    </a:p>
                    <a:p>
                      <a:pPr>
                        <a:lnSpc>
                          <a:spcPct val="107000"/>
                        </a:lnSpc>
                        <a:spcAft>
                          <a:spcPts val="0"/>
                        </a:spcAft>
                      </a:pPr>
                      <a:r>
                        <a:rPr lang="de-DE" sz="1100">
                          <a:effectLst/>
                        </a:rPr>
                        <a:t>2. Prüfen, ob alle Daten vorhanden sind</a:t>
                      </a:r>
                      <a:endParaRPr lang="en-US" sz="1100">
                        <a:effectLst/>
                      </a:endParaRPr>
                    </a:p>
                    <a:p>
                      <a:pPr>
                        <a:lnSpc>
                          <a:spcPct val="107000"/>
                        </a:lnSpc>
                        <a:spcAft>
                          <a:spcPts val="0"/>
                        </a:spcAft>
                      </a:pPr>
                      <a:r>
                        <a:rPr lang="de-DE" sz="1100">
                          <a:effectLst/>
                        </a:rPr>
                        <a:t>3. Prüfen, ob die Lage in der Lage-Tabelle vorhanden ist</a:t>
                      </a:r>
                      <a:endParaRPr lang="en-US" sz="1100">
                        <a:effectLst/>
                      </a:endParaRPr>
                    </a:p>
                    <a:p>
                      <a:pPr>
                        <a:lnSpc>
                          <a:spcPct val="107000"/>
                        </a:lnSpc>
                        <a:spcAft>
                          <a:spcPts val="0"/>
                        </a:spcAft>
                      </a:pPr>
                      <a:r>
                        <a:rPr lang="de-DE" sz="1100">
                          <a:effectLst/>
                        </a:rPr>
                        <a:t>4. Daten zu dem neuen Objekt in die Objekt-Tabelle einfügen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2268443"/>
                  </a:ext>
                </a:extLst>
              </a:tr>
              <a:tr h="0">
                <a:tc>
                  <a:txBody>
                    <a:bodyPr/>
                    <a:lstStyle/>
                    <a:p>
                      <a:pPr>
                        <a:lnSpc>
                          <a:spcPct val="107000"/>
                        </a:lnSpc>
                        <a:spcAft>
                          <a:spcPts val="0"/>
                        </a:spcAft>
                      </a:pPr>
                      <a:r>
                        <a:rPr lang="de-DE" sz="1100">
                          <a:effectLst/>
                        </a:rPr>
                        <a:t>Erweiterungen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a:effectLst/>
                        </a:rPr>
                        <a:t>3a. Lageinformation einfügen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0997792"/>
                  </a:ext>
                </a:extLst>
              </a:tr>
              <a:tr h="0">
                <a:tc>
                  <a:txBody>
                    <a:bodyPr/>
                    <a:lstStyle/>
                    <a:p>
                      <a:pPr>
                        <a:lnSpc>
                          <a:spcPct val="107000"/>
                        </a:lnSpc>
                        <a:spcAft>
                          <a:spcPts val="0"/>
                        </a:spcAft>
                      </a:pPr>
                      <a:r>
                        <a:rPr lang="de-DE" sz="1100">
                          <a:effectLst/>
                        </a:rPr>
                        <a:t>Alternativen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de-DE" sz="1100" dirty="0">
                          <a:effectLst/>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9826405"/>
                  </a:ext>
                </a:extLst>
              </a:tr>
            </a:tbl>
          </a:graphicData>
        </a:graphic>
      </p:graphicFrame>
      <p:sp>
        <p:nvSpPr>
          <p:cNvPr id="6" name="Textfeld 5">
            <a:extLst>
              <a:ext uri="{FF2B5EF4-FFF2-40B4-BE49-F238E27FC236}">
                <a16:creationId xmlns:a16="http://schemas.microsoft.com/office/drawing/2014/main" id="{F7F5A210-C65B-4349-8206-DBFE91C6142C}"/>
              </a:ext>
            </a:extLst>
          </p:cNvPr>
          <p:cNvSpPr txBox="1"/>
          <p:nvPr/>
        </p:nvSpPr>
        <p:spPr>
          <a:xfrm>
            <a:off x="644648" y="3244334"/>
            <a:ext cx="2173993" cy="369332"/>
          </a:xfrm>
          <a:prstGeom prst="rect">
            <a:avLst/>
          </a:prstGeom>
          <a:noFill/>
        </p:spPr>
        <p:txBody>
          <a:bodyPr wrap="none" rtlCol="0">
            <a:spAutoFit/>
          </a:bodyPr>
          <a:lstStyle/>
          <a:p>
            <a:r>
              <a:rPr lang="en-US" b="1" dirty="0"/>
              <a:t>Use-Case-</a:t>
            </a:r>
            <a:r>
              <a:rPr lang="en-US" b="1" dirty="0" err="1"/>
              <a:t>Schablone</a:t>
            </a:r>
            <a:r>
              <a:rPr lang="en-US" b="1" dirty="0"/>
              <a:t>:</a:t>
            </a:r>
            <a:endParaRPr lang="en-US" dirty="0"/>
          </a:p>
        </p:txBody>
      </p:sp>
      <p:sp>
        <p:nvSpPr>
          <p:cNvPr id="7" name="Textfeld 6">
            <a:extLst>
              <a:ext uri="{FF2B5EF4-FFF2-40B4-BE49-F238E27FC236}">
                <a16:creationId xmlns:a16="http://schemas.microsoft.com/office/drawing/2014/main" id="{BF655FEC-1780-4D87-AF64-07355AEEF213}"/>
              </a:ext>
            </a:extLst>
          </p:cNvPr>
          <p:cNvSpPr txBox="1"/>
          <p:nvPr/>
        </p:nvSpPr>
        <p:spPr>
          <a:xfrm>
            <a:off x="1006028" y="1631129"/>
            <a:ext cx="4731232" cy="369332"/>
          </a:xfrm>
          <a:prstGeom prst="rect">
            <a:avLst/>
          </a:prstGeom>
          <a:noFill/>
        </p:spPr>
        <p:txBody>
          <a:bodyPr wrap="none" rtlCol="0">
            <a:spAutoFit/>
          </a:bodyPr>
          <a:lstStyle/>
          <a:p>
            <a:r>
              <a:rPr lang="de-DE" dirty="0"/>
              <a:t>Alle Kanäle: Email, Telefon, Web Formular, direkt</a:t>
            </a:r>
            <a:endParaRPr lang="en-US" dirty="0"/>
          </a:p>
        </p:txBody>
      </p:sp>
      <p:sp>
        <p:nvSpPr>
          <p:cNvPr id="8" name="Textfeld 7">
            <a:extLst>
              <a:ext uri="{FF2B5EF4-FFF2-40B4-BE49-F238E27FC236}">
                <a16:creationId xmlns:a16="http://schemas.microsoft.com/office/drawing/2014/main" id="{ABD3E214-2678-4316-9149-65A13928E6AB}"/>
              </a:ext>
            </a:extLst>
          </p:cNvPr>
          <p:cNvSpPr txBox="1"/>
          <p:nvPr/>
        </p:nvSpPr>
        <p:spPr>
          <a:xfrm>
            <a:off x="1006028" y="1001191"/>
            <a:ext cx="1093184" cy="369332"/>
          </a:xfrm>
          <a:prstGeom prst="rect">
            <a:avLst/>
          </a:prstGeom>
          <a:noFill/>
        </p:spPr>
        <p:txBody>
          <a:bodyPr wrap="none" rtlCol="0">
            <a:spAutoFit/>
          </a:bodyPr>
          <a:lstStyle/>
          <a:p>
            <a:r>
              <a:rPr lang="de-DE" dirty="0"/>
              <a:t>Verkäufer</a:t>
            </a:r>
            <a:endParaRPr lang="en-US" dirty="0"/>
          </a:p>
        </p:txBody>
      </p:sp>
      <p:cxnSp>
        <p:nvCxnSpPr>
          <p:cNvPr id="10" name="Gerade Verbindung mit Pfeil 9">
            <a:extLst>
              <a:ext uri="{FF2B5EF4-FFF2-40B4-BE49-F238E27FC236}">
                <a16:creationId xmlns:a16="http://schemas.microsoft.com/office/drawing/2014/main" id="{C053CC0F-887E-44DD-8A6D-FC996AEC7E8B}"/>
              </a:ext>
            </a:extLst>
          </p:cNvPr>
          <p:cNvCxnSpPr/>
          <p:nvPr/>
        </p:nvCxnSpPr>
        <p:spPr>
          <a:xfrm>
            <a:off x="1228437" y="1360965"/>
            <a:ext cx="0" cy="27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0AC4B734-0772-4CB4-B7B5-AC14C2DB2DF6}"/>
              </a:ext>
            </a:extLst>
          </p:cNvPr>
          <p:cNvCxnSpPr/>
          <p:nvPr/>
        </p:nvCxnSpPr>
        <p:spPr>
          <a:xfrm>
            <a:off x="1237673" y="2000461"/>
            <a:ext cx="0" cy="35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E5CCD49B-CA29-4B52-9DBC-1EA539EC4503}"/>
              </a:ext>
            </a:extLst>
          </p:cNvPr>
          <p:cNvSpPr txBox="1"/>
          <p:nvPr/>
        </p:nvSpPr>
        <p:spPr>
          <a:xfrm>
            <a:off x="1006028" y="2400270"/>
            <a:ext cx="808683" cy="369332"/>
          </a:xfrm>
          <a:prstGeom prst="rect">
            <a:avLst/>
          </a:prstGeom>
          <a:noFill/>
        </p:spPr>
        <p:txBody>
          <a:bodyPr wrap="none" rtlCol="0">
            <a:spAutoFit/>
          </a:bodyPr>
          <a:lstStyle/>
          <a:p>
            <a:r>
              <a:rPr lang="de-DE" dirty="0"/>
              <a:t>Objekt</a:t>
            </a:r>
            <a:endParaRPr lang="en-US" dirty="0"/>
          </a:p>
        </p:txBody>
      </p:sp>
    </p:spTree>
    <p:extLst>
      <p:ext uri="{BB962C8B-B14F-4D97-AF65-F5344CB8AC3E}">
        <p14:creationId xmlns:p14="http://schemas.microsoft.com/office/powerpoint/2010/main" val="11881931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TM10001105[[fn=Ausschnitt]]</Template>
  <TotalTime>0</TotalTime>
  <Words>1230</Words>
  <Application>Microsoft Office PowerPoint</Application>
  <PresentationFormat>Breitbild</PresentationFormat>
  <Paragraphs>199</Paragraphs>
  <Slides>37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37</vt:i4>
      </vt:variant>
    </vt:vector>
  </HeadingPairs>
  <TitlesOfParts>
    <vt:vector size="42" baseType="lpstr">
      <vt:lpstr>Calibri</vt:lpstr>
      <vt:lpstr>Franklin Gothic Book</vt:lpstr>
      <vt:lpstr>Times New Roman</vt:lpstr>
      <vt:lpstr>Wingdings</vt:lpstr>
      <vt:lpstr>Crop</vt:lpstr>
      <vt:lpstr>IT-System Real Estate Abteilung-Weber AG</vt:lpstr>
      <vt:lpstr>Anforderungs-analyse</vt:lpstr>
      <vt:lpstr>Einleitung</vt:lpstr>
      <vt:lpstr>Kundenvorgaben:</vt:lpstr>
      <vt:lpstr>1. Kundentermin 06.04.2021</vt:lpstr>
      <vt:lpstr>2. Kundentermin 07.04.2021 </vt:lpstr>
      <vt:lpstr>Use Cases</vt:lpstr>
      <vt:lpstr>Use Cases</vt:lpstr>
      <vt:lpstr>Use Case: Neues Objekt über alle Kanäle </vt:lpstr>
      <vt:lpstr>Use Case: neuer Interessent über alle Kanäle</vt:lpstr>
      <vt:lpstr>Entity Relationship Model</vt:lpstr>
      <vt:lpstr>Modellierung der operativen DB</vt:lpstr>
      <vt:lpstr>Modellierung: Kunde</vt:lpstr>
      <vt:lpstr>Modellierung des operativen DB</vt:lpstr>
      <vt:lpstr>Modellierung: Kundenwünsche und Objekte</vt:lpstr>
      <vt:lpstr>Modellierung: Kundenwünsche und Objekte</vt:lpstr>
      <vt:lpstr>Matching von Kundenwünschen zu Objekten</vt:lpstr>
      <vt:lpstr>Modellierung des operativen DB</vt:lpstr>
      <vt:lpstr>Modellierung: Kontakte</vt:lpstr>
      <vt:lpstr>Modellierung des operativen DB</vt:lpstr>
      <vt:lpstr>Modellierung: Kauf</vt:lpstr>
      <vt:lpstr>Gesamtmodell Weber AG Real Estate</vt:lpstr>
      <vt:lpstr>Umsetzung: Prototyp in Access</vt:lpstr>
      <vt:lpstr>Datawarehouse</vt:lpstr>
      <vt:lpstr>Planung eines Datawarehouse</vt:lpstr>
      <vt:lpstr>DWH Architektur</vt:lpstr>
      <vt:lpstr>DWH Modell</vt:lpstr>
      <vt:lpstr>DWH Modell</vt:lpstr>
      <vt:lpstr>Datenqualität (Leads)</vt:lpstr>
      <vt:lpstr>Import von externen Daten (Leads) </vt:lpstr>
      <vt:lpstr>Herausforderungen</vt:lpstr>
      <vt:lpstr>Manuelle Verarbeitung</vt:lpstr>
      <vt:lpstr>Automatische Verarbeitung</vt:lpstr>
      <vt:lpstr>ETL Prozess</vt:lpstr>
      <vt:lpstr>Datenqualität</vt:lpstr>
      <vt:lpstr>Datenqualität Resumee</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Pille Wetterauer</dc:creator>
  <cp:lastModifiedBy>Alfa</cp:lastModifiedBy>
  <cp:revision>15</cp:revision>
  <dcterms:created xsi:type="dcterms:W3CDTF">2021-04-08T12:40:53Z</dcterms:created>
  <dcterms:modified xsi:type="dcterms:W3CDTF">2021-04-08T15:31:08Z</dcterms:modified>
</cp:coreProperties>
</file>